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621" r:id="rId3"/>
    <p:sldId id="260" r:id="rId4"/>
    <p:sldId id="353" r:id="rId5"/>
    <p:sldId id="622" r:id="rId6"/>
    <p:sldId id="354" r:id="rId7"/>
    <p:sldId id="432" r:id="rId8"/>
    <p:sldId id="508" r:id="rId9"/>
    <p:sldId id="433" r:id="rId10"/>
    <p:sldId id="434" r:id="rId11"/>
    <p:sldId id="436" r:id="rId12"/>
    <p:sldId id="437" r:id="rId13"/>
    <p:sldId id="438" r:id="rId14"/>
    <p:sldId id="439" r:id="rId15"/>
    <p:sldId id="440" r:id="rId16"/>
    <p:sldId id="511" r:id="rId17"/>
    <p:sldId id="442" r:id="rId19"/>
    <p:sldId id="443" r:id="rId20"/>
    <p:sldId id="444" r:id="rId21"/>
    <p:sldId id="446" r:id="rId22"/>
    <p:sldId id="447" r:id="rId23"/>
    <p:sldId id="448" r:id="rId24"/>
    <p:sldId id="449" r:id="rId25"/>
    <p:sldId id="450" r:id="rId26"/>
    <p:sldId id="451" r:id="rId27"/>
    <p:sldId id="452" r:id="rId28"/>
    <p:sldId id="453" r:id="rId29"/>
    <p:sldId id="457" r:id="rId30"/>
    <p:sldId id="459" r:id="rId31"/>
    <p:sldId id="458" r:id="rId32"/>
    <p:sldId id="460" r:id="rId33"/>
    <p:sldId id="461" r:id="rId34"/>
    <p:sldId id="512" r:id="rId35"/>
    <p:sldId id="462" r:id="rId36"/>
    <p:sldId id="463" r:id="rId37"/>
    <p:sldId id="464" r:id="rId38"/>
    <p:sldId id="465" r:id="rId39"/>
    <p:sldId id="466" r:id="rId40"/>
    <p:sldId id="467" r:id="rId41"/>
    <p:sldId id="468" r:id="rId42"/>
    <p:sldId id="469" r:id="rId43"/>
    <p:sldId id="470" r:id="rId44"/>
    <p:sldId id="471" r:id="rId45"/>
    <p:sldId id="472" r:id="rId46"/>
    <p:sldId id="473" r:id="rId47"/>
    <p:sldId id="474" r:id="rId48"/>
    <p:sldId id="478" r:id="rId49"/>
    <p:sldId id="479" r:id="rId50"/>
    <p:sldId id="475" r:id="rId51"/>
    <p:sldId id="476" r:id="rId52"/>
    <p:sldId id="480" r:id="rId53"/>
    <p:sldId id="513" r:id="rId54"/>
    <p:sldId id="520" r:id="rId55"/>
    <p:sldId id="514" r:id="rId56"/>
    <p:sldId id="519" r:id="rId57"/>
    <p:sldId id="516" r:id="rId58"/>
    <p:sldId id="518" r:id="rId59"/>
    <p:sldId id="481" r:id="rId60"/>
    <p:sldId id="482" r:id="rId61"/>
    <p:sldId id="483" r:id="rId62"/>
    <p:sldId id="484" r:id="rId63"/>
    <p:sldId id="403" r:id="rId64"/>
    <p:sldId id="485" r:id="rId65"/>
    <p:sldId id="486" r:id="rId66"/>
    <p:sldId id="487" r:id="rId67"/>
    <p:sldId id="488" r:id="rId68"/>
    <p:sldId id="490" r:id="rId69"/>
    <p:sldId id="489" r:id="rId70"/>
    <p:sldId id="491" r:id="rId71"/>
    <p:sldId id="492" r:id="rId72"/>
    <p:sldId id="493" r:id="rId73"/>
    <p:sldId id="494" r:id="rId74"/>
    <p:sldId id="495" r:id="rId75"/>
    <p:sldId id="496" r:id="rId76"/>
    <p:sldId id="497" r:id="rId77"/>
    <p:sldId id="498" r:id="rId78"/>
    <p:sldId id="538" r:id="rId79"/>
    <p:sldId id="499" r:id="rId80"/>
    <p:sldId id="535" r:id="rId81"/>
    <p:sldId id="536" r:id="rId82"/>
    <p:sldId id="537" r:id="rId83"/>
    <p:sldId id="539" r:id="rId84"/>
    <p:sldId id="500" r:id="rId85"/>
    <p:sldId id="501" r:id="rId86"/>
    <p:sldId id="502" r:id="rId87"/>
    <p:sldId id="506" r:id="rId88"/>
    <p:sldId id="503" r:id="rId89"/>
    <p:sldId id="504" r:id="rId90"/>
    <p:sldId id="507" r:id="rId91"/>
    <p:sldId id="521" r:id="rId92"/>
    <p:sldId id="522" r:id="rId93"/>
    <p:sldId id="523" r:id="rId94"/>
    <p:sldId id="524" r:id="rId95"/>
    <p:sldId id="525" r:id="rId96"/>
    <p:sldId id="540" r:id="rId97"/>
    <p:sldId id="526" r:id="rId98"/>
    <p:sldId id="528" r:id="rId99"/>
    <p:sldId id="527" r:id="rId100"/>
    <p:sldId id="529" r:id="rId101"/>
    <p:sldId id="541" r:id="rId102"/>
    <p:sldId id="542" r:id="rId103"/>
    <p:sldId id="543" r:id="rId104"/>
    <p:sldId id="544" r:id="rId105"/>
    <p:sldId id="454" r:id="rId106"/>
    <p:sldId id="456" r:id="rId107"/>
    <p:sldId id="530" r:id="rId108"/>
    <p:sldId id="531" r:id="rId109"/>
    <p:sldId id="533" r:id="rId110"/>
    <p:sldId id="546" r:id="rId111"/>
    <p:sldId id="547" r:id="rId112"/>
    <p:sldId id="545" r:id="rId113"/>
    <p:sldId id="532" r:id="rId114"/>
    <p:sldId id="510" r:id="rId115"/>
  </p:sldIdLst>
  <p:sldSz cx="9144000" cy="6858000" type="screen4x3"/>
  <p:notesSz cx="6858000" cy="9144000"/>
  <p:custDataLst>
    <p:tags r:id="rId1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4"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4" autoAdjust="0"/>
  </p:normalViewPr>
  <p:slideViewPr>
    <p:cSldViewPr>
      <p:cViewPr varScale="1">
        <p:scale>
          <a:sx n="83" d="100"/>
          <a:sy n="83" d="100"/>
        </p:scale>
        <p:origin x="2328" y="84"/>
      </p:cViewPr>
      <p:guideLst>
        <p:guide orient="horz" pos="2204"/>
        <p:guide pos="2883"/>
      </p:guideLst>
    </p:cSldViewPr>
  </p:slideViewPr>
  <p:notesTextViewPr>
    <p:cViewPr>
      <p:scale>
        <a:sx n="1" d="1"/>
        <a:sy n="1" d="1"/>
      </p:scale>
      <p:origin x="0" y="0"/>
    </p:cViewPr>
  </p:notesTextViewPr>
  <p:sorterViewPr>
    <p:cViewPr>
      <p:scale>
        <a:sx n="150" d="100"/>
        <a:sy n="150" d="100"/>
      </p:scale>
      <p:origin x="0" y="-5454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9" Type="http://schemas.openxmlformats.org/officeDocument/2006/relationships/tags" Target="tags/tag10.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DECFD8-DD58-4B6F-8F87-E210371C8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6AA74B-10BA-4250-B5EF-DB982A3F57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zh-CN" dirty="0"/>
              <a:t>输出</a:t>
            </a:r>
            <a:r>
              <a:rPr lang="en-US" altLang="zh-CN" dirty="0"/>
              <a:t>"</a:t>
            </a:r>
            <a:r>
              <a:rPr lang="en-US" altLang="zh-CN" dirty="0" err="1"/>
              <a:t>aabbccddeeff</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zh-CN" altLang="zh-CN" sz="1200" dirty="0"/>
              <a:t>输出</a:t>
            </a:r>
            <a:r>
              <a:rPr lang="en-US" altLang="zh-CN" sz="1200" dirty="0"/>
              <a:t>'d'</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r>
              <a:rPr lang="zh-CN" altLang="zh-CN" dirty="0"/>
              <a:t>当执行上面这段代码时，作为</a:t>
            </a:r>
            <a:r>
              <a:rPr lang="en-US" altLang="zh-CN" dirty="0"/>
              <a:t>String</a:t>
            </a:r>
            <a:r>
              <a:rPr lang="zh-CN" altLang="zh-CN" dirty="0"/>
              <a:t>的引用变量</a:t>
            </a:r>
            <a:r>
              <a:rPr lang="en-US" altLang="zh-CN" dirty="0"/>
              <a:t>x</a:t>
            </a:r>
            <a:r>
              <a:rPr lang="zh-CN" altLang="zh-CN" dirty="0"/>
              <a:t>，其指向的字符串发生了变化，指向新创建字符串</a:t>
            </a:r>
            <a:r>
              <a:rPr lang="en-US" altLang="zh-CN" dirty="0"/>
              <a:t>“good idea!”</a:t>
            </a:r>
            <a:r>
              <a:rPr lang="zh-CN" altLang="zh-CN" dirty="0"/>
              <a:t>，原来</a:t>
            </a:r>
            <a:r>
              <a:rPr lang="en-US" altLang="zh-CN" dirty="0"/>
              <a:t>String x</a:t>
            </a:r>
            <a:r>
              <a:rPr lang="zh-CN" altLang="zh-CN" dirty="0"/>
              <a:t>所指向的</a:t>
            </a:r>
            <a:r>
              <a:rPr lang="en-US" altLang="zh-CN" dirty="0"/>
              <a:t>“good”</a:t>
            </a:r>
            <a:r>
              <a:rPr lang="zh-CN" altLang="zh-CN" dirty="0"/>
              <a:t>将被丢弃。而</a:t>
            </a:r>
            <a:r>
              <a:rPr lang="en-US" altLang="zh-CN" dirty="0" err="1"/>
              <a:t>concat</a:t>
            </a:r>
            <a:r>
              <a:rPr lang="en-US" altLang="zh-CN" dirty="0"/>
              <a:t>()</a:t>
            </a:r>
            <a:r>
              <a:rPr lang="zh-CN" altLang="zh-CN" dirty="0"/>
              <a:t>和“</a:t>
            </a:r>
            <a:r>
              <a:rPr lang="en-US" altLang="zh-CN" dirty="0"/>
              <a:t>+</a:t>
            </a:r>
            <a:r>
              <a:rPr lang="zh-CN" altLang="zh-CN" dirty="0"/>
              <a:t>”运算中</a:t>
            </a:r>
            <a:r>
              <a:rPr lang="en-US" altLang="zh-CN" dirty="0"/>
              <a:t>String x</a:t>
            </a:r>
            <a:r>
              <a:rPr lang="zh-CN" altLang="zh-CN" dirty="0"/>
              <a:t>所指向的字符串均未发生变化</a:t>
            </a:r>
            <a:r>
              <a:rPr lang="zh-CN" altLang="en-US" dirty="0"/>
              <a:t>。</a:t>
            </a:r>
            <a:endParaRPr lang="zh-CN" altLang="zh-CN"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zh-CN" dirty="0"/>
              <a:t>输出</a:t>
            </a:r>
            <a:r>
              <a:rPr lang="en-US" altLang="zh-CN" dirty="0"/>
              <a:t>true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zh-CN" altLang="zh-CN" sz="1200" dirty="0"/>
              <a:t>输出</a:t>
            </a:r>
            <a:r>
              <a:rPr lang="en-US" altLang="zh-CN" sz="1200" dirty="0"/>
              <a:t>10</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dirty="0"/>
              <a:t>在最后一个字符串“</a:t>
            </a:r>
            <a:r>
              <a:rPr lang="en-US" altLang="zh-CN" dirty="0"/>
              <a:t>12345</a:t>
            </a:r>
            <a:r>
              <a:rPr lang="zh-CN" altLang="zh-CN" dirty="0"/>
              <a:t>”创建之前，中间创建的“</a:t>
            </a:r>
            <a:r>
              <a:rPr lang="en-US" altLang="zh-CN" dirty="0"/>
              <a:t>1</a:t>
            </a:r>
            <a:r>
              <a:rPr lang="zh-CN" altLang="zh-CN" dirty="0"/>
              <a:t>”、“</a:t>
            </a:r>
            <a:r>
              <a:rPr lang="en-US" altLang="zh-CN" dirty="0"/>
              <a:t>12</a:t>
            </a:r>
            <a:r>
              <a:rPr lang="zh-CN" altLang="zh-CN" dirty="0"/>
              <a:t>”、“</a:t>
            </a:r>
            <a:r>
              <a:rPr lang="en-US" altLang="zh-CN" dirty="0"/>
              <a:t>123</a:t>
            </a:r>
            <a:r>
              <a:rPr lang="zh-CN" altLang="zh-CN" dirty="0"/>
              <a:t>”、“</a:t>
            </a:r>
            <a:r>
              <a:rPr lang="en-US" altLang="zh-CN" dirty="0"/>
              <a:t>1234</a:t>
            </a:r>
            <a:r>
              <a:rPr lang="zh-CN" altLang="zh-CN" dirty="0"/>
              <a:t>”都是垃圾字符串。</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a[a-z]{3}c</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a:t>//</a:t>
            </a:r>
            <a:r>
              <a:rPr lang="zh-CN" altLang="zh-CN" b="1" dirty="0"/>
              <a:t>输出</a:t>
            </a:r>
            <a:r>
              <a:rPr lang="en-US" altLang="zh-CN" b="1" dirty="0"/>
              <a:t>true</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996AA74B-10BA-4250-B5EF-DB982A3F577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9.png"/><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14.png"/><Relationship Id="rId3" Type="http://schemas.microsoft.com/office/2007/relationships/hdphoto" Target="../media/image28.wdp"/><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9.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3.png"/><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14.png"/><Relationship Id="rId4" Type="http://schemas.microsoft.com/office/2007/relationships/hdphoto" Target="../media/image28.wdp"/><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stretch>
            <a:fillRect/>
          </a:stretch>
        </p:blipFill>
        <p:spPr>
          <a:xfrm>
            <a:off x="5393531" y="133072"/>
            <a:ext cx="5093768" cy="6535793"/>
          </a:xfrm>
          <a:prstGeom prst="rect">
            <a:avLst/>
          </a:prstGeom>
        </p:spPr>
      </p:pic>
      <p:sp>
        <p:nvSpPr>
          <p:cNvPr id="7" name="矩形 6"/>
          <p:cNvSpPr/>
          <p:nvPr userDrawn="1"/>
        </p:nvSpPr>
        <p:spPr>
          <a:xfrm>
            <a:off x="0"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副标题 2"/>
          <p:cNvSpPr>
            <a:spLocks noGrp="1"/>
          </p:cNvSpPr>
          <p:nvPr>
            <p:ph type="subTitle" idx="1"/>
          </p:nvPr>
        </p:nvSpPr>
        <p:spPr>
          <a:xfrm>
            <a:off x="266190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266190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266190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8643938"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占位符 12"/>
          <p:cNvSpPr>
            <a:spLocks noGrp="1"/>
          </p:cNvSpPr>
          <p:nvPr>
            <p:ph type="body" sz="quarter" idx="13" hasCustomPrompt="1"/>
          </p:nvPr>
        </p:nvSpPr>
        <p:spPr>
          <a:xfrm>
            <a:off x="2661906" y="1484311"/>
            <a:ext cx="5465336" cy="2386807"/>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195999"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8341005"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userDrawn="1"/>
        </p:nvSpPr>
        <p:spPr>
          <a:xfrm rot="16200000">
            <a:off x="7847086"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grpSp>
        <p:nvGrpSpPr>
          <p:cNvPr id="16" name="组合 15"/>
          <p:cNvGrpSpPr/>
          <p:nvPr userDrawn="1"/>
        </p:nvGrpSpPr>
        <p:grpSpPr>
          <a:xfrm>
            <a:off x="45886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pic>
        <p:nvPicPr>
          <p:cNvPr id="41" name="图片 40"/>
          <p:cNvPicPr>
            <a:picLocks noChangeAspect="1"/>
          </p:cNvPicPr>
          <p:nvPr userDrawn="1"/>
        </p:nvPicPr>
        <p:blipFill>
          <a:blip r:embed="rId3" cstate="print"/>
          <a:stretch>
            <a:fillRect/>
          </a:stretch>
        </p:blipFill>
        <p:spPr>
          <a:xfrm>
            <a:off x="356054" y="515429"/>
            <a:ext cx="1721495" cy="504694"/>
          </a:xfrm>
          <a:prstGeom prst="rect">
            <a:avLst/>
          </a:prstGeom>
        </p:spPr>
      </p:pic>
      <p:cxnSp>
        <p:nvCxnSpPr>
          <p:cNvPr id="42" name="直接连接符 41"/>
          <p:cNvCxnSpPr/>
          <p:nvPr userDrawn="1"/>
        </p:nvCxnSpPr>
        <p:spPr>
          <a:xfrm>
            <a:off x="2195999"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641908"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7810" y="0"/>
            <a:ext cx="6252707" cy="6860043"/>
          </a:xfrm>
          <a:prstGeom prst="rect">
            <a:avLst/>
          </a:prstGeom>
        </p:spPr>
      </p:pic>
      <p:sp>
        <p:nvSpPr>
          <p:cNvPr id="7" name="矩形 6"/>
          <p:cNvSpPr/>
          <p:nvPr userDrawn="1"/>
        </p:nvSpPr>
        <p:spPr>
          <a:xfrm>
            <a:off x="-7810" y="0"/>
            <a:ext cx="9151810"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7052675" y="501046"/>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4764" y="0"/>
            <a:ext cx="9148763" cy="5024521"/>
          </a:xfrm>
          <a:prstGeom prst="rect">
            <a:avLst/>
          </a:prstGeom>
        </p:spPr>
      </p:pic>
      <p:sp>
        <p:nvSpPr>
          <p:cNvPr id="7" name="矩形 6"/>
          <p:cNvSpPr/>
          <p:nvPr userDrawn="1"/>
        </p:nvSpPr>
        <p:spPr>
          <a:xfrm>
            <a:off x="-4763" y="0"/>
            <a:ext cx="9148762"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550546"/>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5417554" y="2402693"/>
            <a:ext cx="3588825"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1155" y="5340546"/>
            <a:ext cx="4513574"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4616092" y="5340546"/>
            <a:ext cx="4513574" cy="1518363"/>
          </a:xfrm>
          <a:prstGeom prst="rect">
            <a:avLst/>
          </a:prstGeom>
        </p:spPr>
      </p:pic>
      <p:pic>
        <p:nvPicPr>
          <p:cNvPr id="18" name="图片 17"/>
          <p:cNvPicPr>
            <a:picLocks noChangeAspect="1"/>
          </p:cNvPicPr>
          <p:nvPr userDrawn="1"/>
        </p:nvPicPr>
        <p:blipFill>
          <a:blip r:embed="rId5" cstate="print"/>
          <a:stretch>
            <a:fillRect/>
          </a:stretch>
        </p:blipFill>
        <p:spPr>
          <a:xfrm>
            <a:off x="3763502" y="2568943"/>
            <a:ext cx="1607471" cy="59991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9526" y="0"/>
            <a:ext cx="9153527" cy="5902493"/>
          </a:xfrm>
          <a:prstGeom prst="rect">
            <a:avLst/>
          </a:prstGeom>
        </p:spPr>
      </p:pic>
      <p:sp>
        <p:nvSpPr>
          <p:cNvPr id="7" name="矩形 6"/>
          <p:cNvSpPr/>
          <p:nvPr userDrawn="1"/>
        </p:nvSpPr>
        <p:spPr>
          <a:xfrm>
            <a:off x="1" y="0"/>
            <a:ext cx="9143999"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9" name="直接连接符 8"/>
          <p:cNvCxnSpPr/>
          <p:nvPr userDrawn="1"/>
        </p:nvCxnSpPr>
        <p:spPr>
          <a:xfrm>
            <a:off x="495300" y="4626145"/>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1155" y="-15231"/>
            <a:ext cx="4513574"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4616092" y="-15231"/>
            <a:ext cx="4513574" cy="1518363"/>
          </a:xfrm>
          <a:prstGeom prst="rect">
            <a:avLst/>
          </a:prstGeom>
        </p:spPr>
      </p:pic>
      <p:pic>
        <p:nvPicPr>
          <p:cNvPr id="16" name="图片 15"/>
          <p:cNvPicPr>
            <a:picLocks noChangeAspect="1"/>
          </p:cNvPicPr>
          <p:nvPr userDrawn="1"/>
        </p:nvPicPr>
        <p:blipFill>
          <a:blip r:embed="rId4" cstate="print"/>
          <a:stretch>
            <a:fillRect/>
          </a:stretch>
        </p:blipFill>
        <p:spPr>
          <a:xfrm>
            <a:off x="3763502" y="2577573"/>
            <a:ext cx="1607471" cy="599913"/>
          </a:xfrm>
          <a:prstGeom prst="rect">
            <a:avLst/>
          </a:prstGeom>
        </p:spPr>
      </p:pic>
      <p:grpSp>
        <p:nvGrpSpPr>
          <p:cNvPr id="17" name="组合 16"/>
          <p:cNvGrpSpPr/>
          <p:nvPr userDrawn="1"/>
        </p:nvGrpSpPr>
        <p:grpSpPr>
          <a:xfrm>
            <a:off x="2280665" y="5719548"/>
            <a:ext cx="4602338"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97" y="-2924"/>
            <a:ext cx="9144793" cy="3633531"/>
          </a:xfrm>
          <a:prstGeom prst="rect">
            <a:avLst/>
          </a:prstGeom>
        </p:spPr>
      </p:pic>
      <p:sp>
        <p:nvSpPr>
          <p:cNvPr id="37"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
        <p:nvSpPr>
          <p:cNvPr id="41" name="矩形 40"/>
          <p:cNvSpPr/>
          <p:nvPr userDrawn="1"/>
        </p:nvSpPr>
        <p:spPr>
          <a:xfrm>
            <a:off x="0" y="0"/>
            <a:ext cx="9144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4126643" y="3048198"/>
            <a:ext cx="895100" cy="1192626"/>
          </a:xfrm>
          <a:prstGeom prst="rect">
            <a:avLst/>
          </a:prstGeom>
        </p:spPr>
      </p:pic>
      <p:sp>
        <p:nvSpPr>
          <p:cNvPr id="43" name="文本框 42"/>
          <p:cNvSpPr txBox="1"/>
          <p:nvPr userDrawn="1"/>
        </p:nvSpPr>
        <p:spPr>
          <a:xfrm>
            <a:off x="113133" y="617414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7562609" y="6400645"/>
            <a:ext cx="1324400"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图片 21"/>
          <p:cNvPicPr>
            <a:picLocks noChangeAspect="1"/>
          </p:cNvPicPr>
          <p:nvPr userDrawn="1"/>
        </p:nvPicPr>
        <p:blipFill>
          <a:blip r:embed="rId3" cstate="print"/>
          <a:stretch>
            <a:fillRect/>
          </a:stretch>
        </p:blipFill>
        <p:spPr>
          <a:xfrm>
            <a:off x="3167243" y="1401505"/>
            <a:ext cx="2809500" cy="104851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9144793" cy="4066384"/>
          </a:xfrm>
          <a:prstGeom prst="rect">
            <a:avLst/>
          </a:prstGeom>
        </p:spPr>
      </p:pic>
      <p:sp>
        <p:nvSpPr>
          <p:cNvPr id="19" name="任意多边形: 形状 20"/>
          <p:cNvSpPr/>
          <p:nvPr userDrawn="1"/>
        </p:nvSpPr>
        <p:spPr>
          <a:xfrm rot="10800000">
            <a:off x="-13" y="0"/>
            <a:ext cx="9144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0" name="任意多边形: 形状 44"/>
          <p:cNvSpPr/>
          <p:nvPr userDrawn="1"/>
        </p:nvSpPr>
        <p:spPr>
          <a:xfrm>
            <a:off x="0" y="2329236"/>
            <a:ext cx="9143989"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1" name="任意多边形: 形状 49"/>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a:blip r:embed="rId3" cstate="print"/>
          <a:stretch>
            <a:fillRect/>
          </a:stretch>
        </p:blipFill>
        <p:spPr>
          <a:xfrm>
            <a:off x="3340298" y="4619682"/>
            <a:ext cx="2463377" cy="72219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2374" y="0"/>
            <a:ext cx="9143985" cy="6858000"/>
          </a:xfrm>
          <a:prstGeom prst="rect">
            <a:avLst/>
          </a:prstGeom>
        </p:spPr>
      </p:pic>
      <p:sp>
        <p:nvSpPr>
          <p:cNvPr id="5" name="矩形 4"/>
          <p:cNvSpPr/>
          <p:nvPr userDrawn="1"/>
        </p:nvSpPr>
        <p:spPr>
          <a:xfrm>
            <a:off x="8" y="1"/>
            <a:ext cx="9143985"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sz="1350"/>
          </a:p>
        </p:txBody>
      </p:sp>
      <p:sp>
        <p:nvSpPr>
          <p:cNvPr id="6" name="文本占位符 10"/>
          <p:cNvSpPr>
            <a:spLocks noGrp="1"/>
          </p:cNvSpPr>
          <p:nvPr>
            <p:ph type="body" sz="quarter" idx="11" hasCustomPrompt="1"/>
          </p:nvPr>
        </p:nvSpPr>
        <p:spPr>
          <a:xfrm>
            <a:off x="1179075" y="3028371"/>
            <a:ext cx="6781088" cy="911074"/>
          </a:xfrm>
        </p:spPr>
        <p:txBody>
          <a:bodyPr/>
          <a:lstStyle>
            <a:lvl1pPr marL="0" indent="0" algn="ctr">
              <a:buFontTx/>
              <a:buNone/>
              <a:defRPr sz="36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11" name="图片 10"/>
          <p:cNvPicPr>
            <a:picLocks noChangeAspect="1"/>
          </p:cNvPicPr>
          <p:nvPr userDrawn="1"/>
        </p:nvPicPr>
        <p:blipFill>
          <a:blip r:embed="rId4" cstate="print"/>
          <a:stretch>
            <a:fillRect/>
          </a:stretch>
        </p:blipFill>
        <p:spPr>
          <a:xfrm>
            <a:off x="2825563" y="1018488"/>
            <a:ext cx="3488112"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9144000" cy="3244934"/>
          </a:xfrm>
          <a:prstGeom prst="rect">
            <a:avLst/>
          </a:prstGeom>
        </p:spPr>
      </p:pic>
      <p:sp>
        <p:nvSpPr>
          <p:cNvPr id="3" name="矩形 2"/>
          <p:cNvSpPr/>
          <p:nvPr userDrawn="1"/>
        </p:nvSpPr>
        <p:spPr>
          <a:xfrm>
            <a:off x="0" y="3317875"/>
            <a:ext cx="9144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66"/>
          <p:cNvPicPr>
            <a:picLocks noChangeAspect="1"/>
          </p:cNvPicPr>
          <p:nvPr userDrawn="1"/>
        </p:nvPicPr>
        <p:blipFill>
          <a:blip r:embed="rId3" cstate="print"/>
          <a:stretch>
            <a:fillRect/>
          </a:stretch>
        </p:blipFill>
        <p:spPr bwMode="auto">
          <a:xfrm>
            <a:off x="7342974" y="109143"/>
            <a:ext cx="1714910"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168214" y="-494144"/>
            <a:ext cx="2374420" cy="412436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9144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userDrawn="1"/>
        </p:nvGrpSpPr>
        <p:grpSpPr>
          <a:xfrm>
            <a:off x="1399821" y="1872369"/>
            <a:ext cx="636143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3767017" cy="6857433"/>
          </a:xfrm>
          <a:prstGeom prst="rect">
            <a:avLst/>
          </a:prstGeom>
        </p:spPr>
      </p:pic>
      <p:sp>
        <p:nvSpPr>
          <p:cNvPr id="3" name="矩形 白1"/>
          <p:cNvSpPr/>
          <p:nvPr userDrawn="1"/>
        </p:nvSpPr>
        <p:spPr>
          <a:xfrm rot="5400000">
            <a:off x="-688243" y="918223"/>
            <a:ext cx="51435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cs typeface="+mn-ea"/>
              <a:sym typeface="+mn-lt"/>
            </a:endParaRPr>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3450431" y="133072"/>
            <a:ext cx="5093768" cy="6535793"/>
          </a:xfrm>
          <a:prstGeom prst="rect">
            <a:avLst/>
          </a:prstGeom>
        </p:spPr>
      </p:pic>
      <p:sp>
        <p:nvSpPr>
          <p:cNvPr id="3" name="副标题 2"/>
          <p:cNvSpPr>
            <a:spLocks noGrp="1"/>
          </p:cNvSpPr>
          <p:nvPr>
            <p:ph type="subTitle" idx="1"/>
          </p:nvPr>
        </p:nvSpPr>
        <p:spPr>
          <a:xfrm>
            <a:off x="912236" y="3871615"/>
            <a:ext cx="5465336" cy="781876"/>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dirty="0"/>
          </a:p>
        </p:txBody>
      </p:sp>
      <p:sp>
        <p:nvSpPr>
          <p:cNvPr id="14" name="文本占位符 12"/>
          <p:cNvSpPr>
            <a:spLocks noGrp="1"/>
          </p:cNvSpPr>
          <p:nvPr>
            <p:ph type="body" sz="quarter" idx="11" hasCustomPrompt="1"/>
          </p:nvPr>
        </p:nvSpPr>
        <p:spPr>
          <a:xfrm>
            <a:off x="912236" y="5438453"/>
            <a:ext cx="5465336" cy="410333"/>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912236" y="4908366"/>
            <a:ext cx="5465336" cy="410335"/>
          </a:xfrm>
        </p:spPr>
        <p:txBody>
          <a:bodyPr>
            <a:normAutofit/>
          </a:bodyPr>
          <a:lstStyle>
            <a:lvl1pPr marL="0" indent="0">
              <a:buNone/>
              <a:defRPr sz="15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912236" y="1484311"/>
            <a:ext cx="5465336" cy="2267551"/>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500062"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500671" y="1484310"/>
            <a:ext cx="302443"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nvSpPr>
        <p:spPr>
          <a:xfrm>
            <a:off x="6943725" y="1484313"/>
            <a:ext cx="2197526"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6661821" y="1484310"/>
            <a:ext cx="28338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6" name="组合 15"/>
          <p:cNvGrpSpPr/>
          <p:nvPr userDrawn="1"/>
        </p:nvGrpSpPr>
        <p:grpSpPr>
          <a:xfrm>
            <a:off x="7374014" y="2031917"/>
            <a:ext cx="1299646"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grpSp>
      <p:sp>
        <p:nvSpPr>
          <p:cNvPr id="41" name="文本框 40"/>
          <p:cNvSpPr txBox="1"/>
          <p:nvPr userDrawn="1"/>
        </p:nvSpPr>
        <p:spPr>
          <a:xfrm rot="16200000">
            <a:off x="-1082602" y="3524086"/>
            <a:ext cx="2377574"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dirty="0">
                <a:solidFill>
                  <a:schemeClr val="bg1">
                    <a:alpha val="5000"/>
                  </a:schemeClr>
                </a:solidFill>
              </a:rPr>
              <a:t>BEIJING INSTITUTE OF TECHNOLOGY</a:t>
            </a:r>
            <a:endParaRPr lang="en-US" altLang="zh-CN" sz="825"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7089475" y="548450"/>
            <a:ext cx="1721495" cy="504694"/>
          </a:xfrm>
          <a:prstGeom prst="rect">
            <a:avLst/>
          </a:prstGeom>
        </p:spPr>
      </p:pic>
      <p:cxnSp>
        <p:nvCxnSpPr>
          <p:cNvPr id="4" name="直接连接符 3"/>
          <p:cNvCxnSpPr/>
          <p:nvPr userDrawn="1"/>
        </p:nvCxnSpPr>
        <p:spPr>
          <a:xfrm>
            <a:off x="500062"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6943725"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9144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9144000" cy="2290219"/>
          </a:xfrm>
          <a:prstGeom prst="rect">
            <a:avLst/>
          </a:prstGeom>
        </p:spPr>
      </p:pic>
      <p:sp>
        <p:nvSpPr>
          <p:cNvPr id="10" name="矩形 9"/>
          <p:cNvSpPr/>
          <p:nvPr userDrawn="1"/>
        </p:nvSpPr>
        <p:spPr>
          <a:xfrm>
            <a:off x="-1" y="-7884"/>
            <a:ext cx="9144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4" cstate="print"/>
          <a:stretch>
            <a:fillRect/>
          </a:stretch>
        </p:blipFill>
        <p:spPr>
          <a:xfrm>
            <a:off x="3763502" y="973061"/>
            <a:ext cx="1607471" cy="599913"/>
          </a:xfrm>
          <a:prstGeom prst="rect">
            <a:avLst/>
          </a:prstGeom>
        </p:spPr>
      </p:pic>
      <p:cxnSp>
        <p:nvCxnSpPr>
          <p:cNvPr id="4" name="直接连接符 3"/>
          <p:cNvCxnSpPr/>
          <p:nvPr userDrawn="1"/>
        </p:nvCxnSpPr>
        <p:spPr>
          <a:xfrm>
            <a:off x="-61111" y="2289050"/>
            <a:ext cx="92549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4" name="直接连接符 3"/>
          <p:cNvCxnSpPr/>
          <p:nvPr userDrawn="1"/>
        </p:nvCxnSpPr>
        <p:spPr>
          <a:xfrm>
            <a:off x="4292505" y="1294827"/>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292505" y="5613415"/>
            <a:ext cx="55898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25879" y="163259"/>
            <a:ext cx="2473738"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6696143" y="163258"/>
            <a:ext cx="2452172" cy="653148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154148" y="2653429"/>
            <a:ext cx="3942080" cy="1014730"/>
          </a:xfrm>
          <a:prstGeom prst="rect">
            <a:avLst/>
          </a:prstGeom>
          <a:noFill/>
        </p:spPr>
        <p:txBody>
          <a:bodyPr wrap="none" rtlCol="0">
            <a:spAutoFit/>
          </a:bodyPr>
          <a:lstStyle/>
          <a:p>
            <a:r>
              <a:rPr lang="en-US" altLang="zh-CN" sz="6000" b="1" spc="50" dirty="0">
                <a:solidFill>
                  <a:schemeClr val="bg1">
                    <a:lumMod val="85000"/>
                  </a:schemeClr>
                </a:solidFill>
                <a:latin typeface="+mj-lt"/>
              </a:rPr>
              <a:t>Contents</a:t>
            </a:r>
            <a:r>
              <a:rPr lang="en-US" altLang="zh-CN" sz="3300" b="1" spc="50" dirty="0">
                <a:solidFill>
                  <a:schemeClr val="accent4"/>
                </a:solidFill>
                <a:latin typeface="+mj-lt"/>
              </a:rPr>
              <a:t>■</a:t>
            </a:r>
            <a:endParaRPr lang="zh-CN" altLang="en-US" sz="3300" b="1" spc="50" dirty="0">
              <a:solidFill>
                <a:schemeClr val="accent4"/>
              </a:solidFill>
              <a:latin typeface="+mj-lt"/>
            </a:endParaRPr>
          </a:p>
        </p:txBody>
      </p:sp>
      <p:sp>
        <p:nvSpPr>
          <p:cNvPr id="9" name="文本框 8"/>
          <p:cNvSpPr txBox="1"/>
          <p:nvPr userDrawn="1"/>
        </p:nvSpPr>
        <p:spPr>
          <a:xfrm>
            <a:off x="793240" y="3752395"/>
            <a:ext cx="598170" cy="1767840"/>
          </a:xfrm>
          <a:prstGeom prst="rect">
            <a:avLst/>
          </a:prstGeom>
          <a:noFill/>
        </p:spPr>
        <p:txBody>
          <a:bodyPr vert="eaVert" wrap="none" rtlCol="0">
            <a:spAutoFit/>
          </a:bodyPr>
          <a:lstStyle/>
          <a:p>
            <a:r>
              <a:rPr lang="zh-CN" altLang="en-US" sz="2700" b="1" spc="600" dirty="0">
                <a:solidFill>
                  <a:schemeClr val="accent1"/>
                </a:solidFill>
              </a:rPr>
              <a:t>结构大纲</a:t>
            </a:r>
            <a:endParaRPr lang="zh-CN" altLang="en-US" sz="2700" b="1" spc="600" dirty="0">
              <a:solidFill>
                <a:schemeClr val="accent1"/>
              </a:solidFill>
            </a:endParaRPr>
          </a:p>
        </p:txBody>
      </p:sp>
      <p:sp>
        <p:nvSpPr>
          <p:cNvPr id="12" name="文本框 11"/>
          <p:cNvSpPr txBox="1"/>
          <p:nvPr userDrawn="1"/>
        </p:nvSpPr>
        <p:spPr>
          <a:xfrm>
            <a:off x="7106499" y="6600901"/>
            <a:ext cx="1925955" cy="206375"/>
          </a:xfrm>
          <a:prstGeom prst="rect">
            <a:avLst/>
          </a:prstGeom>
          <a:noFill/>
        </p:spPr>
        <p:txBody>
          <a:bodyPr wrap="none" rtlCol="0">
            <a:spAutoFit/>
          </a:bodyPr>
          <a:lstStyle/>
          <a:p>
            <a:pPr algn="r"/>
            <a:r>
              <a:rPr lang="en-US" altLang="zh-CN" sz="750" spc="0" dirty="0" smtClean="0">
                <a:solidFill>
                  <a:schemeClr val="bg1"/>
                </a:solidFill>
                <a:latin typeface="Arial" panose="020B0604020202020204" pitchFamily="34" charset="0"/>
                <a:ea typeface="微软雅黑" panose="020B0503020204020204" charset="-122"/>
                <a:cs typeface="Arial" panose="020B0604020202020204" pitchFamily="34" charset="0"/>
              </a:rPr>
              <a:t>BEIJING</a:t>
            </a:r>
            <a:r>
              <a:rPr lang="en-US" altLang="zh-CN" sz="750" spc="0" baseline="0" dirty="0" smtClean="0">
                <a:solidFill>
                  <a:schemeClr val="bg1"/>
                </a:solidFill>
                <a:latin typeface="Arial" panose="020B0604020202020204" pitchFamily="34" charset="0"/>
                <a:ea typeface="微软雅黑" panose="020B0503020204020204" charset="-122"/>
                <a:cs typeface="Arial" panose="020B0604020202020204" pitchFamily="34" charset="0"/>
              </a:rPr>
              <a:t> INSTITUTE OF TECHNOLOGY</a:t>
            </a:r>
            <a:endParaRPr lang="zh-CN" altLang="en-US" sz="750" spc="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7530861" y="78493"/>
            <a:ext cx="1519050" cy="566914"/>
          </a:xfrm>
          <a:prstGeom prst="rect">
            <a:avLst/>
          </a:prstGeom>
        </p:spPr>
      </p:pic>
      <p:sp>
        <p:nvSpPr>
          <p:cNvPr id="82"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83" name="图片 82"/>
          <p:cNvPicPr>
            <a:picLocks noChangeAspect="1"/>
          </p:cNvPicPr>
          <p:nvPr userDrawn="1"/>
        </p:nvPicPr>
        <p:blipFill>
          <a:blip r:embed="rId2" cstate="print"/>
          <a:stretch>
            <a:fillRect/>
          </a:stretch>
        </p:blipFill>
        <p:spPr>
          <a:xfrm>
            <a:off x="7345124" y="249943"/>
            <a:ext cx="1519050" cy="566914"/>
          </a:xfrm>
          <a:prstGeom prst="rect">
            <a:avLst/>
          </a:prstGeom>
        </p:spPr>
      </p:pic>
      <p:sp>
        <p:nvSpPr>
          <p:cNvPr id="84" name="矩形 83"/>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5" name="组合 84"/>
          <p:cNvGrpSpPr/>
          <p:nvPr userDrawn="1"/>
        </p:nvGrpSpPr>
        <p:grpSpPr>
          <a:xfrm>
            <a:off x="449206" y="6399999"/>
            <a:ext cx="1906960"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4944394" y="0"/>
            <a:ext cx="5272947" cy="6765696"/>
          </a:xfrm>
          <a:prstGeom prst="rect">
            <a:avLst/>
          </a:prstGeom>
        </p:spPr>
      </p:pic>
      <p:sp>
        <p:nvSpPr>
          <p:cNvPr id="63" name="任意多边形: 形状 59"/>
          <p:cNvSpPr/>
          <p:nvPr userDrawn="1"/>
        </p:nvSpPr>
        <p:spPr>
          <a:xfrm flipH="1">
            <a:off x="-1014412" y="-2"/>
            <a:ext cx="10158411"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pic>
        <p:nvPicPr>
          <p:cNvPr id="64" name="图片 63"/>
          <p:cNvPicPr>
            <a:picLocks noChangeAspect="1"/>
          </p:cNvPicPr>
          <p:nvPr userDrawn="1"/>
        </p:nvPicPr>
        <p:blipFill>
          <a:blip r:embed="rId3" cstate="print"/>
          <a:stretch>
            <a:fillRect/>
          </a:stretch>
        </p:blipFill>
        <p:spPr>
          <a:xfrm>
            <a:off x="7345124" y="249943"/>
            <a:ext cx="1519050" cy="566914"/>
          </a:xfrm>
          <a:prstGeom prst="rect">
            <a:avLst/>
          </a:prstGeom>
        </p:spPr>
      </p:pic>
      <p:sp>
        <p:nvSpPr>
          <p:cNvPr id="65" name="矩形 64"/>
          <p:cNvSpPr/>
          <p:nvPr userDrawn="1"/>
        </p:nvSpPr>
        <p:spPr>
          <a:xfrm>
            <a:off x="0" y="6188075"/>
            <a:ext cx="9144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组合 65"/>
          <p:cNvGrpSpPr/>
          <p:nvPr userDrawn="1"/>
        </p:nvGrpSpPr>
        <p:grpSpPr>
          <a:xfrm>
            <a:off x="449206" y="6399999"/>
            <a:ext cx="1906960"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2873335" y="-1541834"/>
            <a:ext cx="6523129"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88" name="椭圆 87"/>
          <p:cNvSpPr/>
          <p:nvPr userDrawn="1"/>
        </p:nvSpPr>
        <p:spPr>
          <a:xfrm>
            <a:off x="-3016004" y="-1541834"/>
            <a:ext cx="6523129"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87" name="图片 8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rcRect l="18116" t="7030" r="31559" b="11337"/>
          <a:stretch>
            <a:fillRect/>
          </a:stretch>
        </p:blipFill>
        <p:spPr>
          <a:xfrm>
            <a:off x="-945147" y="1"/>
            <a:ext cx="4439326"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3028950" y="-1541834"/>
            <a:ext cx="6523129"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pic>
        <p:nvPicPr>
          <p:cNvPr id="90" name="图片 89"/>
          <p:cNvPicPr>
            <a:picLocks noChangeAspect="1"/>
          </p:cNvPicPr>
          <p:nvPr userDrawn="1"/>
        </p:nvPicPr>
        <p:blipFill>
          <a:blip r:embed="rId4" cstate="print"/>
          <a:stretch>
            <a:fillRect/>
          </a:stretch>
        </p:blipFill>
        <p:spPr>
          <a:xfrm>
            <a:off x="7378364" y="252089"/>
            <a:ext cx="1476917"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6764389" y="4400550"/>
            <a:ext cx="3450912"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9143999" cy="4400550"/>
          </a:xfrm>
          <a:prstGeom prst="rect">
            <a:avLst/>
          </a:prstGeom>
        </p:spPr>
      </p:pic>
      <p:sp>
        <p:nvSpPr>
          <p:cNvPr id="5" name="矩形 4"/>
          <p:cNvSpPr/>
          <p:nvPr userDrawn="1"/>
        </p:nvSpPr>
        <p:spPr>
          <a:xfrm>
            <a:off x="0" y="4408331"/>
            <a:ext cx="9144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0" y="0"/>
            <a:ext cx="9144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1" name="图片 10"/>
          <p:cNvPicPr>
            <a:picLocks noChangeAspect="1"/>
          </p:cNvPicPr>
          <p:nvPr userDrawn="1"/>
        </p:nvPicPr>
        <p:blipFill>
          <a:blip r:embed="rId5" cstate="print"/>
          <a:stretch>
            <a:fillRect/>
          </a:stretch>
        </p:blipFill>
        <p:spPr>
          <a:xfrm>
            <a:off x="7276385" y="142154"/>
            <a:ext cx="1681877" cy="627682"/>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13708" y="0"/>
            <a:ext cx="2949790" cy="6857999"/>
          </a:xfrm>
          <a:prstGeom prst="rect">
            <a:avLst/>
          </a:prstGeom>
        </p:spPr>
      </p:pic>
      <p:sp>
        <p:nvSpPr>
          <p:cNvPr id="13" name="矩形 12"/>
          <p:cNvSpPr/>
          <p:nvPr userDrawn="1"/>
        </p:nvSpPr>
        <p:spPr>
          <a:xfrm>
            <a:off x="0" y="1"/>
            <a:ext cx="2936081"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7142" y="0"/>
            <a:ext cx="2943223"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连接符 15"/>
          <p:cNvCxnSpPr/>
          <p:nvPr userDrawn="1"/>
        </p:nvCxnSpPr>
        <p:spPr>
          <a:xfrm>
            <a:off x="2970342"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2971129" y="2797003"/>
            <a:ext cx="92015"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790156" y="2793542"/>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635150" y="2752385"/>
            <a:ext cx="1647825" cy="714375"/>
          </a:xfrm>
          <a:prstGeom prst="rect">
            <a:avLst/>
          </a:prstGeom>
        </p:spPr>
        <p:txBody>
          <a:bodyPr wrap="square">
            <a:spAutoFit/>
          </a:bodyPr>
          <a:lstStyle/>
          <a:p>
            <a:pPr lvl="0" algn="dist"/>
            <a:r>
              <a:rPr lang="zh-CN" altLang="en-US" sz="4050" spc="600" dirty="0">
                <a:solidFill>
                  <a:schemeClr val="bg1"/>
                </a:solidFill>
                <a:latin typeface="+mn-ea"/>
                <a:ea typeface="+mn-ea"/>
              </a:rPr>
              <a:t>目录</a:t>
            </a:r>
            <a:endParaRPr lang="zh-CN" altLang="en-US" sz="4050" spc="600" dirty="0">
              <a:solidFill>
                <a:schemeClr val="bg1"/>
              </a:solidFill>
              <a:latin typeface="+mn-ea"/>
              <a:ea typeface="+mn-ea"/>
            </a:endParaRPr>
          </a:p>
        </p:txBody>
      </p:sp>
      <p:sp>
        <p:nvSpPr>
          <p:cNvPr id="44" name="矩形 43"/>
          <p:cNvSpPr/>
          <p:nvPr userDrawn="1"/>
        </p:nvSpPr>
        <p:spPr>
          <a:xfrm>
            <a:off x="722854" y="3595872"/>
            <a:ext cx="1429877" cy="368300"/>
          </a:xfrm>
          <a:prstGeom prst="rect">
            <a:avLst/>
          </a:prstGeom>
        </p:spPr>
        <p:txBody>
          <a:bodyPr wrap="square">
            <a:spAutoFit/>
          </a:bodyPr>
          <a:lstStyle/>
          <a:p>
            <a:pPr lvl="0" algn="dist"/>
            <a:r>
              <a:rPr lang="en-US" altLang="zh-CN" dirty="0">
                <a:solidFill>
                  <a:schemeClr val="bg1"/>
                </a:solidFill>
              </a:rPr>
              <a:t>CONTENTS</a:t>
            </a:r>
            <a:endParaRPr lang="en-US" altLang="zh-CN" dirty="0">
              <a:solidFill>
                <a:schemeClr val="bg1"/>
              </a:solidFill>
            </a:endParaRPr>
          </a:p>
        </p:txBody>
      </p:sp>
      <p:cxnSp>
        <p:nvCxnSpPr>
          <p:cNvPr id="45" name="直接连接符 44"/>
          <p:cNvCxnSpPr/>
          <p:nvPr userDrawn="1"/>
        </p:nvCxnSpPr>
        <p:spPr>
          <a:xfrm>
            <a:off x="790156" y="4060998"/>
            <a:ext cx="129527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798641" y="2218510"/>
            <a:ext cx="1286789" cy="480234"/>
          </a:xfrm>
          <a:prstGeom prst="rect">
            <a:avLst/>
          </a:prstGeom>
        </p:spPr>
      </p:pic>
      <p:pic>
        <p:nvPicPr>
          <p:cNvPr id="6" name="图片 5"/>
          <p:cNvPicPr>
            <a:picLocks noChangeAspect="1"/>
          </p:cNvPicPr>
          <p:nvPr userDrawn="1"/>
        </p:nvPicPr>
        <p:blipFill>
          <a:blip r:embed="rId4" cstate="print"/>
          <a:stretch>
            <a:fillRect/>
          </a:stretch>
        </p:blipFill>
        <p:spPr>
          <a:xfrm>
            <a:off x="5443538" y="1942165"/>
            <a:ext cx="4414838" cy="589340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9144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3" name="图片 2"/>
          <p:cNvPicPr>
            <a:picLocks noChangeAspect="1"/>
          </p:cNvPicPr>
          <p:nvPr userDrawn="1"/>
        </p:nvPicPr>
        <p:blipFill>
          <a:blip r:embed="rId2" cstate="print"/>
          <a:stretch>
            <a:fillRect/>
          </a:stretch>
        </p:blipFill>
        <p:spPr>
          <a:xfrm>
            <a:off x="5207794" y="493231"/>
            <a:ext cx="3938271" cy="5254131"/>
          </a:xfrm>
          <a:prstGeom prst="rect">
            <a:avLst/>
          </a:prstGeom>
        </p:spPr>
      </p:pic>
      <p:sp>
        <p:nvSpPr>
          <p:cNvPr id="10" name="矩形 9"/>
          <p:cNvSpPr/>
          <p:nvPr userDrawn="1"/>
        </p:nvSpPr>
        <p:spPr>
          <a:xfrm>
            <a:off x="5207794" y="0"/>
            <a:ext cx="393620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矩形 119"/>
          <p:cNvSpPr/>
          <p:nvPr userDrawn="1"/>
        </p:nvSpPr>
        <p:spPr>
          <a:xfrm>
            <a:off x="495300" y="6054314"/>
            <a:ext cx="1510904"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文本占位符 15"/>
          <p:cNvSpPr>
            <a:spLocks noGrp="1"/>
          </p:cNvSpPr>
          <p:nvPr>
            <p:ph type="body" sz="quarter" idx="12" hasCustomPrompt="1"/>
          </p:nvPr>
        </p:nvSpPr>
        <p:spPr>
          <a:xfrm>
            <a:off x="382757" y="982400"/>
            <a:ext cx="2663428" cy="606922"/>
          </a:xfrm>
          <a:prstGeom prst="rect">
            <a:avLst/>
          </a:prstGeom>
        </p:spPr>
        <p:txBody>
          <a:bodyPr/>
          <a:lstStyle>
            <a:lvl1pPr marL="0" indent="0">
              <a:buNone/>
              <a:defRPr sz="2400" spc="100">
                <a:solidFill>
                  <a:schemeClr val="bg1"/>
                </a:solidFill>
                <a:latin typeface="微软雅黑" panose="020B0503020204020204" charset="-122"/>
                <a:ea typeface="微软雅黑" panose="020B0503020204020204" charset="-122"/>
              </a:defRPr>
            </a:lvl1pPr>
          </a:lstStyle>
          <a:p>
            <a:pPr lvl="0"/>
            <a:r>
              <a:rPr lang="zh-CN" altLang="en-US" dirty="0"/>
              <a:t>第几部分 </a:t>
            </a:r>
            <a:r>
              <a:rPr lang="zh-CN" altLang="en-US" dirty="0" smtClean="0"/>
              <a:t>▶</a:t>
            </a:r>
            <a:endParaRPr lang="zh-CN" altLang="en-US" dirty="0"/>
          </a:p>
        </p:txBody>
      </p:sp>
      <p:sp>
        <p:nvSpPr>
          <p:cNvPr id="122" name="文本占位符 15"/>
          <p:cNvSpPr>
            <a:spLocks noGrp="1"/>
          </p:cNvSpPr>
          <p:nvPr>
            <p:ph type="body" sz="quarter" idx="13" hasCustomPrompt="1"/>
          </p:nvPr>
        </p:nvSpPr>
        <p:spPr>
          <a:xfrm>
            <a:off x="382757" y="2742089"/>
            <a:ext cx="5398314" cy="606922"/>
          </a:xfrm>
          <a:prstGeom prst="rect">
            <a:avLst/>
          </a:prstGeom>
        </p:spPr>
        <p:txBody>
          <a:bodyPr/>
          <a:lstStyle>
            <a:lvl1pPr marL="0" indent="0">
              <a:buNone/>
              <a:defRPr sz="33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420879" y="3837713"/>
            <a:ext cx="5360192" cy="1522912"/>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9144000" cy="690699"/>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sz="1350">
              <a:cs typeface="+mn-ea"/>
            </a:endParaRPr>
          </a:p>
        </p:txBody>
      </p:sp>
      <p:grpSp>
        <p:nvGrpSpPr>
          <p:cNvPr id="115" name="组合 114"/>
          <p:cNvGrpSpPr/>
          <p:nvPr userDrawn="1"/>
        </p:nvGrpSpPr>
        <p:grpSpPr>
          <a:xfrm>
            <a:off x="513500" y="6423435"/>
            <a:ext cx="1436744"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143" name="图片 142"/>
          <p:cNvPicPr>
            <a:picLocks noChangeAspect="1"/>
          </p:cNvPicPr>
          <p:nvPr userDrawn="1"/>
        </p:nvPicPr>
        <p:blipFill>
          <a:blip r:embed="rId3" cstate="print"/>
          <a:stretch>
            <a:fillRect/>
          </a:stretch>
        </p:blipFill>
        <p:spPr>
          <a:xfrm>
            <a:off x="7652825" y="6386257"/>
            <a:ext cx="943066" cy="27648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162567" y="863157"/>
            <a:ext cx="773896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sp>
        <p:nvSpPr>
          <p:cNvPr id="25" name="矩形 24"/>
          <p:cNvSpPr/>
          <p:nvPr userDrawn="1"/>
        </p:nvSpPr>
        <p:spPr>
          <a:xfrm>
            <a:off x="1034181" y="-1612"/>
            <a:ext cx="12531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grpSp>
        <p:nvGrpSpPr>
          <p:cNvPr id="56" name="组合 55"/>
          <p:cNvGrpSpPr/>
          <p:nvPr userDrawn="1"/>
        </p:nvGrpSpPr>
        <p:grpSpPr>
          <a:xfrm>
            <a:off x="449206" y="6399999"/>
            <a:ext cx="1906960"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7" name="直接连接符 6"/>
          <p:cNvCxnSpPr/>
          <p:nvPr userDrawn="1"/>
        </p:nvCxnSpPr>
        <p:spPr>
          <a:xfrm>
            <a:off x="1024856"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8366562"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7378364" y="347339"/>
            <a:ext cx="1476917" cy="432990"/>
          </a:xfrm>
          <a:prstGeom prst="rect">
            <a:avLst/>
          </a:prstGeom>
        </p:spPr>
      </p:pic>
      <p:cxnSp>
        <p:nvCxnSpPr>
          <p:cNvPr id="5" name="直接连接符 4"/>
          <p:cNvCxnSpPr/>
          <p:nvPr userDrawn="1"/>
        </p:nvCxnSpPr>
        <p:spPr>
          <a:xfrm>
            <a:off x="8366562"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dirty="0"/>
          </a:p>
        </p:txBody>
      </p:sp>
      <p:sp>
        <p:nvSpPr>
          <p:cNvPr id="8" name="任意多边形: 形状 39"/>
          <p:cNvSpPr/>
          <p:nvPr userDrawn="1"/>
        </p:nvSpPr>
        <p:spPr>
          <a:xfrm>
            <a:off x="155529"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形状 39"/>
          <p:cNvSpPr/>
          <p:nvPr userDrawn="1"/>
        </p:nvSpPr>
        <p:spPr>
          <a:xfrm>
            <a:off x="142256"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形状 39"/>
          <p:cNvSpPr/>
          <p:nvPr userDrawn="1"/>
        </p:nvSpPr>
        <p:spPr>
          <a:xfrm>
            <a:off x="0" y="0"/>
            <a:ext cx="5652643"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形状 74"/>
          <p:cNvSpPr/>
          <p:nvPr userDrawn="1"/>
        </p:nvSpPr>
        <p:spPr>
          <a:xfrm flipV="1">
            <a:off x="495300" y="3829587"/>
            <a:ext cx="486703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12" name="标题 47"/>
          <p:cNvSpPr>
            <a:spLocks noGrp="1"/>
          </p:cNvSpPr>
          <p:nvPr>
            <p:ph type="title" hasCustomPrompt="1"/>
          </p:nvPr>
        </p:nvSpPr>
        <p:spPr>
          <a:xfrm>
            <a:off x="472814" y="2616692"/>
            <a:ext cx="5291969" cy="1200329"/>
          </a:xfrm>
          <a:prstGeom prst="rect">
            <a:avLst/>
          </a:prstGeom>
          <a:noFill/>
        </p:spPr>
        <p:txBody>
          <a:bodyPr wrap="square" lIns="0" rtlCol="0">
            <a:spAutoFit/>
          </a:bodyPr>
          <a:lstStyle>
            <a:lvl1pPr>
              <a:lnSpc>
                <a:spcPct val="100000"/>
              </a:lnSpc>
              <a:defRPr lang="zh-CN" altLang="en-US" sz="27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491032" y="2352090"/>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491729" y="4304189"/>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355838" y="318256"/>
            <a:ext cx="1424338" cy="628650"/>
          </a:xfrm>
          <a:prstGeom prst="rect">
            <a:avLst/>
          </a:prstGeom>
          <a:noFill/>
          <a:ln>
            <a:noFill/>
          </a:ln>
        </p:spPr>
        <p:txBody>
          <a:bodyPr wrap="square" lIns="135000" tIns="135000" rIns="135000" bIns="135000" rtlCol="0">
            <a:spAutoFit/>
          </a:bodyPr>
          <a:lstStyle/>
          <a:p>
            <a:pPr algn="l">
              <a:lnSpc>
                <a:spcPct val="130000"/>
              </a:lnSpc>
            </a:pPr>
            <a:r>
              <a:rPr lang="en-US" altLang="zh-CN" b="1" i="0" spc="100" dirty="0" smtClean="0">
                <a:solidFill>
                  <a:schemeClr val="accent3"/>
                </a:solidFill>
                <a:latin typeface="+mn-ea"/>
              </a:rPr>
              <a:t>◀ BIT</a:t>
            </a:r>
            <a:r>
              <a:rPr lang="en-US" altLang="zh-CN" b="1" i="0" spc="100" baseline="0" dirty="0" smtClean="0">
                <a:solidFill>
                  <a:schemeClr val="accent3"/>
                </a:solidFill>
                <a:latin typeface="+mn-ea"/>
              </a:rPr>
              <a:t> </a:t>
            </a:r>
            <a:r>
              <a:rPr lang="en-US" altLang="zh-CN" b="1" i="0" spc="100" dirty="0" smtClean="0">
                <a:solidFill>
                  <a:schemeClr val="accent3"/>
                </a:solidFill>
                <a:latin typeface="+mn-ea"/>
              </a:rPr>
              <a:t>▶</a:t>
            </a:r>
            <a:endParaRPr lang="zh-CN" altLang="en-US"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6188171" y="-774608"/>
            <a:ext cx="5914118" cy="7588381"/>
          </a:xfrm>
          <a:prstGeom prst="rect">
            <a:avLst/>
          </a:prstGeom>
        </p:spPr>
      </p:pic>
      <p:pic>
        <p:nvPicPr>
          <p:cNvPr id="20" name="图片 19"/>
          <p:cNvPicPr>
            <a:picLocks noChangeAspect="1"/>
          </p:cNvPicPr>
          <p:nvPr userDrawn="1"/>
        </p:nvPicPr>
        <p:blipFill>
          <a:blip r:embed="rId5" cstate="print"/>
          <a:stretch>
            <a:fillRect/>
          </a:stretch>
        </p:blipFill>
        <p:spPr>
          <a:xfrm>
            <a:off x="6188156" y="2196869"/>
            <a:ext cx="2432372" cy="2464261"/>
          </a:xfrm>
          <a:prstGeom prst="rect">
            <a:avLst/>
          </a:prstGeom>
        </p:spPr>
      </p:pic>
      <p:grpSp>
        <p:nvGrpSpPr>
          <p:cNvPr id="24" name="组合 23"/>
          <p:cNvGrpSpPr/>
          <p:nvPr userDrawn="1"/>
        </p:nvGrpSpPr>
        <p:grpSpPr>
          <a:xfrm>
            <a:off x="503526" y="6083135"/>
            <a:ext cx="1906960"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433388"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56" name="组合 55"/>
          <p:cNvGrpSpPr/>
          <p:nvPr userDrawn="1"/>
        </p:nvGrpSpPr>
        <p:grpSpPr>
          <a:xfrm>
            <a:off x="44920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grpSp>
        <p:nvGrpSpPr>
          <p:cNvPr id="2" name="组合 1"/>
          <p:cNvGrpSpPr/>
          <p:nvPr userDrawn="1"/>
        </p:nvGrpSpPr>
        <p:grpSpPr>
          <a:xfrm>
            <a:off x="-7143" y="122428"/>
            <a:ext cx="419946"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7378364" y="252089"/>
            <a:ext cx="1476917" cy="432990"/>
          </a:xfrm>
          <a:prstGeom prst="rect">
            <a:avLst/>
          </a:prstGeom>
        </p:spPr>
      </p:pic>
      <p:sp>
        <p:nvSpPr>
          <p:cNvPr id="88" name="矩形 87"/>
          <p:cNvSpPr/>
          <p:nvPr userDrawn="1"/>
        </p:nvSpPr>
        <p:spPr>
          <a:xfrm>
            <a:off x="9109711" y="336478"/>
            <a:ext cx="3428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4" name="平行四边形 3"/>
          <p:cNvSpPr/>
          <p:nvPr userDrawn="1"/>
        </p:nvSpPr>
        <p:spPr>
          <a:xfrm>
            <a:off x="148590" y="302341"/>
            <a:ext cx="559799"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sz="135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72" name="组合 71"/>
          <p:cNvGrpSpPr/>
          <p:nvPr userDrawn="1"/>
        </p:nvGrpSpPr>
        <p:grpSpPr>
          <a:xfrm>
            <a:off x="449206" y="6399999"/>
            <a:ext cx="1906960"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cxnSp>
        <p:nvCxnSpPr>
          <p:cNvPr id="96" name="直接连接符 95"/>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711994"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7585551" y="210207"/>
            <a:ext cx="2091769"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sz="1350" dirty="0">
              <a:cs typeface="+mn-ea"/>
              <a:sym typeface="+mn-lt"/>
            </a:endParaRPr>
          </a:p>
        </p:txBody>
      </p:sp>
      <p:sp>
        <p:nvSpPr>
          <p:cNvPr id="71" name="文本框 7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98" name="图片 97"/>
          <p:cNvPicPr>
            <a:picLocks noChangeAspect="1"/>
          </p:cNvPicPr>
          <p:nvPr userDrawn="1"/>
        </p:nvPicPr>
        <p:blipFill>
          <a:blip r:embed="rId2" cstate="print"/>
          <a:stretch>
            <a:fillRect/>
          </a:stretch>
        </p:blipFill>
        <p:spPr>
          <a:xfrm>
            <a:off x="7708106" y="241566"/>
            <a:ext cx="1364456"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024856" y="863157"/>
            <a:ext cx="78766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238974" y="0"/>
            <a:ext cx="786551"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12" name="标题 11"/>
          <p:cNvSpPr>
            <a:spLocks noGrp="1"/>
          </p:cNvSpPr>
          <p:nvPr>
            <p:ph type="title"/>
          </p:nvPr>
        </p:nvSpPr>
        <p:spPr>
          <a:xfrm>
            <a:off x="1204913" y="34431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238973" y="6188075"/>
            <a:ext cx="8133254"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307181" y="6269038"/>
            <a:ext cx="1363266"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7638862" y="863157"/>
            <a:ext cx="12626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8366562" y="6188075"/>
            <a:ext cx="534972"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rgbClr val="F2F2F2"/>
                </a:solidFill>
                <a:latin typeface="微软雅黑" panose="020B0503020204020204" charset="-122"/>
              </a:rPr>
            </a:fld>
            <a:endParaRPr lang="zh-CN" altLang="en-US" sz="1200" dirty="0" smtClean="0">
              <a:solidFill>
                <a:srgbClr val="F2F2F2"/>
              </a:solidFill>
              <a:latin typeface="微软雅黑" panose="020B0503020204020204" charset="-122"/>
            </a:endParaRPr>
          </a:p>
        </p:txBody>
      </p:sp>
      <p:cxnSp>
        <p:nvCxnSpPr>
          <p:cNvPr id="58" name="直接连接符 57"/>
          <p:cNvCxnSpPr/>
          <p:nvPr userDrawn="1"/>
        </p:nvCxnSpPr>
        <p:spPr>
          <a:xfrm>
            <a:off x="8366562"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7576286" y="214313"/>
            <a:ext cx="1398306"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562397" y="249067"/>
            <a:ext cx="6482886"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100" b="1" baseline="0">
                <a:latin typeface="微软雅黑" panose="020B0503020204020204" charset="-122"/>
                <a:ea typeface="微软雅黑" panose="020B050302020402020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grpSp>
        <p:nvGrpSpPr>
          <p:cNvPr id="56" name="组合 55"/>
          <p:cNvGrpSpPr/>
          <p:nvPr userDrawn="1"/>
        </p:nvGrpSpPr>
        <p:grpSpPr>
          <a:xfrm>
            <a:off x="392056" y="6399999"/>
            <a:ext cx="1906960"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57" name="图片 56"/>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cxnSp>
        <p:nvCxnSpPr>
          <p:cNvPr id="87" name="直接连接符 86"/>
          <p:cNvCxnSpPr/>
          <p:nvPr userDrawn="1"/>
        </p:nvCxnSpPr>
        <p:spPr>
          <a:xfrm>
            <a:off x="332185" y="821731"/>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332185" y="6264275"/>
            <a:ext cx="847963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383702" y="273355"/>
            <a:ext cx="915798"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8424863" y="6385243"/>
            <a:ext cx="41314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200" smtClean="0">
                <a:solidFill>
                  <a:schemeClr val="accent3"/>
                </a:solidFill>
                <a:latin typeface="微软雅黑" panose="020B0503020204020204" charset="-122"/>
              </a:rPr>
            </a:fld>
            <a:endParaRPr lang="zh-CN" altLang="en-US" sz="1200" dirty="0" smtClean="0">
              <a:solidFill>
                <a:schemeClr val="accent3"/>
              </a:solidFill>
              <a:latin typeface="微软雅黑" panose="020B0503020204020204" charset="-122"/>
            </a:endParaRPr>
          </a:p>
        </p:txBody>
      </p:sp>
      <p:pic>
        <p:nvPicPr>
          <p:cNvPr id="86" name="图片 85"/>
          <p:cNvPicPr>
            <a:picLocks noChangeAspect="1"/>
          </p:cNvPicPr>
          <p:nvPr userDrawn="1"/>
        </p:nvPicPr>
        <p:blipFill rotWithShape="1">
          <a:blip r:embed="rId2" cstate="hqprint"/>
          <a:srcRect l="-333"/>
          <a:stretch>
            <a:fillRect/>
          </a:stretch>
        </p:blipFill>
        <p:spPr>
          <a:xfrm>
            <a:off x="8461934" y="252089"/>
            <a:ext cx="32474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8529778" y="1"/>
            <a:ext cx="61422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PA-矩形 7"/>
          <p:cNvSpPr/>
          <p:nvPr userDrawn="1">
            <p:custDataLst>
              <p:tags r:id="rId3"/>
            </p:custDataLst>
          </p:nvPr>
        </p:nvSpPr>
        <p:spPr>
          <a:xfrm>
            <a:off x="0" y="0"/>
            <a:ext cx="85345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11" name="直接连接符 10"/>
          <p:cNvCxnSpPr/>
          <p:nvPr userDrawn="1"/>
        </p:nvCxnSpPr>
        <p:spPr>
          <a:xfrm>
            <a:off x="8529778"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1957988" y="161103"/>
            <a:ext cx="5093768" cy="6535792"/>
          </a:xfrm>
          <a:prstGeom prst="rect">
            <a:avLst/>
          </a:prstGeom>
        </p:spPr>
      </p:pic>
      <p:sp>
        <p:nvSpPr>
          <p:cNvPr id="3" name="矩形 2"/>
          <p:cNvSpPr/>
          <p:nvPr userDrawn="1"/>
        </p:nvSpPr>
        <p:spPr>
          <a:xfrm>
            <a:off x="0" y="1504950"/>
            <a:ext cx="9144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sz="1350" dirty="0">
              <a:cs typeface="+mn-ea"/>
              <a:sym typeface="+mn-lt"/>
            </a:endParaRPr>
          </a:p>
        </p:txBody>
      </p:sp>
      <p:sp>
        <p:nvSpPr>
          <p:cNvPr id="31" name="任意多边形: 形状 30"/>
          <p:cNvSpPr/>
          <p:nvPr userDrawn="1"/>
        </p:nvSpPr>
        <p:spPr>
          <a:xfrm flipV="1">
            <a:off x="3857523" y="3786901"/>
            <a:ext cx="4677017"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cs typeface="+mn-ea"/>
              <a:sym typeface="+mn-lt"/>
            </a:endParaRPr>
          </a:p>
        </p:txBody>
      </p:sp>
      <p:sp>
        <p:nvSpPr>
          <p:cNvPr id="48" name="标题 47"/>
          <p:cNvSpPr>
            <a:spLocks noGrp="1"/>
          </p:cNvSpPr>
          <p:nvPr>
            <p:ph type="title" hasCustomPrompt="1"/>
          </p:nvPr>
        </p:nvSpPr>
        <p:spPr>
          <a:xfrm>
            <a:off x="3835065" y="2558484"/>
            <a:ext cx="4677017" cy="1200329"/>
          </a:xfrm>
          <a:prstGeom prst="rect">
            <a:avLst/>
          </a:prstGeom>
          <a:noFill/>
        </p:spPr>
        <p:txBody>
          <a:bodyPr wrap="square" lIns="0" rtlCol="0">
            <a:spAutoFit/>
          </a:bodyPr>
          <a:lstStyle>
            <a:lvl1pPr>
              <a:lnSpc>
                <a:spcPct val="100000"/>
              </a:lnSpc>
              <a:defRPr lang="zh-CN" altLang="en-US" sz="27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3852761" y="2329801"/>
            <a:ext cx="3865939" cy="258532"/>
          </a:xfrm>
          <a:prstGeom prst="rect">
            <a:avLst/>
          </a:prstGeom>
          <a:noFill/>
        </p:spPr>
        <p:txBody>
          <a:bodyPr wrap="square"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3857523" y="4198880"/>
            <a:ext cx="3049021" cy="344710"/>
          </a:xfrm>
          <a:prstGeom prst="rect">
            <a:avLst/>
          </a:prstGeom>
          <a:noFill/>
        </p:spPr>
        <p:txBody>
          <a:bodyPr wrap="square" lIns="0" rtlCol="0" anchor="ctr" anchorCtr="0">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833446" y="2359437"/>
            <a:ext cx="2141540" cy="216961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19" name="任意多边形: 形状 118"/>
          <p:cNvSpPr/>
          <p:nvPr userDrawn="1"/>
        </p:nvSpPr>
        <p:spPr>
          <a:xfrm rot="1916941">
            <a:off x="-471709" y="-604401"/>
            <a:ext cx="968924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106" name="任意多边形: 形状 105"/>
          <p:cNvSpPr/>
          <p:nvPr userDrawn="1"/>
        </p:nvSpPr>
        <p:spPr>
          <a:xfrm rot="2885786">
            <a:off x="815947" y="-2969595"/>
            <a:ext cx="8132812"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18" name="任意多边形: 形状 117"/>
          <p:cNvSpPr/>
          <p:nvPr userDrawn="1"/>
        </p:nvSpPr>
        <p:spPr>
          <a:xfrm rot="1846855">
            <a:off x="-230461" y="-539696"/>
            <a:ext cx="9488117"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49" name="任意多边形: 形状 83"/>
          <p:cNvSpPr/>
          <p:nvPr userDrawn="1"/>
        </p:nvSpPr>
        <p:spPr>
          <a:xfrm>
            <a:off x="-1" y="2998308"/>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50" name="任意多边形: 形状 83"/>
          <p:cNvSpPr/>
          <p:nvPr userDrawn="1"/>
        </p:nvSpPr>
        <p:spPr>
          <a:xfrm>
            <a:off x="-1" y="3019587"/>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102" name="任意多边形: 形状 101"/>
          <p:cNvSpPr/>
          <p:nvPr userDrawn="1"/>
        </p:nvSpPr>
        <p:spPr>
          <a:xfrm rot="2676034">
            <a:off x="-1261063" y="5021332"/>
            <a:ext cx="2522129"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4" name="任意多边形: 形状 83"/>
          <p:cNvSpPr/>
          <p:nvPr userDrawn="1"/>
        </p:nvSpPr>
        <p:spPr>
          <a:xfrm>
            <a:off x="0" y="3201986"/>
            <a:ext cx="9143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sz="1350">
              <a:cs typeface="+mn-ea"/>
            </a:endParaRPr>
          </a:p>
        </p:txBody>
      </p:sp>
      <p:sp>
        <p:nvSpPr>
          <p:cNvPr id="48" name="标题 47"/>
          <p:cNvSpPr>
            <a:spLocks noGrp="1"/>
          </p:cNvSpPr>
          <p:nvPr userDrawn="1">
            <p:ph type="title" hasCustomPrompt="1"/>
          </p:nvPr>
        </p:nvSpPr>
        <p:spPr>
          <a:xfrm>
            <a:off x="386954" y="3758091"/>
            <a:ext cx="8370093" cy="1323439"/>
          </a:xfrm>
          <a:prstGeom prst="rect">
            <a:avLst/>
          </a:prstGeom>
          <a:noFill/>
        </p:spPr>
        <p:txBody>
          <a:bodyPr wrap="square" lIns="0" rtlCol="0">
            <a:spAutoFit/>
          </a:bodyPr>
          <a:lstStyle>
            <a:lvl1pPr algn="ctr">
              <a:lnSpc>
                <a:spcPct val="100000"/>
              </a:lnSpc>
              <a:defRPr lang="zh-CN" altLang="en-US" sz="3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38" name="文本占位符 53"/>
          <p:cNvSpPr>
            <a:spLocks noGrp="1"/>
          </p:cNvSpPr>
          <p:nvPr userDrawn="1">
            <p:ph type="body" sz="quarter" idx="16" hasCustomPrompt="1"/>
          </p:nvPr>
        </p:nvSpPr>
        <p:spPr>
          <a:xfrm>
            <a:off x="3047490" y="5540739"/>
            <a:ext cx="3049021" cy="344710"/>
          </a:xfrm>
          <a:prstGeom prst="rect">
            <a:avLst/>
          </a:prstGeom>
          <a:noFill/>
        </p:spPr>
        <p:txBody>
          <a:bodyPr wrap="square" lIns="0" rtlCol="0" anchor="ctr" anchorCtr="0">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1581392" y="5295418"/>
            <a:ext cx="598121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2899650" y="944838"/>
            <a:ext cx="3383156" cy="1262604"/>
          </a:xfrm>
          <a:prstGeom prst="rect">
            <a:avLst/>
          </a:prstGeom>
        </p:spPr>
      </p:pic>
      <p:sp>
        <p:nvSpPr>
          <p:cNvPr id="51" name="文本框 50"/>
          <p:cNvSpPr txBox="1"/>
          <p:nvPr userDrawn="1"/>
        </p:nvSpPr>
        <p:spPr>
          <a:xfrm>
            <a:off x="113133" y="6088688"/>
            <a:ext cx="1617390" cy="478790"/>
          </a:xfrm>
          <a:prstGeom prst="rect">
            <a:avLst/>
          </a:prstGeom>
          <a:noFill/>
          <a:ln>
            <a:noFill/>
          </a:ln>
        </p:spPr>
        <p:txBody>
          <a:bodyPr wrap="square" lIns="135000" tIns="135000" rIns="135000" bIns="135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050" b="1" i="0" spc="100" dirty="0" smtClean="0">
                <a:solidFill>
                  <a:schemeClr val="accent3"/>
                </a:solidFill>
                <a:latin typeface="+mn-ea"/>
                <a:ea typeface="+mn-ea"/>
              </a:rPr>
              <a:t>BIT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a:t>
            </a:r>
            <a:r>
              <a:rPr lang="en-US" altLang="zh-CN" sz="1050" b="0" i="0" spc="100" baseline="0" dirty="0" smtClean="0">
                <a:solidFill>
                  <a:schemeClr val="accent3"/>
                </a:solidFill>
                <a:latin typeface="+mn-ea"/>
              </a:rPr>
              <a:t> </a:t>
            </a:r>
            <a:r>
              <a:rPr lang="en-US" altLang="zh-CN" sz="1050" b="1" i="0" spc="100" baseline="0" dirty="0" smtClean="0">
                <a:solidFill>
                  <a:schemeClr val="accent3"/>
                </a:solidFill>
                <a:latin typeface="+mn-ea"/>
              </a:rPr>
              <a:t>SINCE 1940</a:t>
            </a:r>
            <a:endParaRPr lang="zh-CN" altLang="en-US" sz="105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7562609" y="6315185"/>
            <a:ext cx="1324400"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PA-矩形 7"/>
          <p:cNvSpPr/>
          <p:nvPr userDrawn="1">
            <p:custDataLst>
              <p:tags r:id="rId3"/>
            </p:custDataLst>
          </p:nvPr>
        </p:nvSpPr>
        <p:spPr>
          <a:xfrm>
            <a:off x="0" y="0"/>
            <a:ext cx="9144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任意多边形: 形状 19"/>
          <p:cNvSpPr/>
          <p:nvPr userDrawn="1"/>
        </p:nvSpPr>
        <p:spPr>
          <a:xfrm flipH="1" flipV="1">
            <a:off x="3331564" y="3759199"/>
            <a:ext cx="2480873"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dirty="0">
              <a:cs typeface="+mn-ea"/>
              <a:sym typeface="+mn-lt"/>
            </a:endParaRPr>
          </a:p>
        </p:txBody>
      </p:sp>
      <p:sp>
        <p:nvSpPr>
          <p:cNvPr id="11" name="矩形 3"/>
          <p:cNvSpPr/>
          <p:nvPr userDrawn="1"/>
        </p:nvSpPr>
        <p:spPr>
          <a:xfrm>
            <a:off x="3331564" y="1015093"/>
            <a:ext cx="2480873"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30000"/>
              </a:lnSpc>
            </a:pPr>
            <a:endParaRPr lang="zh-CN" altLang="en-US" sz="1350">
              <a:cs typeface="+mn-ea"/>
              <a:sym typeface="+mn-lt"/>
            </a:endParaRPr>
          </a:p>
        </p:txBody>
      </p:sp>
      <p:sp>
        <p:nvSpPr>
          <p:cNvPr id="12" name="等腰三角形 11"/>
          <p:cNvSpPr/>
          <p:nvPr userDrawn="1"/>
        </p:nvSpPr>
        <p:spPr>
          <a:xfrm flipV="1">
            <a:off x="4505452" y="3832178"/>
            <a:ext cx="133097"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350"/>
          </a:p>
        </p:txBody>
      </p:sp>
      <p:pic>
        <p:nvPicPr>
          <p:cNvPr id="13" name="图片 12"/>
          <p:cNvPicPr>
            <a:picLocks noChangeAspect="1"/>
          </p:cNvPicPr>
          <p:nvPr userDrawn="1"/>
        </p:nvPicPr>
        <p:blipFill>
          <a:blip r:embed="rId4" cstate="print"/>
          <a:stretch>
            <a:fillRect/>
          </a:stretch>
        </p:blipFill>
        <p:spPr>
          <a:xfrm>
            <a:off x="3731062" y="1401223"/>
            <a:ext cx="1692231" cy="63154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3227967" y="0"/>
            <a:ext cx="5916032" cy="6858000"/>
          </a:xfrm>
          <a:prstGeom prst="rect">
            <a:avLst/>
          </a:prstGeom>
        </p:spPr>
      </p:pic>
      <p:sp>
        <p:nvSpPr>
          <p:cNvPr id="7" name="矩形 6"/>
          <p:cNvSpPr/>
          <p:nvPr userDrawn="1"/>
        </p:nvSpPr>
        <p:spPr>
          <a:xfrm>
            <a:off x="-1" y="0"/>
            <a:ext cx="9144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3" name="图片 12"/>
          <p:cNvPicPr>
            <a:picLocks noChangeAspect="1"/>
          </p:cNvPicPr>
          <p:nvPr userDrawn="1"/>
        </p:nvPicPr>
        <p:blipFill>
          <a:blip r:embed="rId3" cstate="print"/>
          <a:stretch>
            <a:fillRect/>
          </a:stretch>
        </p:blipFill>
        <p:spPr>
          <a:xfrm>
            <a:off x="405339" y="479393"/>
            <a:ext cx="1652294" cy="616640"/>
          </a:xfrm>
          <a:prstGeom prst="rect">
            <a:avLst/>
          </a:prstGeom>
        </p:spPr>
      </p:pic>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6508631" cy="6858000"/>
          </a:xfrm>
          <a:prstGeom prst="rect">
            <a:avLst/>
          </a:prstGeom>
        </p:spPr>
      </p:pic>
      <p:sp>
        <p:nvSpPr>
          <p:cNvPr id="7" name="矩形 6"/>
          <p:cNvSpPr/>
          <p:nvPr userDrawn="1"/>
        </p:nvSpPr>
        <p:spPr>
          <a:xfrm>
            <a:off x="0" y="0"/>
            <a:ext cx="9143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pic>
        <p:nvPicPr>
          <p:cNvPr id="14" name="图片 13"/>
          <p:cNvPicPr>
            <a:picLocks noChangeAspect="1"/>
          </p:cNvPicPr>
          <p:nvPr userDrawn="1"/>
        </p:nvPicPr>
        <p:blipFill>
          <a:blip r:embed="rId3" cstate="print"/>
          <a:stretch>
            <a:fillRect/>
          </a:stretch>
        </p:blipFill>
        <p:spPr>
          <a:xfrm>
            <a:off x="7052675" y="501046"/>
            <a:ext cx="1652294" cy="616640"/>
          </a:xfrm>
          <a:prstGeom prst="rect">
            <a:avLst/>
          </a:prstGeom>
        </p:spPr>
      </p:pic>
      <p:grpSp>
        <p:nvGrpSpPr>
          <p:cNvPr id="15" name="组合 14"/>
          <p:cNvGrpSpPr/>
          <p:nvPr userDrawn="1"/>
        </p:nvGrpSpPr>
        <p:grpSpPr>
          <a:xfrm>
            <a:off x="5537144"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3576608" y="7452"/>
            <a:ext cx="5567392" cy="6850548"/>
          </a:xfrm>
          <a:prstGeom prst="rect">
            <a:avLst/>
          </a:prstGeom>
        </p:spPr>
      </p:pic>
      <p:sp>
        <p:nvSpPr>
          <p:cNvPr id="7" name="矩形 6"/>
          <p:cNvSpPr/>
          <p:nvPr userDrawn="1"/>
        </p:nvSpPr>
        <p:spPr>
          <a:xfrm>
            <a:off x="-1" y="0"/>
            <a:ext cx="9144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5" name="组合 14"/>
          <p:cNvGrpSpPr/>
          <p:nvPr userDrawn="1"/>
        </p:nvGrpSpPr>
        <p:grpSpPr>
          <a:xfrm>
            <a:off x="529520" y="5927166"/>
            <a:ext cx="3031044"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68580" tIns="34290" rIns="68580" bIns="34290" numCol="1" anchor="t" anchorCtr="0" compatLnSpc="1"/>
              <a:lstStyle/>
              <a:p>
                <a:endParaRPr lang="zh-CN" altLang="en-US" sz="1350"/>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68580" tIns="34290" rIns="68580" bIns="34290" numCol="1" anchor="t" anchorCtr="0" compatLnSpc="1"/>
              <a:lstStyle/>
              <a:p>
                <a:endParaRPr lang="zh-CN" altLang="en-US" sz="1350"/>
              </a:p>
            </p:txBody>
          </p:sp>
        </p:grpSp>
      </p:grpSp>
      <p:pic>
        <p:nvPicPr>
          <p:cNvPr id="40" name="图片 39"/>
          <p:cNvPicPr>
            <a:picLocks noChangeAspect="1"/>
          </p:cNvPicPr>
          <p:nvPr userDrawn="1"/>
        </p:nvPicPr>
        <p:blipFill>
          <a:blip r:embed="rId3" cstate="print"/>
          <a:stretch>
            <a:fillRect/>
          </a:stretch>
        </p:blipFill>
        <p:spPr>
          <a:xfrm>
            <a:off x="405339" y="479393"/>
            <a:ext cx="1652294" cy="616640"/>
          </a:xfrm>
          <a:prstGeom prst="rect">
            <a:avLst/>
          </a:prstGeom>
        </p:spPr>
      </p:pic>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9" Type="http://schemas.openxmlformats.org/officeDocument/2006/relationships/theme" Target="../theme/theme1.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fade/>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9.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0.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1.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2.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3.png"/><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hyperlink" Target="file:///D:\JDK%205.0%20API\java\util\Calendar.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48.png"/><Relationship Id="rId1"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73075" y="2828608"/>
            <a:ext cx="5285740" cy="506730"/>
          </a:xfrm>
        </p:spPr>
        <p:txBody>
          <a:bodyPr wrap="square"/>
          <a:p>
            <a:r>
              <a:rPr kumimoji="1">
                <a:latin typeface="仿宋_GB2312" pitchFamily="49" charset="-122"/>
                <a:sym typeface="+mn-ea"/>
              </a:rPr>
              <a:t>第</a:t>
            </a:r>
            <a:r>
              <a:rPr kumimoji="1" lang="en-US" altLang="zh-CN">
                <a:latin typeface="仿宋_GB2312" pitchFamily="49" charset="-122"/>
                <a:sym typeface="+mn-ea"/>
              </a:rPr>
              <a:t>7</a:t>
            </a:r>
            <a:r>
              <a:rPr kumimoji="1">
                <a:latin typeface="仿宋_GB2312" pitchFamily="49" charset="-122"/>
                <a:sym typeface="+mn-ea"/>
              </a:rPr>
              <a:t>章  常用工具类</a:t>
            </a:r>
            <a:endParaRPr lang="zh-CN" altLang="en-US"/>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380490" y="1276985"/>
            <a:ext cx="6203315" cy="1515745"/>
          </a:xfrm>
        </p:spPr>
        <p:style>
          <a:lnRef idx="1">
            <a:schemeClr val="accent1"/>
          </a:lnRef>
          <a:fillRef idx="2">
            <a:schemeClr val="accent1"/>
          </a:fillRef>
          <a:effectRef idx="1">
            <a:schemeClr val="accent1"/>
          </a:effectRef>
          <a:fontRef idx="minor">
            <a:schemeClr val="dk1"/>
          </a:fontRef>
        </p:style>
        <p:txBody>
          <a:bodyPr>
            <a:normAutofit/>
          </a:bodyPr>
          <a:lstStyle/>
          <a:p>
            <a:pPr marL="109855" indent="0">
              <a:buNone/>
            </a:pPr>
            <a:r>
              <a:rPr lang="en-US" altLang="zh-CN" sz="2400" dirty="0"/>
              <a:t>String s1 = "hello";</a:t>
            </a:r>
            <a:endParaRPr lang="zh-CN" altLang="zh-CN" sz="2400" dirty="0"/>
          </a:p>
          <a:p>
            <a:pPr marL="109855" indent="0">
              <a:buNone/>
            </a:pPr>
            <a:r>
              <a:rPr lang="en-US" altLang="zh-CN" sz="2400" dirty="0"/>
              <a:t>String s ="hello";</a:t>
            </a:r>
            <a:endParaRPr lang="zh-CN" altLang="zh-CN" sz="2400" dirty="0"/>
          </a:p>
          <a:p>
            <a:pPr marL="109855" indent="0">
              <a:buNone/>
            </a:pPr>
            <a:r>
              <a:rPr lang="en-US" altLang="zh-CN" sz="2400" dirty="0" err="1"/>
              <a:t>System.out.println</a:t>
            </a:r>
            <a:r>
              <a:rPr lang="en-US" altLang="zh-CN" sz="2400" dirty="0"/>
              <a:t>(s==s1);</a:t>
            </a:r>
            <a:endParaRPr lang="zh-CN" altLang="zh-CN" sz="2400" dirty="0"/>
          </a:p>
          <a:p>
            <a:pPr marL="109855" indent="0">
              <a:buNone/>
            </a:pPr>
            <a:endParaRPr lang="zh-CN" altLang="en-US"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sp>
        <p:nvSpPr>
          <p:cNvPr id="5" name="椭圆 4"/>
          <p:cNvSpPr/>
          <p:nvPr/>
        </p:nvSpPr>
        <p:spPr bwMode="auto">
          <a:xfrm>
            <a:off x="3659560" y="3512096"/>
            <a:ext cx="3432720" cy="2210634"/>
          </a:xfrm>
          <a:prstGeom prst="ellipse">
            <a:avLst/>
          </a:prstGeom>
          <a:solidFill>
            <a:schemeClr val="bg1"/>
          </a:solidFill>
          <a:ln w="12700" cap="flat" cmpd="sng" algn="ctr">
            <a:solidFill>
              <a:schemeClr val="tx1"/>
            </a:solidFill>
            <a:prstDash val="solid"/>
            <a:round/>
            <a:headEnd type="none" w="med" len="med"/>
            <a:tailEnd type="triangle" w="med" len="med"/>
          </a:ln>
          <a:effectLst/>
        </p:spPr>
        <p:txBody>
          <a:bodyPr vert="horz" wrap="none" lIns="90000" tIns="46800" rIns="90000" bIns="4680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p:txBody>
      </p:sp>
      <p:graphicFrame>
        <p:nvGraphicFramePr>
          <p:cNvPr id="6" name="表格 5"/>
          <p:cNvGraphicFramePr>
            <a:graphicFrameLocks noGrp="1"/>
          </p:cNvGraphicFramePr>
          <p:nvPr/>
        </p:nvGraphicFramePr>
        <p:xfrm>
          <a:off x="1848182" y="3294276"/>
          <a:ext cx="743744" cy="2595880"/>
        </p:xfrm>
        <a:graphic>
          <a:graphicData uri="http://schemas.openxmlformats.org/drawingml/2006/table">
            <a:tbl>
              <a:tblPr firstRow="1" bandRow="1"/>
              <a:tblGrid>
                <a:gridCol w="743744"/>
              </a:tblGrid>
              <a:tr h="370840">
                <a:tc>
                  <a:txBody>
                    <a:bodyPr/>
                    <a:lstStyle/>
                    <a:p>
                      <a:endParaRPr lang="zh-CN" altLang="en-US" dirty="0"/>
                    </a:p>
                  </a:txBody>
                  <a:tcPr/>
                </a:tc>
              </a:tr>
              <a:tr h="370840">
                <a:tc>
                  <a:txBody>
                    <a:bodyPr/>
                    <a:lstStyle/>
                    <a:p>
                      <a:endParaRPr lang="zh-CN" altLang="en-US"/>
                    </a:p>
                  </a:txBody>
                  <a:tcPr/>
                </a:tc>
              </a:tr>
              <a:tr h="370840">
                <a:tc>
                  <a:txBody>
                    <a:bodyPr/>
                    <a:lstStyle/>
                    <a:p>
                      <a:endParaRPr lang="zh-CN" altLang="en-US"/>
                    </a:p>
                  </a:txBody>
                  <a:tcPr/>
                </a:tc>
              </a:tr>
              <a:tr h="370840">
                <a:tc>
                  <a:txBody>
                    <a:bodyPr/>
                    <a:lstStyle/>
                    <a:p>
                      <a:endParaRPr lang="zh-CN" altLang="en-US"/>
                    </a:p>
                  </a:txBody>
                  <a:tcPr/>
                </a:tc>
              </a:tr>
              <a:tr h="370840">
                <a:tc>
                  <a:txBody>
                    <a:bodyPr/>
                    <a:lstStyle/>
                    <a:p>
                      <a:endParaRPr lang="zh-CN" altLang="en-US"/>
                    </a:p>
                  </a:txBody>
                  <a:tcPr/>
                </a:tc>
              </a:tr>
              <a:tr h="370840">
                <a:tc>
                  <a:txBody>
                    <a:bodyPr/>
                    <a:lstStyle/>
                    <a:p>
                      <a:endParaRPr lang="zh-CN" altLang="en-US"/>
                    </a:p>
                  </a:txBody>
                  <a:tcPr/>
                </a:tc>
              </a:tr>
              <a:tr h="370840">
                <a:tc>
                  <a:txBody>
                    <a:bodyPr/>
                    <a:lstStyle/>
                    <a:p>
                      <a:endParaRPr lang="zh-CN" altLang="en-US" dirty="0"/>
                    </a:p>
                  </a:txBody>
                  <a:tcPr/>
                </a:tc>
              </a:tr>
            </a:tbl>
          </a:graphicData>
        </a:graphic>
      </p:graphicFrame>
      <p:sp>
        <p:nvSpPr>
          <p:cNvPr id="7" name="TextBox 5"/>
          <p:cNvSpPr txBox="1"/>
          <p:nvPr/>
        </p:nvSpPr>
        <p:spPr>
          <a:xfrm>
            <a:off x="1820386" y="5890156"/>
            <a:ext cx="1008112" cy="368300"/>
          </a:xfrm>
          <a:prstGeom prst="rect">
            <a:avLst/>
          </a:prstGeom>
          <a:noFill/>
        </p:spPr>
        <p:txBody>
          <a:bodyPr wrap="square" rtlCol="0">
            <a:spAutoFit/>
          </a:bodyPr>
          <a:lstStyle/>
          <a:p>
            <a:r>
              <a:rPr lang="zh-CN" altLang="en-US" dirty="0"/>
              <a:t>栈内存</a:t>
            </a:r>
            <a:endParaRPr lang="zh-CN" altLang="en-US" dirty="0"/>
          </a:p>
        </p:txBody>
      </p:sp>
      <p:sp>
        <p:nvSpPr>
          <p:cNvPr id="8" name="TextBox 6"/>
          <p:cNvSpPr txBox="1"/>
          <p:nvPr/>
        </p:nvSpPr>
        <p:spPr>
          <a:xfrm>
            <a:off x="1380793" y="4388366"/>
            <a:ext cx="571782" cy="368300"/>
          </a:xfrm>
          <a:prstGeom prst="rect">
            <a:avLst/>
          </a:prstGeom>
          <a:noFill/>
        </p:spPr>
        <p:txBody>
          <a:bodyPr wrap="square" rtlCol="0">
            <a:spAutoFit/>
          </a:bodyPr>
          <a:lstStyle/>
          <a:p>
            <a:r>
              <a:rPr lang="en-US" altLang="zh-CN" dirty="0"/>
              <a:t>s1</a:t>
            </a:r>
            <a:endParaRPr lang="zh-CN" altLang="en-US" dirty="0"/>
          </a:p>
        </p:txBody>
      </p:sp>
      <p:sp>
        <p:nvSpPr>
          <p:cNvPr id="9" name="TextBox 7"/>
          <p:cNvSpPr txBox="1"/>
          <p:nvPr/>
        </p:nvSpPr>
        <p:spPr>
          <a:xfrm>
            <a:off x="1380794" y="4757003"/>
            <a:ext cx="571781" cy="368300"/>
          </a:xfrm>
          <a:prstGeom prst="rect">
            <a:avLst/>
          </a:prstGeom>
          <a:noFill/>
        </p:spPr>
        <p:txBody>
          <a:bodyPr wrap="square" rtlCol="0">
            <a:spAutoFit/>
          </a:bodyPr>
          <a:lstStyle/>
          <a:p>
            <a:r>
              <a:rPr lang="en-US" altLang="zh-CN" dirty="0"/>
              <a:t>s</a:t>
            </a:r>
            <a:endParaRPr lang="zh-CN" altLang="en-US" dirty="0"/>
          </a:p>
        </p:txBody>
      </p:sp>
      <p:graphicFrame>
        <p:nvGraphicFramePr>
          <p:cNvPr id="10" name="表格 9"/>
          <p:cNvGraphicFramePr>
            <a:graphicFrameLocks noGrp="1"/>
          </p:cNvGraphicFramePr>
          <p:nvPr/>
        </p:nvGraphicFramePr>
        <p:xfrm>
          <a:off x="4982444" y="3696976"/>
          <a:ext cx="962179" cy="1854200"/>
        </p:xfrm>
        <a:graphic>
          <a:graphicData uri="http://schemas.openxmlformats.org/drawingml/2006/table">
            <a:tbl>
              <a:tblPr firstRow="1" bandRow="1"/>
              <a:tblGrid>
                <a:gridCol w="962179"/>
              </a:tblGrid>
              <a:tr h="370840">
                <a:tc>
                  <a:txBody>
                    <a:bodyPr/>
                    <a:lstStyle/>
                    <a:p>
                      <a:endParaRPr lang="zh-CN" altLang="en-US" dirty="0"/>
                    </a:p>
                  </a:txBody>
                  <a:tcPr/>
                </a:tc>
              </a:tr>
              <a:tr h="370840">
                <a:tc>
                  <a:txBody>
                    <a:bodyPr/>
                    <a:lstStyle/>
                    <a:p>
                      <a:endParaRPr lang="zh-CN" altLang="en-US" sz="1600" dirty="0"/>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603050405020304" pitchFamily="18" charset="0"/>
                          <a:ea typeface="+mn-ea"/>
                        </a:rPr>
                        <a:t>"hello"</a:t>
                      </a:r>
                      <a:endParaRPr lang="zh-CN" altLang="en-US" sz="1800" dirty="0"/>
                    </a:p>
                  </a:txBody>
                  <a:tcPr/>
                </a:tc>
              </a:tr>
              <a:tr h="370840">
                <a:tc>
                  <a:txBody>
                    <a:bodyPr/>
                    <a:lstStyle/>
                    <a:p>
                      <a:endParaRPr lang="zh-CN" altLang="en-US"/>
                    </a:p>
                  </a:txBody>
                  <a:tcPr/>
                </a:tc>
              </a:tr>
              <a:tr h="370840">
                <a:tc>
                  <a:txBody>
                    <a:bodyPr/>
                    <a:lstStyle/>
                    <a:p>
                      <a:endParaRPr lang="zh-CN" altLang="en-US" dirty="0"/>
                    </a:p>
                  </a:txBody>
                  <a:tcPr/>
                </a:tc>
              </a:tr>
            </a:tbl>
          </a:graphicData>
        </a:graphic>
      </p:graphicFrame>
      <p:sp>
        <p:nvSpPr>
          <p:cNvPr id="11" name="TextBox 9"/>
          <p:cNvSpPr txBox="1"/>
          <p:nvPr/>
        </p:nvSpPr>
        <p:spPr>
          <a:xfrm>
            <a:off x="5944623" y="4439410"/>
            <a:ext cx="1008112" cy="368300"/>
          </a:xfrm>
          <a:prstGeom prst="rect">
            <a:avLst/>
          </a:prstGeom>
          <a:noFill/>
        </p:spPr>
        <p:txBody>
          <a:bodyPr wrap="square" rtlCol="0">
            <a:spAutoFit/>
          </a:bodyPr>
          <a:lstStyle/>
          <a:p>
            <a:r>
              <a:rPr lang="zh-CN" altLang="en-US" dirty="0"/>
              <a:t>对象池</a:t>
            </a:r>
            <a:endParaRPr lang="zh-CN" altLang="en-US" dirty="0"/>
          </a:p>
        </p:txBody>
      </p:sp>
      <p:sp>
        <p:nvSpPr>
          <p:cNvPr id="12" name="TextBox 12"/>
          <p:cNvSpPr txBox="1"/>
          <p:nvPr/>
        </p:nvSpPr>
        <p:spPr>
          <a:xfrm>
            <a:off x="5076056" y="5773706"/>
            <a:ext cx="1008112" cy="368300"/>
          </a:xfrm>
          <a:prstGeom prst="rect">
            <a:avLst/>
          </a:prstGeom>
          <a:noFill/>
        </p:spPr>
        <p:txBody>
          <a:bodyPr wrap="square" rtlCol="0">
            <a:spAutoFit/>
          </a:bodyPr>
          <a:lstStyle/>
          <a:p>
            <a:r>
              <a:rPr lang="zh-CN" altLang="en-US" dirty="0"/>
              <a:t>堆内存</a:t>
            </a:r>
            <a:endParaRPr lang="zh-CN" altLang="en-US" dirty="0"/>
          </a:p>
        </p:txBody>
      </p:sp>
      <p:cxnSp>
        <p:nvCxnSpPr>
          <p:cNvPr id="13" name="直接箭头连接符 12"/>
          <p:cNvCxnSpPr/>
          <p:nvPr/>
        </p:nvCxnSpPr>
        <p:spPr bwMode="auto">
          <a:xfrm>
            <a:off x="2195736" y="4592216"/>
            <a:ext cx="2718982" cy="0"/>
          </a:xfrm>
          <a:prstGeom prst="straightConnector1">
            <a:avLst/>
          </a:prstGeom>
          <a:solidFill>
            <a:schemeClr val="accent1"/>
          </a:solidFill>
          <a:ln w="12700" cap="flat" cmpd="sng" algn="ctr">
            <a:solidFill>
              <a:srgbClr val="99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2195736" y="4941168"/>
            <a:ext cx="2286934" cy="0"/>
          </a:xfrm>
          <a:prstGeom prst="line">
            <a:avLst/>
          </a:prstGeom>
          <a:solidFill>
            <a:schemeClr val="accent1"/>
          </a:solidFill>
          <a:ln w="12700" cap="flat" cmpd="sng" algn="ctr">
            <a:solidFill>
              <a:srgbClr val="99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flipV="1">
            <a:off x="4482670" y="4684605"/>
            <a:ext cx="0" cy="256563"/>
          </a:xfrm>
          <a:prstGeom prst="line">
            <a:avLst/>
          </a:prstGeom>
          <a:solidFill>
            <a:schemeClr val="accent1"/>
          </a:solidFill>
          <a:ln w="12700" cap="flat" cmpd="sng" algn="ctr">
            <a:solidFill>
              <a:srgbClr val="99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a:off x="4482670" y="4684605"/>
            <a:ext cx="432048" cy="0"/>
          </a:xfrm>
          <a:prstGeom prst="straightConnector1">
            <a:avLst/>
          </a:prstGeom>
          <a:solidFill>
            <a:schemeClr val="accent1"/>
          </a:solidFill>
          <a:ln w="12700" cap="flat" cmpd="sng" algn="ctr">
            <a:solidFill>
              <a:srgbClr val="99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92455" y="1481455"/>
            <a:ext cx="8229600" cy="4525645"/>
          </a:xfrm>
        </p:spPr>
        <p:txBody>
          <a:bodyPr vert="horz">
            <a:normAutofit/>
          </a:bodyPr>
          <a:lstStyle/>
          <a:p>
            <a:r>
              <a:rPr lang="zh-CN" altLang="zh-CN" dirty="0"/>
              <a:t>通过</a:t>
            </a:r>
            <a:r>
              <a:rPr lang="en-US" altLang="zh-CN" dirty="0" err="1"/>
              <a:t>ofPattern</a:t>
            </a:r>
            <a:r>
              <a:rPr lang="en-US" altLang="zh-CN" dirty="0"/>
              <a:t>()</a:t>
            </a:r>
            <a:r>
              <a:rPr lang="zh-CN" altLang="en-US" dirty="0"/>
              <a:t>方法</a:t>
            </a:r>
            <a:r>
              <a:rPr lang="zh-CN" altLang="zh-CN" dirty="0"/>
              <a:t>指定模式来定制日期格式</a:t>
            </a:r>
            <a:endParaRPr lang="zh-CN" altLang="zh-CN" dirty="0"/>
          </a:p>
          <a:p>
            <a:pPr lvl="1"/>
            <a:r>
              <a:rPr lang="en-US" altLang="zh-CN" dirty="0"/>
              <a:t>DateTimeFormatter formatter = </a:t>
            </a:r>
            <a:r>
              <a:rPr lang="en-US" altLang="zh-CN" dirty="0" err="1"/>
              <a:t>DateTimeFormatter.ofPattern</a:t>
            </a:r>
            <a:r>
              <a:rPr lang="en-US" altLang="zh-CN" dirty="0"/>
              <a:t>("</a:t>
            </a:r>
            <a:r>
              <a:rPr lang="en-US" altLang="zh-CN" dirty="0" err="1"/>
              <a:t>yyyy</a:t>
            </a:r>
            <a:r>
              <a:rPr lang="en-US" altLang="zh-CN" dirty="0"/>
              <a:t>-MM-dd </a:t>
            </a:r>
            <a:r>
              <a:rPr lang="en-US" altLang="zh-CN" dirty="0" err="1"/>
              <a:t>HH:mm:ss</a:t>
            </a:r>
            <a:r>
              <a:rPr lang="en-US" altLang="zh-CN" dirty="0"/>
              <a:t>");</a:t>
            </a:r>
            <a:endParaRPr lang="zh-CN" altLang="zh-CN" dirty="0"/>
          </a:p>
          <a:p>
            <a:endParaRPr lang="en-US" altLang="zh-CN" dirty="0"/>
          </a:p>
          <a:p>
            <a:r>
              <a:rPr lang="zh-CN" altLang="en-US" dirty="0"/>
              <a:t>通过</a:t>
            </a:r>
            <a:r>
              <a:rPr lang="en-US" altLang="zh-CN" dirty="0"/>
              <a:t>format()</a:t>
            </a:r>
            <a:r>
              <a:rPr lang="zh-CN" altLang="zh-CN" dirty="0"/>
              <a:t>方法用于对日期时间对象进行格式化。</a:t>
            </a:r>
            <a:endParaRPr lang="zh-CN" altLang="zh-CN" dirty="0"/>
          </a:p>
          <a:p>
            <a:pPr lvl="1"/>
            <a:r>
              <a:rPr lang="en-US" altLang="zh-CN" dirty="0"/>
              <a:t>public String format(TemporalAccessor temporal)</a:t>
            </a:r>
            <a:endParaRPr lang="zh-CN" altLang="zh-CN" dirty="0"/>
          </a:p>
          <a:p>
            <a:pPr lvl="2"/>
            <a:r>
              <a:rPr lang="zh-CN" altLang="zh-CN" dirty="0"/>
              <a:t>参数为要格式化的日期时间对象，如果格式化过程中发生错误会抛出</a:t>
            </a:r>
            <a:r>
              <a:rPr lang="en-US" altLang="zh-CN" dirty="0" err="1"/>
              <a:t>DateTimeException</a:t>
            </a:r>
            <a:r>
              <a:rPr lang="zh-CN" altLang="zh-CN" dirty="0"/>
              <a:t>异常。</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7.5.2 DateTimeFormatter</a:t>
            </a:r>
            <a:endParaRPr lang="zh-CN" altLang="en-US" dirty="0"/>
          </a:p>
        </p:txBody>
      </p:sp>
    </p:spTree>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57325"/>
            <a:ext cx="8229600" cy="4525645"/>
          </a:xfrm>
        </p:spPr>
        <p:txBody>
          <a:bodyPr vert="horz">
            <a:normAutofit/>
          </a:bodyPr>
          <a:lstStyle/>
          <a:p>
            <a:pPr marL="109855" indent="0">
              <a:buNone/>
            </a:pPr>
            <a:r>
              <a:rPr lang="zh-CN" altLang="zh-CN" dirty="0"/>
              <a:t>【例</a:t>
            </a:r>
            <a:r>
              <a:rPr lang="en-US" altLang="zh-CN" dirty="0"/>
              <a:t>7-8</a:t>
            </a:r>
            <a:r>
              <a:rPr lang="zh-CN" altLang="zh-CN" dirty="0"/>
              <a:t>】使用</a:t>
            </a:r>
            <a:r>
              <a:rPr lang="en-US" altLang="zh-CN" dirty="0"/>
              <a:t>DateTimeFormatter </a:t>
            </a:r>
            <a:r>
              <a:rPr lang="zh-CN" altLang="zh-CN" dirty="0"/>
              <a:t>格式化输出日期时间对象。</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7.5.2 DateTimeFormatter</a:t>
            </a:r>
            <a:endParaRPr lang="zh-CN" altLang="en-US" dirty="0"/>
          </a:p>
        </p:txBody>
      </p:sp>
    </p:spTree>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092200"/>
            <a:ext cx="8229600" cy="4525645"/>
          </a:xfrm>
        </p:spPr>
        <p:txBody>
          <a:bodyPr vert="horz">
            <a:normAutofit/>
          </a:bodyPr>
          <a:lstStyle/>
          <a:p>
            <a:r>
              <a:rPr lang="en-US" altLang="zh-CN" dirty="0" err="1"/>
              <a:t>java.sql</a:t>
            </a:r>
            <a:r>
              <a:rPr lang="zh-CN" altLang="zh-CN" dirty="0"/>
              <a:t>包下的日期</a:t>
            </a:r>
            <a:r>
              <a:rPr lang="en-US" altLang="zh-CN" dirty="0"/>
              <a:t>/</a:t>
            </a:r>
            <a:r>
              <a:rPr lang="zh-CN" altLang="zh-CN" dirty="0"/>
              <a:t>时间类是数据库访问时日期</a:t>
            </a:r>
            <a:r>
              <a:rPr lang="en-US" altLang="zh-CN" dirty="0"/>
              <a:t>/</a:t>
            </a:r>
            <a:r>
              <a:rPr lang="zh-CN" altLang="zh-CN" dirty="0"/>
              <a:t>时间数据的存储类型，</a:t>
            </a:r>
            <a:r>
              <a:rPr lang="en-US" altLang="zh-CN" dirty="0"/>
              <a:t>Java SE 8</a:t>
            </a:r>
            <a:r>
              <a:rPr lang="zh-CN" altLang="zh-CN" dirty="0"/>
              <a:t>在</a:t>
            </a:r>
            <a:r>
              <a:rPr lang="en-US" altLang="zh-CN" dirty="0" err="1"/>
              <a:t>java.sql</a:t>
            </a:r>
            <a:r>
              <a:rPr lang="zh-CN" altLang="zh-CN" dirty="0"/>
              <a:t>中的日期</a:t>
            </a:r>
            <a:r>
              <a:rPr lang="en-US" altLang="zh-CN" dirty="0"/>
              <a:t>/</a:t>
            </a:r>
            <a:r>
              <a:rPr lang="zh-CN" altLang="zh-CN" dirty="0"/>
              <a:t>时间类中增加了与</a:t>
            </a:r>
            <a:r>
              <a:rPr lang="en-US" altLang="zh-CN" dirty="0" err="1"/>
              <a:t>java.time</a:t>
            </a:r>
            <a:r>
              <a:rPr lang="zh-CN" altLang="zh-CN" dirty="0"/>
              <a:t>包进行类型转换的方法。</a:t>
            </a:r>
            <a:endParaRPr lang="en-US" altLang="zh-CN" dirty="0"/>
          </a:p>
          <a:p>
            <a:r>
              <a:rPr lang="en-US" altLang="zh-CN" dirty="0" err="1"/>
              <a:t>java.sql.Date</a:t>
            </a:r>
            <a:r>
              <a:rPr lang="zh-CN" altLang="zh-CN" dirty="0"/>
              <a:t>对象转换为</a:t>
            </a:r>
            <a:r>
              <a:rPr lang="en-US" altLang="zh-CN" dirty="0"/>
              <a:t>LocalDate</a:t>
            </a:r>
            <a:r>
              <a:rPr lang="zh-CN" altLang="zh-CN" dirty="0"/>
              <a:t>类型</a:t>
            </a:r>
            <a:endParaRPr lang="en-US" altLang="zh-CN" dirty="0"/>
          </a:p>
          <a:p>
            <a:pPr lvl="1"/>
            <a:r>
              <a:rPr lang="en-US" altLang="zh-CN" dirty="0"/>
              <a:t>public LocalDate </a:t>
            </a:r>
            <a:r>
              <a:rPr lang="en-US" altLang="zh-CN" dirty="0" err="1"/>
              <a:t>toLocalDate</a:t>
            </a:r>
            <a:r>
              <a:rPr lang="en-US" altLang="zh-CN" dirty="0"/>
              <a:t>()</a:t>
            </a:r>
            <a:endParaRPr lang="en-US" altLang="zh-CN" dirty="0"/>
          </a:p>
          <a:p>
            <a:r>
              <a:rPr lang="en-US" altLang="zh-CN" dirty="0"/>
              <a:t>LocalDate</a:t>
            </a:r>
            <a:r>
              <a:rPr lang="zh-CN" altLang="zh-CN" dirty="0"/>
              <a:t>对象转换为</a:t>
            </a:r>
            <a:r>
              <a:rPr lang="en-US" altLang="zh-CN" dirty="0" err="1"/>
              <a:t>java.sql.Date</a:t>
            </a:r>
            <a:r>
              <a:rPr lang="zh-CN" altLang="zh-CN" dirty="0"/>
              <a:t>类型</a:t>
            </a:r>
            <a:endParaRPr lang="en-US" altLang="zh-CN" dirty="0"/>
          </a:p>
          <a:p>
            <a:pPr lvl="1"/>
            <a:r>
              <a:rPr lang="en-US" altLang="zh-CN" dirty="0"/>
              <a:t>public static Date </a:t>
            </a:r>
            <a:r>
              <a:rPr lang="en-US" altLang="zh-CN" dirty="0" err="1"/>
              <a:t>valueOf</a:t>
            </a:r>
            <a:r>
              <a:rPr lang="en-US" altLang="zh-CN" dirty="0"/>
              <a:t>(LocalDate date)</a:t>
            </a:r>
            <a:endParaRPr lang="zh-CN" altLang="zh-CN" dirty="0"/>
          </a:p>
          <a:p>
            <a:pPr marL="109855" indent="0">
              <a:buNone/>
            </a:pPr>
            <a:endParaRPr lang="zh-CN" altLang="en-US"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effectLst/>
              </a:rPr>
              <a:t>7.5.3 </a:t>
            </a:r>
            <a:r>
              <a:rPr lang="zh-CN" altLang="zh-CN" dirty="0">
                <a:effectLst/>
              </a:rPr>
              <a:t>与</a:t>
            </a:r>
            <a:r>
              <a:rPr lang="en-US" altLang="zh-CN" dirty="0" err="1">
                <a:effectLst/>
              </a:rPr>
              <a:t>java.sql</a:t>
            </a:r>
            <a:r>
              <a:rPr lang="zh-CN" altLang="zh-CN" dirty="0">
                <a:effectLst/>
              </a:rPr>
              <a:t>的类型转换</a:t>
            </a:r>
            <a:endParaRPr lang="zh-CN" altLang="en-US" dirty="0">
              <a:effectLst/>
            </a:endParaRPr>
          </a:p>
        </p:txBody>
      </p:sp>
      <p:sp>
        <p:nvSpPr>
          <p:cNvPr id="5" name="文本框 4"/>
          <p:cNvSpPr txBox="1"/>
          <p:nvPr/>
        </p:nvSpPr>
        <p:spPr>
          <a:xfrm>
            <a:off x="35496" y="4207232"/>
            <a:ext cx="9073008" cy="1168400"/>
          </a:xfrm>
          <a:prstGeom prst="rect">
            <a:avLst/>
          </a:prstGeom>
          <a:solidFill>
            <a:schemeClr val="bg1"/>
          </a:solidFill>
        </p:spPr>
        <p:txBody>
          <a:bodyPr wrap="square">
            <a:spAutoFit/>
          </a:bodyPr>
          <a:lstStyle/>
          <a:p>
            <a:pPr indent="269875" algn="just">
              <a:spcBef>
                <a:spcPts val="600"/>
              </a:spcBef>
            </a:pPr>
            <a:r>
              <a:rPr lang="en-US" altLang="zh-CN" sz="2000" dirty="0">
                <a:effectLst/>
                <a:latin typeface="Times New Roman" panose="02020603050405020304" pitchFamily="18" charset="0"/>
                <a:ea typeface="宋体" panose="02010600030101010101" pitchFamily="2" charset="-122"/>
              </a:rPr>
              <a:t>LocalDate day = </a:t>
            </a:r>
            <a:r>
              <a:rPr lang="en-US" altLang="zh-CN" sz="2000" dirty="0" err="1">
                <a:effectLst/>
                <a:latin typeface="Times New Roman" panose="02020603050405020304" pitchFamily="18" charset="0"/>
                <a:ea typeface="宋体" panose="02010600030101010101" pitchFamily="2" charset="-122"/>
              </a:rPr>
              <a:t>LocalDate.of</a:t>
            </a:r>
            <a:r>
              <a:rPr lang="en-US" altLang="zh-CN" sz="2000" dirty="0">
                <a:effectLst/>
                <a:latin typeface="Times New Roman" panose="02020603050405020304" pitchFamily="18" charset="0"/>
                <a:ea typeface="宋体" panose="02010600030101010101" pitchFamily="2" charset="-122"/>
              </a:rPr>
              <a:t>(2022,  2,  4);</a:t>
            </a:r>
            <a:endParaRPr lang="zh-CN" altLang="zh-CN" sz="2000" dirty="0">
              <a:effectLst/>
              <a:latin typeface="Times New Roman" panose="02020603050405020304" pitchFamily="18" charset="0"/>
              <a:ea typeface="宋体" panose="02010600030101010101" pitchFamily="2" charset="-122"/>
            </a:endParaRPr>
          </a:p>
          <a:p>
            <a:pPr indent="269875" algn="just">
              <a:spcBef>
                <a:spcPts val="600"/>
              </a:spcBef>
            </a:pPr>
            <a:r>
              <a:rPr lang="en-US" altLang="zh-CN" sz="2000" dirty="0" err="1">
                <a:effectLst/>
                <a:latin typeface="Times New Roman" panose="02020603050405020304" pitchFamily="18" charset="0"/>
                <a:ea typeface="宋体" panose="02010600030101010101" pitchFamily="2" charset="-122"/>
              </a:rPr>
              <a:t>java.sql.Date</a:t>
            </a:r>
            <a:r>
              <a:rPr lang="en-US" altLang="zh-CN" sz="2000" dirty="0">
                <a:effectLst/>
                <a:latin typeface="Times New Roman" panose="02020603050405020304" pitchFamily="18" charset="0"/>
                <a:ea typeface="宋体" panose="02010600030101010101" pitchFamily="2" charset="-122"/>
              </a:rPr>
              <a:t> </a:t>
            </a:r>
            <a:r>
              <a:rPr lang="en-US" altLang="zh-CN" sz="2000" dirty="0" err="1">
                <a:effectLst/>
                <a:latin typeface="Times New Roman" panose="02020603050405020304" pitchFamily="18" charset="0"/>
                <a:ea typeface="宋体" panose="02010600030101010101" pitchFamily="2" charset="-122"/>
              </a:rPr>
              <a:t>dayOfSql</a:t>
            </a:r>
            <a:r>
              <a:rPr lang="en-US" altLang="zh-CN" sz="2000" dirty="0">
                <a:effectLst/>
                <a:latin typeface="Times New Roman" panose="02020603050405020304" pitchFamily="18" charset="0"/>
                <a:ea typeface="宋体" panose="02010600030101010101" pitchFamily="2" charset="-122"/>
              </a:rPr>
              <a:t> = </a:t>
            </a:r>
            <a:r>
              <a:rPr lang="en-US" altLang="zh-CN" sz="2000" dirty="0" err="1">
                <a:effectLst/>
                <a:latin typeface="Times New Roman" panose="02020603050405020304" pitchFamily="18" charset="0"/>
                <a:ea typeface="宋体" panose="02010600030101010101" pitchFamily="2" charset="-122"/>
              </a:rPr>
              <a:t>java.sql.Date.valueOf</a:t>
            </a:r>
            <a:r>
              <a:rPr lang="en-US" altLang="zh-CN" sz="2000" dirty="0">
                <a:effectLst/>
                <a:latin typeface="Times New Roman" panose="02020603050405020304" pitchFamily="18" charset="0"/>
                <a:ea typeface="宋体" panose="02010600030101010101" pitchFamily="2" charset="-122"/>
              </a:rPr>
              <a:t>(day);   //LocalDate-&gt;</a:t>
            </a:r>
            <a:r>
              <a:rPr lang="en-US" altLang="zh-CN" sz="2000" dirty="0" err="1">
                <a:effectLst/>
                <a:latin typeface="Times New Roman" panose="02020603050405020304" pitchFamily="18" charset="0"/>
                <a:ea typeface="宋体" panose="02010600030101010101" pitchFamily="2" charset="-122"/>
              </a:rPr>
              <a:t>java.sql.Date</a:t>
            </a:r>
            <a:endParaRPr lang="zh-CN" altLang="zh-CN" sz="2000" dirty="0">
              <a:effectLst/>
              <a:latin typeface="Times New Roman" panose="02020603050405020304" pitchFamily="18" charset="0"/>
              <a:ea typeface="宋体" panose="02010600030101010101" pitchFamily="2" charset="-122"/>
            </a:endParaRPr>
          </a:p>
          <a:p>
            <a:pPr indent="269875" algn="just">
              <a:spcBef>
                <a:spcPts val="600"/>
              </a:spcBef>
            </a:pPr>
            <a:r>
              <a:rPr lang="en-US" altLang="zh-CN" sz="2000" dirty="0">
                <a:effectLst/>
                <a:latin typeface="Times New Roman" panose="02020603050405020304" pitchFamily="18" charset="0"/>
                <a:ea typeface="宋体" panose="02010600030101010101" pitchFamily="2" charset="-122"/>
              </a:rPr>
              <a:t>LocalDate </a:t>
            </a:r>
            <a:r>
              <a:rPr lang="en-US" altLang="zh-CN" sz="2000" dirty="0" err="1">
                <a:effectLst/>
                <a:latin typeface="Times New Roman" panose="02020603050405020304" pitchFamily="18" charset="0"/>
                <a:ea typeface="宋体" panose="02010600030101010101" pitchFamily="2" charset="-122"/>
              </a:rPr>
              <a:t>dayOfLocateDate</a:t>
            </a:r>
            <a:r>
              <a:rPr lang="en-US" altLang="zh-CN" sz="2000" dirty="0">
                <a:effectLst/>
                <a:latin typeface="Times New Roman" panose="02020603050405020304" pitchFamily="18" charset="0"/>
                <a:ea typeface="宋体" panose="02010600030101010101" pitchFamily="2" charset="-122"/>
              </a:rPr>
              <a:t> = </a:t>
            </a:r>
            <a:r>
              <a:rPr lang="en-US" altLang="zh-CN" sz="2000" dirty="0" err="1">
                <a:effectLst/>
                <a:latin typeface="Times New Roman" panose="02020603050405020304" pitchFamily="18" charset="0"/>
                <a:ea typeface="宋体" panose="02010600030101010101" pitchFamily="2" charset="-122"/>
              </a:rPr>
              <a:t>dayOfSql.toLocalDate</a:t>
            </a:r>
            <a:r>
              <a:rPr lang="en-US" altLang="zh-CN" sz="2000" dirty="0">
                <a:effectLst/>
                <a:latin typeface="Times New Roman" panose="02020603050405020304" pitchFamily="18" charset="0"/>
                <a:ea typeface="宋体" panose="02010600030101010101" pitchFamily="2" charset="-122"/>
              </a:rPr>
              <a:t>();  //</a:t>
            </a:r>
            <a:r>
              <a:rPr lang="en-US" altLang="zh-CN" sz="2000" dirty="0" err="1">
                <a:effectLst/>
                <a:latin typeface="Times New Roman" panose="02020603050405020304" pitchFamily="18" charset="0"/>
                <a:ea typeface="宋体" panose="02010600030101010101" pitchFamily="2" charset="-122"/>
              </a:rPr>
              <a:t>java.sql.Date</a:t>
            </a:r>
            <a:r>
              <a:rPr lang="en-US" altLang="zh-CN" sz="2000" dirty="0">
                <a:effectLst/>
                <a:latin typeface="Times New Roman" panose="02020603050405020304" pitchFamily="18" charset="0"/>
                <a:ea typeface="宋体" panose="02010600030101010101" pitchFamily="2" charset="-122"/>
              </a:rPr>
              <a:t>-&gt;LocalDate</a:t>
            </a:r>
            <a:endParaRPr lang="zh-CN" altLang="zh-CN" sz="2000" dirty="0">
              <a:effectLst/>
              <a:latin typeface="Times New Roman" panose="02020603050405020304" pitchFamily="18" charset="0"/>
              <a:ea typeface="宋体" panose="02010600030101010101" pitchFamily="2" charset="-122"/>
            </a:endParaRPr>
          </a:p>
        </p:txBody>
      </p:sp>
    </p:spTree>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7.6 </a:t>
            </a:r>
            <a:r>
              <a:rPr lang="zh-CN" altLang="zh-CN" dirty="0">
                <a:effectLst/>
              </a:rPr>
              <a:t>阅读</a:t>
            </a:r>
            <a:r>
              <a:rPr lang="en-US" altLang="zh-CN" dirty="0">
                <a:effectLst/>
              </a:rPr>
              <a:t>API</a:t>
            </a:r>
            <a:r>
              <a:rPr lang="zh-CN" altLang="zh-CN" dirty="0">
                <a:effectLst/>
              </a:rPr>
              <a:t>文档</a:t>
            </a:r>
            <a:endParaRPr lang="zh-CN" altLang="zh-CN" dirty="0">
              <a:effectLst/>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2476" y="1151431"/>
            <a:ext cx="8197813" cy="4824536"/>
          </a:xfrm>
          <a:prstGeom prst="rect">
            <a:avLst/>
          </a:prstGeom>
          <a:noFill/>
          <a:ln>
            <a:noFill/>
          </a:ln>
        </p:spPr>
      </p:pic>
    </p:spTree>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7.6 </a:t>
            </a:r>
            <a:r>
              <a:rPr lang="zh-CN" altLang="zh-CN" dirty="0">
                <a:effectLst/>
              </a:rPr>
              <a:t>阅读</a:t>
            </a:r>
            <a:r>
              <a:rPr lang="en-US" altLang="zh-CN" dirty="0">
                <a:effectLst/>
              </a:rPr>
              <a:t>API</a:t>
            </a:r>
            <a:r>
              <a:rPr lang="zh-CN" altLang="zh-CN" dirty="0">
                <a:effectLst/>
              </a:rPr>
              <a:t>文档</a:t>
            </a: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9552" y="1341527"/>
            <a:ext cx="8080130" cy="4464496"/>
          </a:xfrm>
          <a:prstGeom prst="rect">
            <a:avLst/>
          </a:prstGeom>
          <a:noFill/>
          <a:ln>
            <a:noFill/>
          </a:ln>
        </p:spPr>
      </p:pic>
    </p:spTree>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81990" y="1424940"/>
            <a:ext cx="8229600" cy="4525645"/>
          </a:xfrm>
        </p:spPr>
        <p:txBody>
          <a:bodyPr vert="horz">
            <a:normAutofit/>
          </a:bodyPr>
          <a:lstStyle/>
          <a:p>
            <a:r>
              <a:rPr lang="en-US" altLang="zh-CN" sz="2000" dirty="0"/>
              <a:t>http://www.weather.com.cn/weather/101010100.shtml</a:t>
            </a:r>
            <a:endParaRPr lang="zh-CN" altLang="en-US" sz="2000"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effectLst/>
              </a:rPr>
              <a:t>7.7  </a:t>
            </a:r>
            <a:r>
              <a:rPr lang="zh-CN" altLang="zh-CN" dirty="0">
                <a:effectLst/>
              </a:rPr>
              <a:t>综合实践</a:t>
            </a:r>
            <a:r>
              <a:rPr lang="en-US" altLang="zh-CN" dirty="0">
                <a:effectLst/>
              </a:rPr>
              <a:t>—</a:t>
            </a:r>
            <a:r>
              <a:rPr lang="zh-CN" altLang="zh-CN" dirty="0">
                <a:effectLst/>
              </a:rPr>
              <a:t>天气预报信息提取</a:t>
            </a:r>
            <a:endParaRPr lang="zh-CN" altLang="en-US" dirty="0">
              <a:effectLs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59632" y="2220229"/>
            <a:ext cx="6221211" cy="3048159"/>
          </a:xfrm>
          <a:prstGeom prst="rect">
            <a:avLst/>
          </a:prstGeom>
          <a:noFill/>
          <a:ln>
            <a:noFill/>
          </a:ln>
        </p:spPr>
      </p:pic>
    </p:spTree>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70388"/>
            <a:ext cx="6482886" cy="427990"/>
          </a:xfrm>
        </p:spPr>
        <p:txBody>
          <a:bodyPr/>
          <a:p>
            <a:endParaRPr lang="zh-CN" altLang="en-US"/>
          </a:p>
        </p:txBody>
      </p:sp>
      <p:sp>
        <p:nvSpPr>
          <p:cNvPr id="3" name="文本框 2"/>
          <p:cNvSpPr txBox="1"/>
          <p:nvPr/>
        </p:nvSpPr>
        <p:spPr>
          <a:xfrm>
            <a:off x="415925" y="1259840"/>
            <a:ext cx="8291830" cy="4338320"/>
          </a:xfrm>
          <a:prstGeom prst="rect">
            <a:avLst/>
          </a:prstGeom>
          <a:solidFill>
            <a:schemeClr val="bg1"/>
          </a:solidFill>
        </p:spPr>
        <p:txBody>
          <a:bodyPr wrap="square">
            <a:spAutoFit/>
          </a:bodyPr>
          <a:lstStyle/>
          <a:p>
            <a:pPr indent="231140" algn="just"/>
            <a:r>
              <a:rPr lang="en-US" altLang="zh-CN" sz="1200" kern="100" dirty="0">
                <a:effectLst/>
                <a:latin typeface="Times New Roman" panose="02020603050405020304" pitchFamily="18" charset="0"/>
                <a:ea typeface="等线" panose="02010600030101010101" pitchFamily="2" charset="-122"/>
              </a:rPr>
              <a:t>&lt;</a:t>
            </a:r>
            <a:r>
              <a:rPr lang="en-US" altLang="zh-CN" sz="1200" kern="100" dirty="0" err="1">
                <a:effectLst/>
                <a:latin typeface="Times New Roman" panose="02020603050405020304" pitchFamily="18" charset="0"/>
                <a:ea typeface="等线" panose="02010600030101010101" pitchFamily="2" charset="-122"/>
              </a:rPr>
              <a:t>ul</a:t>
            </a:r>
            <a:r>
              <a:rPr lang="en-US" altLang="zh-CN" sz="1200" kern="100" dirty="0">
                <a:effectLst/>
                <a:latin typeface="Times New Roman" panose="02020603050405020304" pitchFamily="18" charset="0"/>
                <a:ea typeface="等线" panose="02010600030101010101" pitchFamily="2" charset="-122"/>
              </a:rPr>
              <a:t> class="t </a:t>
            </a:r>
            <a:r>
              <a:rPr lang="en-US" altLang="zh-CN" sz="1200" kern="100" dirty="0" err="1">
                <a:effectLst/>
                <a:latin typeface="Times New Roman" panose="02020603050405020304" pitchFamily="18" charset="0"/>
                <a:ea typeface="等线" panose="02010600030101010101" pitchFamily="2" charset="-122"/>
              </a:rPr>
              <a:t>clearfix</a:t>
            </a:r>
            <a:r>
              <a:rPr lang="en-US" altLang="zh-CN" sz="1200" kern="100" dirty="0">
                <a:effectLst/>
                <a:latin typeface="Times New Roman" panose="02020603050405020304" pitchFamily="18" charset="0"/>
                <a:ea typeface="等线" panose="02010600030101010101" pitchFamily="2" charset="-122"/>
              </a:rPr>
              <a:t>"&gt;</a:t>
            </a:r>
            <a:endParaRPr lang="zh-CN" altLang="zh-CN" sz="1600" dirty="0">
              <a:effectLst/>
              <a:latin typeface="Times New Roman" panose="02020603050405020304" pitchFamily="18" charset="0"/>
              <a:ea typeface="宋体" panose="02010600030101010101" pitchFamily="2" charset="-122"/>
            </a:endParaRPr>
          </a:p>
          <a:p>
            <a:pPr indent="539750" algn="just"/>
            <a:r>
              <a:rPr lang="en-US" altLang="zh-CN" sz="1200" kern="100" dirty="0">
                <a:effectLst/>
                <a:latin typeface="Times New Roman" panose="02020603050405020304" pitchFamily="18" charset="0"/>
                <a:ea typeface="等线" panose="02010600030101010101" pitchFamily="2" charset="-122"/>
              </a:rPr>
              <a:t>&lt;li class="sky </a:t>
            </a:r>
            <a:r>
              <a:rPr lang="en-US" altLang="zh-CN" sz="1200" kern="100" dirty="0" err="1">
                <a:effectLst/>
                <a:latin typeface="Times New Roman" panose="02020603050405020304" pitchFamily="18" charset="0"/>
                <a:ea typeface="等线" panose="02010600030101010101" pitchFamily="2" charset="-122"/>
              </a:rPr>
              <a:t>skyid</a:t>
            </a:r>
            <a:r>
              <a:rPr lang="en-US" altLang="zh-CN" sz="1200" kern="100" dirty="0">
                <a:effectLst/>
                <a:latin typeface="Times New Roman" panose="02020603050405020304" pitchFamily="18" charset="0"/>
                <a:ea typeface="等线" panose="02010600030101010101" pitchFamily="2" charset="-122"/>
              </a:rPr>
              <a:t> lv3 on"&gt;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&lt;h1&gt;13</a:t>
            </a:r>
            <a:r>
              <a:rPr lang="zh-CN" altLang="zh-CN" sz="1200" kern="100" dirty="0">
                <a:effectLst/>
                <a:latin typeface="Times New Roman" panose="02020603050405020304" pitchFamily="18" charset="0"/>
                <a:ea typeface="等线" panose="02010600030101010101" pitchFamily="2" charset="-122"/>
              </a:rPr>
              <a:t>日（今天）</a:t>
            </a:r>
            <a:r>
              <a:rPr lang="en-US" altLang="zh-CN" sz="1200" kern="100" dirty="0">
                <a:effectLst/>
                <a:latin typeface="Times New Roman" panose="02020603050405020304" pitchFamily="18" charset="0"/>
                <a:ea typeface="等线" panose="02010600030101010101" pitchFamily="2" charset="-122"/>
              </a:rPr>
              <a:t>&lt;/h1&gt;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&lt;big class="png40 d15"&gt;&lt;/big&gt;&lt;big class="png40 n14"&gt;&lt;/big&gt;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&lt;p title="</a:t>
            </a:r>
            <a:r>
              <a:rPr lang="zh-CN" altLang="zh-CN" sz="1200" kern="100" dirty="0">
                <a:effectLst/>
                <a:latin typeface="Times New Roman" panose="02020603050405020304" pitchFamily="18" charset="0"/>
                <a:ea typeface="等线" panose="02010600030101010101" pitchFamily="2" charset="-122"/>
              </a:rPr>
              <a:t>中雪转小雪</a:t>
            </a:r>
            <a:r>
              <a:rPr lang="en-US" altLang="zh-CN" sz="1200" kern="100" dirty="0">
                <a:effectLst/>
                <a:latin typeface="Times New Roman" panose="02020603050405020304" pitchFamily="18" charset="0"/>
                <a:ea typeface="等线" panose="02010600030101010101" pitchFamily="2" charset="-122"/>
              </a:rPr>
              <a:t>" class="wea"&gt;</a:t>
            </a:r>
            <a:r>
              <a:rPr lang="zh-CN" altLang="zh-CN" sz="1200" kern="100" dirty="0">
                <a:effectLst/>
                <a:latin typeface="Times New Roman" panose="02020603050405020304" pitchFamily="18" charset="0"/>
                <a:ea typeface="等线" panose="02010600030101010101" pitchFamily="2" charset="-122"/>
              </a:rPr>
              <a:t>中雪转小雪</a:t>
            </a:r>
            <a:r>
              <a:rPr lang="en-US" altLang="zh-CN" sz="1200" kern="100" dirty="0">
                <a:effectLst/>
                <a:latin typeface="Times New Roman" panose="02020603050405020304" pitchFamily="18" charset="0"/>
                <a:ea typeface="等线" panose="02010600030101010101" pitchFamily="2" charset="-122"/>
              </a:rPr>
              <a:t>&lt;/p&gt;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&lt;p class="</a:t>
            </a:r>
            <a:r>
              <a:rPr lang="en-US" altLang="zh-CN" sz="1200" kern="100" dirty="0" err="1">
                <a:effectLst/>
                <a:latin typeface="Times New Roman" panose="02020603050405020304" pitchFamily="18" charset="0"/>
                <a:ea typeface="等线" panose="02010600030101010101" pitchFamily="2" charset="-122"/>
              </a:rPr>
              <a:t>tem</a:t>
            </a:r>
            <a:r>
              <a:rPr lang="en-US" altLang="zh-CN" sz="1200" kern="100" dirty="0">
                <a:effectLst/>
                <a:latin typeface="Times New Roman" panose="02020603050405020304" pitchFamily="18" charset="0"/>
                <a:ea typeface="等线" panose="02010600030101010101" pitchFamily="2" charset="-122"/>
              </a:rPr>
              <a:t>"&gt;&lt;span&gt;-2&lt;/span&gt;/&lt;</a:t>
            </a:r>
            <a:r>
              <a:rPr lang="en-US" altLang="zh-CN" sz="1200" kern="100" dirty="0" err="1">
                <a:effectLst/>
                <a:latin typeface="Times New Roman" panose="02020603050405020304" pitchFamily="18" charset="0"/>
                <a:ea typeface="等线" panose="02010600030101010101" pitchFamily="2" charset="-122"/>
              </a:rPr>
              <a:t>i</a:t>
            </a:r>
            <a:r>
              <a:rPr lang="en-US" altLang="zh-CN" sz="1200" kern="100" dirty="0">
                <a:effectLst/>
                <a:latin typeface="Times New Roman" panose="02020603050405020304" pitchFamily="18" charset="0"/>
                <a:ea typeface="等线" panose="02010600030101010101" pitchFamily="2" charset="-122"/>
              </a:rPr>
              <a:t>&gt;-6℃&lt;/</a:t>
            </a:r>
            <a:r>
              <a:rPr lang="en-US" altLang="zh-CN" sz="1200" kern="100" dirty="0" err="1">
                <a:effectLst/>
                <a:latin typeface="Times New Roman" panose="02020603050405020304" pitchFamily="18" charset="0"/>
                <a:ea typeface="等线" panose="02010600030101010101" pitchFamily="2" charset="-122"/>
              </a:rPr>
              <a:t>i</a:t>
            </a:r>
            <a:r>
              <a:rPr lang="en-US" altLang="zh-CN" sz="1200" kern="100" dirty="0">
                <a:effectLst/>
                <a:latin typeface="Times New Roman" panose="02020603050405020304" pitchFamily="18" charset="0"/>
                <a:ea typeface="等线" panose="02010600030101010101" pitchFamily="2" charset="-122"/>
              </a:rPr>
              <a:t>&gt;&lt;/p&gt;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&lt;p class="win"&gt;</a:t>
            </a:r>
            <a:endParaRPr lang="zh-CN" altLang="zh-CN" sz="1600" dirty="0">
              <a:effectLst/>
              <a:latin typeface="Times New Roman" panose="02020603050405020304" pitchFamily="18" charset="0"/>
              <a:ea typeface="宋体" panose="02010600030101010101" pitchFamily="2" charset="-122"/>
            </a:endParaRPr>
          </a:p>
          <a:p>
            <a:pPr marL="133350" indent="676910" algn="just"/>
            <a:r>
              <a:rPr lang="en-US" altLang="zh-CN" sz="1200" kern="100" dirty="0">
                <a:effectLst/>
                <a:latin typeface="Times New Roman" panose="02020603050405020304" pitchFamily="18" charset="0"/>
                <a:ea typeface="等线" panose="02010600030101010101" pitchFamily="2" charset="-122"/>
              </a:rPr>
              <a:t>&lt;</a:t>
            </a:r>
            <a:r>
              <a:rPr lang="en-US" altLang="zh-CN" sz="1200" kern="100" dirty="0" err="1">
                <a:effectLst/>
                <a:latin typeface="Times New Roman" panose="02020603050405020304" pitchFamily="18" charset="0"/>
                <a:ea typeface="等线" panose="02010600030101010101" pitchFamily="2" charset="-122"/>
              </a:rPr>
              <a:t>em</a:t>
            </a:r>
            <a:r>
              <a:rPr lang="en-US" altLang="zh-CN" sz="1200" kern="100" dirty="0">
                <a:effectLst/>
                <a:latin typeface="Times New Roman" panose="02020603050405020304" pitchFamily="18" charset="0"/>
                <a:ea typeface="等线" panose="02010600030101010101" pitchFamily="2" charset="-122"/>
              </a:rPr>
              <a:t>&gt;&lt;span title="</a:t>
            </a:r>
            <a:r>
              <a:rPr lang="zh-CN" altLang="zh-CN" sz="1200" kern="100" dirty="0">
                <a:effectLst/>
                <a:latin typeface="Times New Roman" panose="02020603050405020304" pitchFamily="18" charset="0"/>
                <a:ea typeface="等线" panose="02010600030101010101" pitchFamily="2" charset="-122"/>
              </a:rPr>
              <a:t>东风</a:t>
            </a:r>
            <a:r>
              <a:rPr lang="en-US" altLang="zh-CN" sz="1200" kern="100" dirty="0">
                <a:effectLst/>
                <a:latin typeface="Times New Roman" panose="02020603050405020304" pitchFamily="18" charset="0"/>
                <a:ea typeface="等线" panose="02010600030101010101" pitchFamily="2" charset="-122"/>
              </a:rPr>
              <a:t>" class="E"&gt;&lt;/span&gt;&lt;span title="</a:t>
            </a:r>
            <a:r>
              <a:rPr lang="zh-CN" altLang="zh-CN" sz="1200" kern="100" dirty="0">
                <a:effectLst/>
                <a:latin typeface="Times New Roman" panose="02020603050405020304" pitchFamily="18" charset="0"/>
                <a:ea typeface="等线" panose="02010600030101010101" pitchFamily="2" charset="-122"/>
              </a:rPr>
              <a:t>北风</a:t>
            </a:r>
            <a:r>
              <a:rPr lang="en-US" altLang="zh-CN" sz="1200" kern="100" dirty="0">
                <a:effectLst/>
                <a:latin typeface="Times New Roman" panose="02020603050405020304" pitchFamily="18" charset="0"/>
                <a:ea typeface="等线" panose="02010600030101010101" pitchFamily="2" charset="-122"/>
              </a:rPr>
              <a:t>" class="N"&gt;&lt;/span&gt;&lt;/</a:t>
            </a:r>
            <a:r>
              <a:rPr lang="en-US" altLang="zh-CN" sz="1200" kern="100" dirty="0" err="1">
                <a:effectLst/>
                <a:latin typeface="Times New Roman" panose="02020603050405020304" pitchFamily="18" charset="0"/>
                <a:ea typeface="等线" panose="02010600030101010101" pitchFamily="2" charset="-122"/>
              </a:rPr>
              <a:t>em</a:t>
            </a:r>
            <a:r>
              <a:rPr lang="en-US" altLang="zh-CN" sz="1200" kern="100" dirty="0">
                <a:effectLst/>
                <a:latin typeface="Times New Roman" panose="02020603050405020304" pitchFamily="18" charset="0"/>
                <a:ea typeface="等线" panose="02010600030101010101" pitchFamily="2" charset="-122"/>
              </a:rPr>
              <a:t>&gt;</a:t>
            </a:r>
            <a:endParaRPr lang="zh-CN" altLang="zh-CN" sz="1600" dirty="0">
              <a:effectLst/>
              <a:latin typeface="Times New Roman" panose="02020603050405020304" pitchFamily="18" charset="0"/>
              <a:ea typeface="宋体" panose="02010600030101010101" pitchFamily="2" charset="-122"/>
            </a:endParaRPr>
          </a:p>
          <a:p>
            <a:pPr marL="266700" indent="539750" algn="just"/>
            <a:r>
              <a:rPr lang="en-US" altLang="zh-CN" sz="1200" kern="100" dirty="0">
                <a:effectLst/>
                <a:latin typeface="Times New Roman" panose="02020603050405020304" pitchFamily="18" charset="0"/>
                <a:ea typeface="等线" panose="02010600030101010101" pitchFamily="2" charset="-122"/>
              </a:rPr>
              <a:t>&lt;</a:t>
            </a:r>
            <a:r>
              <a:rPr lang="en-US" altLang="zh-CN" sz="1200" kern="100" dirty="0" err="1">
                <a:effectLst/>
                <a:latin typeface="Times New Roman" panose="02020603050405020304" pitchFamily="18" charset="0"/>
                <a:ea typeface="等线" panose="02010600030101010101" pitchFamily="2" charset="-122"/>
              </a:rPr>
              <a:t>i</a:t>
            </a:r>
            <a:r>
              <a:rPr lang="en-US" altLang="zh-CN" sz="1200" kern="100" dirty="0">
                <a:effectLst/>
                <a:latin typeface="Times New Roman" panose="02020603050405020304" pitchFamily="18" charset="0"/>
                <a:ea typeface="等线" panose="02010600030101010101" pitchFamily="2" charset="-122"/>
              </a:rPr>
              <a:t>&gt;&lt;3</a:t>
            </a:r>
            <a:r>
              <a:rPr lang="zh-CN" altLang="zh-CN" sz="1200" kern="100" dirty="0">
                <a:effectLst/>
                <a:latin typeface="Times New Roman" panose="02020603050405020304" pitchFamily="18" charset="0"/>
                <a:ea typeface="等线" panose="02010600030101010101" pitchFamily="2" charset="-122"/>
              </a:rPr>
              <a:t>级</a:t>
            </a:r>
            <a:r>
              <a:rPr lang="en-US" altLang="zh-CN" sz="1200" kern="100" dirty="0">
                <a:effectLst/>
                <a:latin typeface="Times New Roman" panose="02020603050405020304" pitchFamily="18" charset="0"/>
                <a:ea typeface="等线" panose="02010600030101010101" pitchFamily="2" charset="-122"/>
              </a:rPr>
              <a:t>&lt;/</a:t>
            </a:r>
            <a:r>
              <a:rPr lang="en-US" altLang="zh-CN" sz="1200" kern="100" dirty="0" err="1">
                <a:effectLst/>
                <a:latin typeface="Times New Roman" panose="02020603050405020304" pitchFamily="18" charset="0"/>
                <a:ea typeface="等线" panose="02010600030101010101" pitchFamily="2" charset="-122"/>
              </a:rPr>
              <a:t>i</a:t>
            </a:r>
            <a:r>
              <a:rPr lang="en-US" altLang="zh-CN" sz="1200" kern="100" dirty="0">
                <a:effectLst/>
                <a:latin typeface="Times New Roman" panose="02020603050405020304" pitchFamily="18" charset="0"/>
                <a:ea typeface="等线" panose="02010600030101010101" pitchFamily="2" charset="-122"/>
              </a:rPr>
              <a:t>&gt;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&lt;/p&gt;</a:t>
            </a:r>
            <a:endParaRPr lang="zh-CN" altLang="zh-CN" sz="1600" dirty="0">
              <a:effectLst/>
              <a:latin typeface="Times New Roman" panose="02020603050405020304" pitchFamily="18" charset="0"/>
              <a:ea typeface="宋体" panose="02010600030101010101" pitchFamily="2" charset="-122"/>
            </a:endParaRPr>
          </a:p>
          <a:p>
            <a:pPr indent="539750" algn="just"/>
            <a:r>
              <a:rPr lang="en-US" altLang="zh-CN" sz="1200" kern="100" dirty="0">
                <a:effectLst/>
                <a:latin typeface="Times New Roman" panose="02020603050405020304" pitchFamily="18" charset="0"/>
                <a:ea typeface="等线" panose="02010600030101010101" pitchFamily="2" charset="-122"/>
              </a:rPr>
              <a:t>&lt;/li&gt;</a:t>
            </a:r>
            <a:endParaRPr lang="zh-CN" altLang="zh-CN" sz="1600" dirty="0">
              <a:effectLst/>
              <a:latin typeface="Times New Roman" panose="02020603050405020304" pitchFamily="18" charset="0"/>
              <a:ea typeface="宋体" panose="02010600030101010101" pitchFamily="2" charset="-122"/>
            </a:endParaRPr>
          </a:p>
          <a:p>
            <a:pPr indent="539750" algn="just"/>
            <a:r>
              <a:rPr lang="en-US" altLang="zh-CN" sz="1200" kern="100" dirty="0">
                <a:effectLst/>
                <a:latin typeface="Times New Roman" panose="02020603050405020304" pitchFamily="18" charset="0"/>
                <a:ea typeface="等线" panose="02010600030101010101" pitchFamily="2" charset="-122"/>
              </a:rPr>
              <a:t>&lt;li class="sky </a:t>
            </a:r>
            <a:r>
              <a:rPr lang="en-US" altLang="zh-CN" sz="1200" kern="100" dirty="0" err="1">
                <a:effectLst/>
                <a:latin typeface="Times New Roman" panose="02020603050405020304" pitchFamily="18" charset="0"/>
                <a:ea typeface="等线" panose="02010600030101010101" pitchFamily="2" charset="-122"/>
              </a:rPr>
              <a:t>skyid</a:t>
            </a:r>
            <a:r>
              <a:rPr lang="en-US" altLang="zh-CN" sz="1200" kern="100" dirty="0">
                <a:effectLst/>
                <a:latin typeface="Times New Roman" panose="02020603050405020304" pitchFamily="18" charset="0"/>
                <a:ea typeface="等线" panose="02010600030101010101" pitchFamily="2" charset="-122"/>
              </a:rPr>
              <a:t> lv3"&gt;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&lt;h1&gt;14</a:t>
            </a:r>
            <a:r>
              <a:rPr lang="zh-CN" altLang="zh-CN" sz="1200" kern="100" dirty="0">
                <a:effectLst/>
                <a:latin typeface="Times New Roman" panose="02020603050405020304" pitchFamily="18" charset="0"/>
                <a:ea typeface="等线" panose="02010600030101010101" pitchFamily="2" charset="-122"/>
              </a:rPr>
              <a:t>日（明天）</a:t>
            </a:r>
            <a:r>
              <a:rPr lang="en-US" altLang="zh-CN" sz="1200" kern="100" dirty="0">
                <a:effectLst/>
                <a:latin typeface="Times New Roman" panose="02020603050405020304" pitchFamily="18" charset="0"/>
                <a:ea typeface="等线" panose="02010600030101010101" pitchFamily="2" charset="-122"/>
              </a:rPr>
              <a:t>&lt;/h1&gt;</a:t>
            </a:r>
            <a:endParaRPr lang="zh-CN" altLang="zh-CN" sz="1600" dirty="0">
              <a:effectLst/>
              <a:latin typeface="Times New Roman" panose="02020603050405020304" pitchFamily="18" charset="0"/>
              <a:ea typeface="宋体" panose="02010600030101010101" pitchFamily="2" charset="-122"/>
            </a:endParaRPr>
          </a:p>
          <a:p>
            <a:pPr indent="629920" algn="l"/>
            <a:r>
              <a:rPr lang="en-US" altLang="zh-CN" sz="1200" kern="100" dirty="0">
                <a:effectLst/>
                <a:latin typeface="Times New Roman" panose="02020603050405020304" pitchFamily="18" charset="0"/>
                <a:ea typeface="等线" panose="02010600030101010101" pitchFamily="2" charset="-122"/>
              </a:rPr>
              <a:t>&lt;big class="png40 d01"&gt;&lt;/big&gt;&lt;big class="png40 n01"&gt;&lt;/big&gt;</a:t>
            </a:r>
            <a:endParaRPr lang="zh-CN" altLang="zh-CN" sz="1600" dirty="0">
              <a:effectLst/>
              <a:latin typeface="Times New Roman" panose="02020603050405020304" pitchFamily="18" charset="0"/>
              <a:ea typeface="宋体" panose="02010600030101010101" pitchFamily="2" charset="-122"/>
            </a:endParaRPr>
          </a:p>
          <a:p>
            <a:pPr indent="629920" algn="l"/>
            <a:r>
              <a:rPr lang="en-US" altLang="zh-CN" sz="1200" kern="100" dirty="0">
                <a:effectLst/>
                <a:latin typeface="Times New Roman" panose="02020603050405020304" pitchFamily="18" charset="0"/>
                <a:ea typeface="等线" panose="02010600030101010101" pitchFamily="2" charset="-122"/>
              </a:rPr>
              <a:t>&lt;p title="</a:t>
            </a:r>
            <a:r>
              <a:rPr lang="zh-CN" altLang="zh-CN" sz="1200" kern="100" dirty="0">
                <a:effectLst/>
                <a:latin typeface="Times New Roman" panose="02020603050405020304" pitchFamily="18" charset="0"/>
                <a:ea typeface="等线" panose="02010600030101010101" pitchFamily="2" charset="-122"/>
              </a:rPr>
              <a:t>多云</a:t>
            </a:r>
            <a:r>
              <a:rPr lang="en-US" altLang="zh-CN" sz="1200" kern="100" dirty="0">
                <a:effectLst/>
                <a:latin typeface="Times New Roman" panose="02020603050405020304" pitchFamily="18" charset="0"/>
                <a:ea typeface="等线" panose="02010600030101010101" pitchFamily="2" charset="-122"/>
              </a:rPr>
              <a:t>" class="wea"&gt;</a:t>
            </a:r>
            <a:r>
              <a:rPr lang="zh-CN" altLang="zh-CN" sz="1200" kern="100" dirty="0">
                <a:effectLst/>
                <a:latin typeface="Times New Roman" panose="02020603050405020304" pitchFamily="18" charset="0"/>
                <a:ea typeface="等线" panose="02010600030101010101" pitchFamily="2" charset="-122"/>
              </a:rPr>
              <a:t>多云</a:t>
            </a:r>
            <a:r>
              <a:rPr lang="en-US" altLang="zh-CN" sz="1200" kern="100" dirty="0">
                <a:effectLst/>
                <a:latin typeface="Times New Roman" panose="02020603050405020304" pitchFamily="18" charset="0"/>
                <a:ea typeface="等线" panose="02010600030101010101" pitchFamily="2" charset="-122"/>
              </a:rPr>
              <a:t>&lt;/p&gt;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&lt;p class="</a:t>
            </a:r>
            <a:r>
              <a:rPr lang="en-US" altLang="zh-CN" sz="1200" kern="100" dirty="0" err="1">
                <a:effectLst/>
                <a:latin typeface="Times New Roman" panose="02020603050405020304" pitchFamily="18" charset="0"/>
                <a:ea typeface="等线" panose="02010600030101010101" pitchFamily="2" charset="-122"/>
              </a:rPr>
              <a:t>tem</a:t>
            </a:r>
            <a:r>
              <a:rPr lang="en-US" altLang="zh-CN" sz="1200" kern="100" dirty="0">
                <a:effectLst/>
                <a:latin typeface="Times New Roman" panose="02020603050405020304" pitchFamily="18" charset="0"/>
                <a:ea typeface="等线" panose="02010600030101010101" pitchFamily="2" charset="-122"/>
              </a:rPr>
              <a:t>"&gt;&lt;span&gt;0&lt;/span&gt;/&lt;</a:t>
            </a:r>
            <a:r>
              <a:rPr lang="en-US" altLang="zh-CN" sz="1200" kern="100" dirty="0" err="1">
                <a:effectLst/>
                <a:latin typeface="Times New Roman" panose="02020603050405020304" pitchFamily="18" charset="0"/>
                <a:ea typeface="等线" panose="02010600030101010101" pitchFamily="2" charset="-122"/>
              </a:rPr>
              <a:t>i</a:t>
            </a:r>
            <a:r>
              <a:rPr lang="en-US" altLang="zh-CN" sz="1200" kern="100" dirty="0">
                <a:effectLst/>
                <a:latin typeface="Times New Roman" panose="02020603050405020304" pitchFamily="18" charset="0"/>
                <a:ea typeface="等线" panose="02010600030101010101" pitchFamily="2" charset="-122"/>
              </a:rPr>
              <a:t>&gt;-7℃&lt;/</a:t>
            </a:r>
            <a:r>
              <a:rPr lang="en-US" altLang="zh-CN" sz="1200" kern="100" dirty="0" err="1">
                <a:effectLst/>
                <a:latin typeface="Times New Roman" panose="02020603050405020304" pitchFamily="18" charset="0"/>
                <a:ea typeface="等线" panose="02010600030101010101" pitchFamily="2" charset="-122"/>
              </a:rPr>
              <a:t>i</a:t>
            </a:r>
            <a:r>
              <a:rPr lang="en-US" altLang="zh-CN" sz="1200" kern="100" dirty="0">
                <a:effectLst/>
                <a:latin typeface="Times New Roman" panose="02020603050405020304" pitchFamily="18" charset="0"/>
                <a:ea typeface="等线" panose="02010600030101010101" pitchFamily="2" charset="-122"/>
              </a:rPr>
              <a:t>&gt;&lt;/p&gt;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&lt;p class="win"&gt;</a:t>
            </a:r>
            <a:endParaRPr lang="zh-CN" altLang="zh-CN" sz="1600" dirty="0">
              <a:effectLst/>
              <a:latin typeface="Times New Roman" panose="02020603050405020304" pitchFamily="18" charset="0"/>
              <a:ea typeface="宋体" panose="02010600030101010101" pitchFamily="2" charset="-122"/>
            </a:endParaRPr>
          </a:p>
          <a:p>
            <a:pPr indent="810260" algn="l"/>
            <a:r>
              <a:rPr lang="en-US" altLang="zh-CN" sz="1200" kern="100" dirty="0">
                <a:effectLst/>
                <a:latin typeface="Times New Roman" panose="02020603050405020304" pitchFamily="18" charset="0"/>
                <a:ea typeface="等线" panose="02010600030101010101" pitchFamily="2" charset="-122"/>
              </a:rPr>
              <a:t>&lt;</a:t>
            </a:r>
            <a:r>
              <a:rPr lang="en-US" altLang="zh-CN" sz="1200" kern="100" dirty="0" err="1">
                <a:effectLst/>
                <a:latin typeface="Times New Roman" panose="02020603050405020304" pitchFamily="18" charset="0"/>
                <a:ea typeface="等线" panose="02010600030101010101" pitchFamily="2" charset="-122"/>
              </a:rPr>
              <a:t>em</a:t>
            </a:r>
            <a:r>
              <a:rPr lang="en-US" altLang="zh-CN" sz="1200" kern="100" dirty="0">
                <a:effectLst/>
                <a:latin typeface="Times New Roman" panose="02020603050405020304" pitchFamily="18" charset="0"/>
                <a:ea typeface="等线" panose="02010600030101010101" pitchFamily="2" charset="-122"/>
              </a:rPr>
              <a:t>&gt;&lt;span title="</a:t>
            </a:r>
            <a:r>
              <a:rPr lang="zh-CN" altLang="zh-CN" sz="1200" kern="100" dirty="0">
                <a:effectLst/>
                <a:latin typeface="Times New Roman" panose="02020603050405020304" pitchFamily="18" charset="0"/>
                <a:ea typeface="等线" panose="02010600030101010101" pitchFamily="2" charset="-122"/>
              </a:rPr>
              <a:t>北风</a:t>
            </a:r>
            <a:r>
              <a:rPr lang="en-US" altLang="zh-CN" sz="1200" kern="100" dirty="0">
                <a:effectLst/>
                <a:latin typeface="Times New Roman" panose="02020603050405020304" pitchFamily="18" charset="0"/>
                <a:ea typeface="等线" panose="02010600030101010101" pitchFamily="2" charset="-122"/>
              </a:rPr>
              <a:t>" class="N"&gt;&lt;/span&gt;&lt;span title="</a:t>
            </a:r>
            <a:r>
              <a:rPr lang="zh-CN" altLang="zh-CN" sz="1200" kern="100" dirty="0">
                <a:effectLst/>
                <a:latin typeface="Times New Roman" panose="02020603050405020304" pitchFamily="18" charset="0"/>
                <a:ea typeface="等线" panose="02010600030101010101" pitchFamily="2" charset="-122"/>
              </a:rPr>
              <a:t>东北风</a:t>
            </a:r>
            <a:r>
              <a:rPr lang="en-US" altLang="zh-CN" sz="1200" kern="100" dirty="0">
                <a:effectLst/>
                <a:latin typeface="Times New Roman" panose="02020603050405020304" pitchFamily="18" charset="0"/>
                <a:ea typeface="等线" panose="02010600030101010101" pitchFamily="2" charset="-122"/>
              </a:rPr>
              <a:t>" class="NE"&gt;&lt;/span&gt;&lt;/</a:t>
            </a:r>
            <a:r>
              <a:rPr lang="en-US" altLang="zh-CN" sz="1200" kern="100" dirty="0" err="1">
                <a:effectLst/>
                <a:latin typeface="Times New Roman" panose="02020603050405020304" pitchFamily="18" charset="0"/>
                <a:ea typeface="等线" panose="02010600030101010101" pitchFamily="2" charset="-122"/>
              </a:rPr>
              <a:t>em</a:t>
            </a:r>
            <a:r>
              <a:rPr lang="en-US" altLang="zh-CN" sz="1200" kern="100" dirty="0">
                <a:effectLst/>
                <a:latin typeface="Times New Roman" panose="02020603050405020304" pitchFamily="18" charset="0"/>
                <a:ea typeface="等线" panose="02010600030101010101" pitchFamily="2" charset="-122"/>
              </a:rPr>
              <a:t>&gt;</a:t>
            </a:r>
            <a:endParaRPr lang="zh-CN" altLang="zh-CN" sz="1600" dirty="0">
              <a:effectLst/>
              <a:latin typeface="Times New Roman" panose="02020603050405020304" pitchFamily="18" charset="0"/>
              <a:ea typeface="宋体" panose="02010600030101010101" pitchFamily="2" charset="-122"/>
            </a:endParaRPr>
          </a:p>
          <a:p>
            <a:pPr marL="264160" indent="539750" algn="just"/>
            <a:r>
              <a:rPr lang="en-US" altLang="zh-CN" sz="1200" kern="100" dirty="0">
                <a:effectLst/>
                <a:latin typeface="Times New Roman" panose="02020603050405020304" pitchFamily="18" charset="0"/>
                <a:ea typeface="等线" panose="02010600030101010101" pitchFamily="2" charset="-122"/>
              </a:rPr>
              <a:t>&lt;</a:t>
            </a:r>
            <a:r>
              <a:rPr lang="en-US" altLang="zh-CN" sz="1200" kern="100" dirty="0" err="1">
                <a:effectLst/>
                <a:latin typeface="Times New Roman" panose="02020603050405020304" pitchFamily="18" charset="0"/>
                <a:ea typeface="等线" panose="02010600030101010101" pitchFamily="2" charset="-122"/>
              </a:rPr>
              <a:t>i</a:t>
            </a:r>
            <a:r>
              <a:rPr lang="en-US" altLang="zh-CN" sz="1200" kern="100" dirty="0">
                <a:effectLst/>
                <a:latin typeface="Times New Roman" panose="02020603050405020304" pitchFamily="18" charset="0"/>
                <a:ea typeface="等线" panose="02010600030101010101" pitchFamily="2" charset="-122"/>
              </a:rPr>
              <a:t>&gt;&lt;3</a:t>
            </a:r>
            <a:r>
              <a:rPr lang="zh-CN" altLang="zh-CN" sz="1200" kern="100" dirty="0">
                <a:effectLst/>
                <a:latin typeface="Times New Roman" panose="02020603050405020304" pitchFamily="18" charset="0"/>
                <a:ea typeface="等线" panose="02010600030101010101" pitchFamily="2" charset="-122"/>
              </a:rPr>
              <a:t>级</a:t>
            </a:r>
            <a:r>
              <a:rPr lang="en-US" altLang="zh-CN" sz="1200" kern="100" dirty="0">
                <a:effectLst/>
                <a:latin typeface="Times New Roman" panose="02020603050405020304" pitchFamily="18" charset="0"/>
                <a:ea typeface="等线" panose="02010600030101010101" pitchFamily="2" charset="-122"/>
              </a:rPr>
              <a:t>&lt;/</a:t>
            </a:r>
            <a:r>
              <a:rPr lang="en-US" altLang="zh-CN" sz="1200" kern="100" dirty="0" err="1">
                <a:effectLst/>
                <a:latin typeface="Times New Roman" panose="02020603050405020304" pitchFamily="18" charset="0"/>
                <a:ea typeface="等线" panose="02010600030101010101" pitchFamily="2" charset="-122"/>
              </a:rPr>
              <a:t>i</a:t>
            </a:r>
            <a:r>
              <a:rPr lang="en-US" altLang="zh-CN" sz="1200" kern="100" dirty="0">
                <a:effectLst/>
                <a:latin typeface="Times New Roman" panose="02020603050405020304" pitchFamily="18" charset="0"/>
                <a:ea typeface="等线" panose="02010600030101010101" pitchFamily="2" charset="-122"/>
              </a:rPr>
              <a:t>&gt;</a:t>
            </a:r>
            <a:endParaRPr lang="zh-CN" altLang="zh-CN" sz="1600" dirty="0">
              <a:effectLst/>
              <a:latin typeface="Times New Roman" panose="02020603050405020304" pitchFamily="18" charset="0"/>
              <a:ea typeface="宋体" panose="02010600030101010101" pitchFamily="2" charset="-122"/>
            </a:endParaRPr>
          </a:p>
          <a:p>
            <a:pPr marL="133350" indent="539750" algn="just"/>
            <a:r>
              <a:rPr lang="en-US" altLang="zh-CN" sz="1200" kern="100" dirty="0">
                <a:effectLst/>
                <a:latin typeface="Times New Roman" panose="02020603050405020304" pitchFamily="18" charset="0"/>
                <a:ea typeface="等线" panose="02010600030101010101" pitchFamily="2" charset="-122"/>
              </a:rPr>
              <a:t>&lt;/p&gt;</a:t>
            </a:r>
            <a:endParaRPr lang="zh-CN" altLang="zh-CN" sz="1600" dirty="0">
              <a:effectLst/>
              <a:latin typeface="Times New Roman" panose="02020603050405020304" pitchFamily="18" charset="0"/>
              <a:ea typeface="宋体" panose="02010600030101010101" pitchFamily="2" charset="-122"/>
            </a:endParaRPr>
          </a:p>
          <a:p>
            <a:pPr indent="539750" algn="just"/>
            <a:r>
              <a:rPr lang="en-US" altLang="zh-CN" sz="1200" kern="100" dirty="0">
                <a:effectLst/>
                <a:latin typeface="Times New Roman" panose="02020603050405020304" pitchFamily="18" charset="0"/>
                <a:ea typeface="等线" panose="02010600030101010101" pitchFamily="2" charset="-122"/>
              </a:rPr>
              <a:t>&lt;/li&gt;</a:t>
            </a:r>
            <a:endParaRPr lang="zh-CN" altLang="zh-CN" sz="1600" dirty="0">
              <a:effectLst/>
              <a:latin typeface="Times New Roman" panose="02020603050405020304" pitchFamily="18" charset="0"/>
              <a:ea typeface="宋体" panose="02010600030101010101" pitchFamily="2" charset="-122"/>
            </a:endParaRPr>
          </a:p>
          <a:p>
            <a:pPr indent="539750" algn="just"/>
            <a:r>
              <a:rPr lang="en-US" altLang="zh-CN" sz="1200" kern="100" dirty="0">
                <a:effectLst/>
                <a:latin typeface="Times New Roman" panose="02020603050405020304" pitchFamily="18" charset="0"/>
                <a:ea typeface="等线" panose="02010600030101010101" pitchFamily="2" charset="-122"/>
              </a:rPr>
              <a:t>……</a:t>
            </a:r>
            <a:endParaRPr lang="zh-CN" altLang="zh-CN" sz="1600" dirty="0">
              <a:effectLst/>
              <a:latin typeface="Times New Roman" panose="02020603050405020304" pitchFamily="18" charset="0"/>
              <a:ea typeface="宋体" panose="02010600030101010101" pitchFamily="2" charset="-122"/>
            </a:endParaRPr>
          </a:p>
          <a:p>
            <a:pPr indent="231140" algn="just"/>
            <a:r>
              <a:rPr lang="en-US" altLang="zh-CN" sz="1200" kern="100" dirty="0">
                <a:effectLst/>
                <a:latin typeface="Times New Roman" panose="02020603050405020304" pitchFamily="18" charset="0"/>
                <a:ea typeface="等线" panose="02010600030101010101" pitchFamily="2" charset="-122"/>
              </a:rPr>
              <a:t>&lt;/</a:t>
            </a:r>
            <a:r>
              <a:rPr lang="en-US" altLang="zh-CN" sz="1200" kern="100" dirty="0" err="1">
                <a:effectLst/>
                <a:latin typeface="Times New Roman" panose="02020603050405020304" pitchFamily="18" charset="0"/>
                <a:ea typeface="等线" panose="02010600030101010101" pitchFamily="2" charset="-122"/>
              </a:rPr>
              <a:t>ul</a:t>
            </a:r>
            <a:r>
              <a:rPr lang="en-US" altLang="zh-CN" sz="1200" kern="100" dirty="0">
                <a:effectLst/>
                <a:latin typeface="Times New Roman" panose="02020603050405020304" pitchFamily="18" charset="0"/>
                <a:ea typeface="等线" panose="02010600030101010101" pitchFamily="2" charset="-122"/>
              </a:rPr>
              <a:t>&gt;</a:t>
            </a:r>
            <a:endParaRPr lang="en-US" altLang="zh-CN" sz="1200" kern="100" dirty="0">
              <a:effectLst/>
              <a:latin typeface="Times New Roman" panose="02020603050405020304" pitchFamily="18" charset="0"/>
              <a:ea typeface="等线" panose="02010600030101010101" pitchFamily="2" charset="-122"/>
            </a:endParaRPr>
          </a:p>
        </p:txBody>
      </p:sp>
      <p:pic>
        <p:nvPicPr>
          <p:cNvPr id="4" name="图片 3"/>
          <p:cNvPicPr>
            <a:picLocks noChangeAspect="1"/>
          </p:cNvPicPr>
          <p:nvPr/>
        </p:nvPicPr>
        <p:blipFill>
          <a:blip r:embed="rId1"/>
          <a:stretch>
            <a:fillRect/>
          </a:stretch>
        </p:blipFill>
        <p:spPr>
          <a:xfrm>
            <a:off x="7022167" y="1134497"/>
            <a:ext cx="1133333" cy="3095238"/>
          </a:xfrm>
          <a:prstGeom prst="rect">
            <a:avLst/>
          </a:prstGeom>
        </p:spPr>
      </p:pic>
    </p:spTree>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1087938"/>
            <a:ext cx="6482886" cy="427990"/>
          </a:xfrm>
        </p:spPr>
        <p:txBody>
          <a:bodyPr/>
          <a:p>
            <a:endParaRPr lang="zh-CN" altLang="en-US"/>
          </a:p>
        </p:txBody>
      </p:sp>
      <p:pic>
        <p:nvPicPr>
          <p:cNvPr id="4" name="图片 3"/>
          <p:cNvPicPr>
            <a:picLocks noChangeAspect="1"/>
          </p:cNvPicPr>
          <p:nvPr/>
        </p:nvPicPr>
        <p:blipFill>
          <a:blip r:embed="rId1"/>
          <a:stretch>
            <a:fillRect/>
          </a:stretch>
        </p:blipFill>
        <p:spPr>
          <a:xfrm>
            <a:off x="251520" y="978198"/>
            <a:ext cx="6984776" cy="3446003"/>
          </a:xfrm>
          <a:prstGeom prst="rect">
            <a:avLst/>
          </a:prstGeom>
        </p:spPr>
      </p:pic>
      <p:sp>
        <p:nvSpPr>
          <p:cNvPr id="5" name="矩形 4"/>
          <p:cNvSpPr/>
          <p:nvPr/>
        </p:nvSpPr>
        <p:spPr>
          <a:xfrm>
            <a:off x="260348" y="946388"/>
            <a:ext cx="1114739" cy="391951"/>
          </a:xfrm>
          <a:prstGeom prst="rect">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6" name="椭圆 5"/>
          <p:cNvSpPr/>
          <p:nvPr/>
        </p:nvSpPr>
        <p:spPr>
          <a:xfrm>
            <a:off x="3186538" y="1979685"/>
            <a:ext cx="975397" cy="400841"/>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7" name="椭圆 6"/>
          <p:cNvSpPr/>
          <p:nvPr/>
        </p:nvSpPr>
        <p:spPr>
          <a:xfrm>
            <a:off x="2141470" y="2382212"/>
            <a:ext cx="418027" cy="240505"/>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8" name="椭圆 7"/>
          <p:cNvSpPr/>
          <p:nvPr/>
        </p:nvSpPr>
        <p:spPr>
          <a:xfrm>
            <a:off x="3196051" y="2412336"/>
            <a:ext cx="487698" cy="240505"/>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9" name="椭圆 8"/>
          <p:cNvSpPr/>
          <p:nvPr/>
        </p:nvSpPr>
        <p:spPr>
          <a:xfrm>
            <a:off x="1981680" y="3021872"/>
            <a:ext cx="557370" cy="360717"/>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10" name="椭圆 9"/>
          <p:cNvSpPr/>
          <p:nvPr/>
        </p:nvSpPr>
        <p:spPr>
          <a:xfrm>
            <a:off x="1026731" y="3422713"/>
            <a:ext cx="452812" cy="240505"/>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11" name="矩形 10"/>
          <p:cNvSpPr/>
          <p:nvPr/>
        </p:nvSpPr>
        <p:spPr>
          <a:xfrm>
            <a:off x="260348" y="4064060"/>
            <a:ext cx="1109545" cy="360141"/>
          </a:xfrm>
          <a:prstGeom prst="rect">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12" name="椭圆 11"/>
          <p:cNvSpPr/>
          <p:nvPr/>
        </p:nvSpPr>
        <p:spPr>
          <a:xfrm>
            <a:off x="4719305" y="3051896"/>
            <a:ext cx="557370" cy="320673"/>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16" name="文本框 15"/>
          <p:cNvSpPr txBox="1"/>
          <p:nvPr/>
        </p:nvSpPr>
        <p:spPr>
          <a:xfrm>
            <a:off x="2356485" y="3747770"/>
            <a:ext cx="3886835" cy="2353310"/>
          </a:xfrm>
          <a:prstGeom prst="rect">
            <a:avLst/>
          </a:prstGeom>
          <a:noFill/>
        </p:spPr>
        <p:txBody>
          <a:bodyPr wrap="square">
            <a:spAutoFit/>
          </a:bodyPr>
          <a:lstStyle/>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&lt;li class=\"sky.*?</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&lt;p.*?class=\"wea\"&gt;</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&lt;/p&gt;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&lt;p.*?&lt;span&gt;</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&lt;/span&gt;.*?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a:t>
            </a:r>
            <a:r>
              <a:rPr lang="en-US" altLang="zh-CN" sz="1400" dirty="0" err="1">
                <a:solidFill>
                  <a:srgbClr val="2A00FF"/>
                </a:solidFill>
                <a:latin typeface="Consolas" panose="020B0609020204030204" pitchFamily="49" charset="0"/>
                <a:cs typeface="Times New Roman" panose="02020603050405020304" pitchFamily="18" charset="0"/>
              </a:rPr>
              <a:t>i</a:t>
            </a:r>
            <a:r>
              <a:rPr lang="en-US" altLang="zh-CN" sz="1400" dirty="0">
                <a:solidFill>
                  <a:srgbClr val="2A00FF"/>
                </a:solidFill>
                <a:latin typeface="Consolas" panose="020B0609020204030204" pitchFamily="49" charset="0"/>
                <a:cs typeface="Times New Roman" panose="02020603050405020304" pitchFamily="18" charset="0"/>
              </a:rPr>
              <a:t>&gt;</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&lt;/</a:t>
            </a:r>
            <a:r>
              <a:rPr lang="en-US" altLang="zh-CN" sz="1400" dirty="0" err="1">
                <a:solidFill>
                  <a:srgbClr val="2A00FF"/>
                </a:solidFill>
                <a:latin typeface="Consolas" panose="020B0609020204030204" pitchFamily="49" charset="0"/>
                <a:cs typeface="Times New Roman" panose="02020603050405020304" pitchFamily="18" charset="0"/>
              </a:rPr>
              <a:t>i</a:t>
            </a:r>
            <a:r>
              <a:rPr lang="en-US" altLang="zh-CN" sz="1400" dirty="0">
                <a:solidFill>
                  <a:srgbClr val="2A00FF"/>
                </a:solidFill>
                <a:latin typeface="Consolas" panose="020B0609020204030204" pitchFamily="49" charset="0"/>
                <a:cs typeface="Times New Roman" panose="02020603050405020304" pitchFamily="18" charset="0"/>
              </a:rPr>
              <a:t>&gt;.*?"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&lt;span title=\"</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&lt;span title=\"</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a:t>
            </a:r>
            <a:r>
              <a:rPr lang="en-US" altLang="zh-CN" sz="1400" dirty="0" err="1">
                <a:solidFill>
                  <a:srgbClr val="2A00FF"/>
                </a:solidFill>
                <a:latin typeface="Consolas" panose="020B0609020204030204" pitchFamily="49" charset="0"/>
                <a:cs typeface="Times New Roman" panose="02020603050405020304" pitchFamily="18" charset="0"/>
              </a:rPr>
              <a:t>i</a:t>
            </a:r>
            <a:r>
              <a:rPr lang="en-US" altLang="zh-CN" sz="1400" dirty="0">
                <a:solidFill>
                  <a:srgbClr val="2A00FF"/>
                </a:solidFill>
                <a:latin typeface="Consolas" panose="020B0609020204030204" pitchFamily="49" charset="0"/>
                <a:cs typeface="Times New Roman" panose="02020603050405020304" pitchFamily="18" charset="0"/>
              </a:rPr>
              <a:t>&gt;</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&lt;/</a:t>
            </a:r>
            <a:r>
              <a:rPr lang="en-US" altLang="zh-CN" sz="1400" dirty="0" err="1">
                <a:solidFill>
                  <a:srgbClr val="2A00FF"/>
                </a:solidFill>
                <a:latin typeface="Consolas" panose="020B0609020204030204" pitchFamily="49" charset="0"/>
                <a:cs typeface="Times New Roman" panose="02020603050405020304" pitchFamily="18" charset="0"/>
              </a:rPr>
              <a:t>i</a:t>
            </a:r>
            <a:r>
              <a:rPr lang="en-US" altLang="zh-CN" sz="1400" dirty="0">
                <a:solidFill>
                  <a:srgbClr val="2A00FF"/>
                </a:solidFill>
                <a:latin typeface="Consolas" panose="020B0609020204030204" pitchFamily="49" charset="0"/>
                <a:cs typeface="Times New Roman" panose="02020603050405020304" pitchFamily="18" charset="0"/>
              </a:rPr>
              <a:t>&gt;.*?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&lt;/li&gt;</a:t>
            </a:r>
            <a:endParaRPr lang="en-US" altLang="zh-CN" sz="1400" dirty="0">
              <a:solidFill>
                <a:srgbClr val="2A00FF"/>
              </a:solidFill>
              <a:latin typeface="Consolas" panose="020B0609020204030204" pitchFamily="49" charset="0"/>
              <a:cs typeface="Times New Roman" panose="02020603050405020304" pitchFamily="18" charset="0"/>
            </a:endParaRPr>
          </a:p>
        </p:txBody>
      </p:sp>
      <p:sp>
        <p:nvSpPr>
          <p:cNvPr id="29" name="文本框 28"/>
          <p:cNvSpPr txBox="1"/>
          <p:nvPr/>
        </p:nvSpPr>
        <p:spPr>
          <a:xfrm>
            <a:off x="5463410" y="3811060"/>
            <a:ext cx="3615805" cy="706755"/>
          </a:xfrm>
          <a:prstGeom prst="rect">
            <a:avLst/>
          </a:prstGeom>
          <a:noFill/>
        </p:spPr>
        <p:txBody>
          <a:bodyPr wrap="square">
            <a:spAutoFit/>
          </a:bodyPr>
          <a:lstStyle>
            <a:defPPr>
              <a:defRPr lang="zh-CN"/>
            </a:defPPr>
            <a:lvl1pPr>
              <a:defRPr sz="2400" b="1">
                <a:solidFill>
                  <a:srgbClr val="FF0000"/>
                </a:solidFill>
                <a:effectLst/>
                <a:latin typeface="微软雅黑" panose="020B0503020204020204" charset="-122"/>
                <a:ea typeface="微软雅黑" panose="020B0503020204020204" charset="-122"/>
                <a:cs typeface="Times New Roman" panose="02020603050405020304" pitchFamily="18" charset="0"/>
              </a:defRPr>
            </a:lvl1pPr>
          </a:lstStyle>
          <a:p>
            <a:r>
              <a:rPr lang="en-US" altLang="zh-CN" sz="2000" dirty="0"/>
              <a:t>.*  </a:t>
            </a:r>
            <a:r>
              <a:rPr lang="zh-CN" altLang="zh-CN" sz="2000" dirty="0"/>
              <a:t>表示大于等于</a:t>
            </a:r>
            <a:r>
              <a:rPr lang="en-US" altLang="zh-CN" sz="2000" dirty="0"/>
              <a:t>0</a:t>
            </a:r>
            <a:r>
              <a:rPr lang="zh-CN" altLang="zh-CN" sz="2000" dirty="0"/>
              <a:t>个任意字符</a:t>
            </a:r>
            <a:endParaRPr lang="en-US" altLang="zh-CN" sz="2000" dirty="0"/>
          </a:p>
          <a:p>
            <a:r>
              <a:rPr lang="en-US" altLang="zh-CN" sz="2000" dirty="0"/>
              <a:t>.+ </a:t>
            </a:r>
            <a:r>
              <a:rPr lang="zh-CN" altLang="zh-CN" sz="2000" dirty="0"/>
              <a:t>表示大于等于</a:t>
            </a:r>
            <a:r>
              <a:rPr lang="en-US" altLang="zh-CN" sz="2000" dirty="0"/>
              <a:t>1</a:t>
            </a:r>
            <a:r>
              <a:rPr lang="zh-CN" altLang="zh-CN" sz="2000" dirty="0"/>
              <a:t>个任意字符</a:t>
            </a:r>
            <a:endParaRPr lang="zh-CN" altLang="en-US" sz="2000" dirty="0"/>
          </a:p>
        </p:txBody>
      </p:sp>
    </p:spTree>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7.7  </a:t>
            </a:r>
            <a:r>
              <a:rPr lang="zh-CN" altLang="zh-CN" dirty="0">
                <a:effectLst/>
              </a:rPr>
              <a:t>综合实践</a:t>
            </a:r>
            <a:r>
              <a:rPr lang="en-US" altLang="zh-CN" dirty="0">
                <a:effectLst/>
              </a:rPr>
              <a:t>—</a:t>
            </a:r>
            <a:r>
              <a:rPr lang="zh-CN" altLang="zh-CN" dirty="0">
                <a:effectLst/>
              </a:rPr>
              <a:t>天气预报信息提取</a:t>
            </a:r>
            <a:endParaRPr lang="zh-CN" altLang="en-US" dirty="0"/>
          </a:p>
        </p:txBody>
      </p:sp>
      <p:sp>
        <p:nvSpPr>
          <p:cNvPr id="20" name="文本框 19"/>
          <p:cNvSpPr txBox="1"/>
          <p:nvPr/>
        </p:nvSpPr>
        <p:spPr>
          <a:xfrm>
            <a:off x="623797" y="1027748"/>
            <a:ext cx="7704856" cy="1198880"/>
          </a:xfrm>
          <a:prstGeom prst="rect">
            <a:avLst/>
          </a:prstGeom>
          <a:noFill/>
        </p:spPr>
        <p:txBody>
          <a:bodyPr wrap="square">
            <a:spAutoFit/>
          </a:bodyPr>
          <a:lstStyle/>
          <a:p>
            <a:r>
              <a:rPr lang="zh-CN" altLang="zh-CN" sz="2400" b="1" dirty="0">
                <a:solidFill>
                  <a:srgbClr val="FF0000"/>
                </a:solidFill>
                <a:effectLst/>
                <a:latin typeface="微软雅黑" panose="020B0503020204020204" charset="-122"/>
                <a:ea typeface="微软雅黑" panose="020B0503020204020204" charset="-122"/>
                <a:cs typeface="Times New Roman" panose="02020603050405020304" pitchFamily="18" charset="0"/>
              </a:rPr>
              <a:t>在</a:t>
            </a:r>
            <a:r>
              <a:rPr lang="zh-CN" altLang="en-US" sz="2400" b="1" dirty="0">
                <a:solidFill>
                  <a:srgbClr val="FF0000"/>
                </a:solidFill>
                <a:latin typeface="微软雅黑" panose="020B0503020204020204" charset="-122"/>
                <a:ea typeface="微软雅黑" panose="020B0503020204020204" charset="-122"/>
                <a:cs typeface="Times New Roman" panose="02020603050405020304" pitchFamily="18" charset="0"/>
              </a:rPr>
              <a:t>量词</a:t>
            </a:r>
            <a:r>
              <a:rPr lang="en-US" altLang="zh-CN" sz="2400" b="1" dirty="0">
                <a:solidFill>
                  <a:srgbClr val="FF0000"/>
                </a:solidFill>
                <a:latin typeface="微软雅黑" panose="020B0503020204020204" charset="-122"/>
                <a:ea typeface="微软雅黑" panose="020B0503020204020204" charset="-122"/>
                <a:cs typeface="Times New Roman" panose="02020603050405020304" pitchFamily="18" charset="0"/>
              </a:rPr>
              <a:t>+</a:t>
            </a:r>
            <a:r>
              <a:rPr lang="zh-CN" altLang="en-US" sz="2400" b="1" dirty="0">
                <a:solidFill>
                  <a:srgbClr val="FF0000"/>
                </a:solidFill>
                <a:latin typeface="微软雅黑" panose="020B0503020204020204" charset="-122"/>
                <a:ea typeface="微软雅黑" panose="020B0503020204020204" charset="-122"/>
                <a:cs typeface="Times New Roman" panose="02020603050405020304" pitchFamily="18" charset="0"/>
              </a:rPr>
              <a:t>和*</a:t>
            </a:r>
            <a:r>
              <a:rPr lang="zh-CN" altLang="zh-CN" sz="2400" b="1" dirty="0">
                <a:solidFill>
                  <a:srgbClr val="FF0000"/>
                </a:solidFill>
                <a:effectLst/>
                <a:latin typeface="微软雅黑" panose="020B0503020204020204" charset="-122"/>
                <a:ea typeface="微软雅黑" panose="020B0503020204020204" charset="-122"/>
                <a:cs typeface="Times New Roman" panose="02020603050405020304" pitchFamily="18" charset="0"/>
              </a:rPr>
              <a:t>的后面加上问号“？”是禁止量词</a:t>
            </a:r>
            <a:r>
              <a:rPr lang="zh-CN" altLang="en-US" sz="2400" b="1" dirty="0">
                <a:solidFill>
                  <a:srgbClr val="FF0000"/>
                </a:solidFill>
                <a:effectLst/>
                <a:latin typeface="微软雅黑" panose="020B0503020204020204" charset="-122"/>
                <a:ea typeface="微软雅黑" panose="020B0503020204020204" charset="-122"/>
              </a:rPr>
              <a:t>的</a:t>
            </a:r>
            <a:r>
              <a:rPr lang="zh-CN" altLang="zh-CN" sz="2400" b="1" dirty="0">
                <a:solidFill>
                  <a:srgbClr val="FF0000"/>
                </a:solidFill>
                <a:effectLst/>
                <a:latin typeface="微软雅黑" panose="020B0503020204020204" charset="-122"/>
                <a:ea typeface="微软雅黑" panose="020B0503020204020204" charset="-122"/>
                <a:cs typeface="Times New Roman" panose="02020603050405020304" pitchFamily="18" charset="0"/>
              </a:rPr>
              <a:t>贪婪特性，使该部分尽可能少的进行匹配，防止错过有效数据的提取。</a:t>
            </a:r>
            <a:endParaRPr lang="zh-CN" altLang="en-US" sz="2400" b="1" dirty="0">
              <a:solidFill>
                <a:srgbClr val="FF0000"/>
              </a:solidFill>
              <a:latin typeface="微软雅黑" panose="020B0503020204020204" charset="-122"/>
              <a:ea typeface="微软雅黑" panose="020B0503020204020204" charset="-122"/>
            </a:endParaRPr>
          </a:p>
        </p:txBody>
      </p:sp>
      <p:sp>
        <p:nvSpPr>
          <p:cNvPr id="21" name="文本框 20"/>
          <p:cNvSpPr txBox="1"/>
          <p:nvPr/>
        </p:nvSpPr>
        <p:spPr>
          <a:xfrm>
            <a:off x="624432" y="2303155"/>
            <a:ext cx="7924444" cy="3692525"/>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public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static</a:t>
            </a:r>
            <a:r>
              <a:rPr lang="en-US" altLang="zh-CN" sz="1800" b="1" dirty="0">
                <a:solidFill>
                  <a:srgbClr val="000000"/>
                </a:solidFill>
                <a:latin typeface="Consolas" panose="020B0609020204030204" pitchFamily="49" charset="0"/>
              </a:rPr>
              <a:t> </a:t>
            </a:r>
            <a:r>
              <a:rPr lang="en-US" altLang="zh-CN" sz="1800" b="1" dirty="0">
                <a:solidFill>
                  <a:srgbClr val="7F0055"/>
                </a:solidFill>
                <a:latin typeface="Consolas" panose="020B0609020204030204" pitchFamily="49" charset="0"/>
              </a:rPr>
              <a:t>void</a:t>
            </a:r>
            <a:r>
              <a:rPr lang="en-US" altLang="zh-CN" sz="1800" b="1" dirty="0">
                <a:solidFill>
                  <a:srgbClr val="000000"/>
                </a:solidFill>
                <a:latin typeface="Consolas" panose="020B0609020204030204" pitchFamily="49" charset="0"/>
              </a:rPr>
              <a:t> main(String[] </a:t>
            </a:r>
            <a:r>
              <a:rPr lang="en-US" altLang="zh-CN" sz="1800" b="1" dirty="0" err="1">
                <a:solidFill>
                  <a:srgbClr val="6A3E3E"/>
                </a:solidFill>
                <a:latin typeface="Consolas" panose="020B0609020204030204" pitchFamily="49" charset="0"/>
              </a:rPr>
              <a:t>args</a:t>
            </a:r>
            <a:r>
              <a:rPr lang="en-US" altLang="zh-CN" sz="1800" b="1" dirty="0">
                <a:solidFill>
                  <a:srgbClr val="000000"/>
                </a:solidFill>
                <a:latin typeface="Consolas" panose="020B0609020204030204" pitchFamily="49" charset="0"/>
              </a:rPr>
              <a:t>) {</a:t>
            </a:r>
            <a:endParaRPr lang="en-US" altLang="zh-CN" sz="1800" b="1"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String </a:t>
            </a:r>
            <a:r>
              <a:rPr lang="en-US" altLang="zh-CN" dirty="0">
                <a:solidFill>
                  <a:srgbClr val="6A3E3E"/>
                </a:solidFill>
                <a:latin typeface="Consolas" panose="020B0609020204030204" pitchFamily="49" charset="0"/>
              </a:rPr>
              <a:t>reg1</a:t>
            </a:r>
            <a:r>
              <a:rPr lang="en-US" altLang="zh-CN" dirty="0">
                <a:solidFill>
                  <a:srgbClr val="000000"/>
                </a:solidFill>
                <a:latin typeface="Consolas" panose="020B0609020204030204" pitchFamily="49" charset="0"/>
              </a:rPr>
              <a:t> = </a:t>
            </a:r>
            <a:r>
              <a:rPr lang="en-US" altLang="zh-CN" dirty="0">
                <a:solidFill>
                  <a:srgbClr val="2A00FF"/>
                </a:solidFill>
                <a:latin typeface="Consolas" panose="020B0609020204030204" pitchFamily="49" charset="0"/>
              </a:rPr>
              <a:t>"aa(\\d+)"</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it-IT" altLang="zh-CN" dirty="0">
                <a:solidFill>
                  <a:srgbClr val="000000"/>
                </a:solidFill>
                <a:latin typeface="Consolas" panose="020B0609020204030204" pitchFamily="49" charset="0"/>
              </a:rPr>
              <a:t>Pattern </a:t>
            </a:r>
            <a:r>
              <a:rPr lang="it-IT" altLang="zh-CN" dirty="0">
                <a:solidFill>
                  <a:srgbClr val="6A3E3E"/>
                </a:solidFill>
                <a:latin typeface="Consolas" panose="020B0609020204030204" pitchFamily="49" charset="0"/>
              </a:rPr>
              <a:t>pattern</a:t>
            </a:r>
            <a:r>
              <a:rPr lang="it-IT" altLang="zh-CN" dirty="0">
                <a:solidFill>
                  <a:srgbClr val="000000"/>
                </a:solidFill>
                <a:latin typeface="Consolas" panose="020B0609020204030204" pitchFamily="49" charset="0"/>
              </a:rPr>
              <a:t> = Pattern.compile(</a:t>
            </a:r>
            <a:r>
              <a:rPr lang="it-IT" altLang="zh-CN" dirty="0">
                <a:solidFill>
                  <a:srgbClr val="6A3E3E"/>
                </a:solidFill>
                <a:latin typeface="Consolas" panose="020B0609020204030204" pitchFamily="49" charset="0"/>
              </a:rPr>
              <a:t>reg1</a:t>
            </a:r>
            <a:r>
              <a:rPr lang="it-IT" altLang="zh-CN" dirty="0">
                <a:solidFill>
                  <a:srgbClr val="000000"/>
                </a:solidFill>
                <a:latin typeface="Consolas" panose="020B0609020204030204" pitchFamily="49" charset="0"/>
              </a:rPr>
              <a:t>);</a:t>
            </a:r>
            <a:endParaRPr lang="it-IT" altLang="zh-CN" dirty="0">
              <a:solidFill>
                <a:srgbClr val="000000"/>
              </a:solidFill>
              <a:latin typeface="Consolas" panose="020B0609020204030204" pitchFamily="49" charset="0"/>
            </a:endParaRPr>
          </a:p>
          <a:p>
            <a:pPr lvl="1"/>
            <a:r>
              <a:rPr lang="en-US" altLang="zh-CN" dirty="0">
                <a:solidFill>
                  <a:srgbClr val="000000"/>
                </a:solidFill>
                <a:latin typeface="Consolas" panose="020B0609020204030204" pitchFamily="49" charset="0"/>
              </a:rPr>
              <a:t>Matcher </a:t>
            </a:r>
            <a:r>
              <a:rPr lang="en-US" altLang="zh-CN" dirty="0" err="1">
                <a:solidFill>
                  <a:srgbClr val="6A3E3E"/>
                </a:solidFill>
                <a:latin typeface="Consolas" panose="020B0609020204030204" pitchFamily="49" charset="0"/>
              </a:rPr>
              <a:t>matcher</a:t>
            </a:r>
            <a:r>
              <a:rPr lang="en-US" altLang="zh-CN" dirty="0">
                <a:solidFill>
                  <a:srgbClr val="000000"/>
                </a:solidFill>
                <a:latin typeface="Consolas" panose="020B0609020204030204" pitchFamily="49" charset="0"/>
              </a:rPr>
              <a:t> = </a:t>
            </a:r>
            <a:r>
              <a:rPr lang="en-US" altLang="zh-CN" dirty="0" err="1">
                <a:solidFill>
                  <a:srgbClr val="6A3E3E"/>
                </a:solidFill>
                <a:latin typeface="Consolas" panose="020B0609020204030204" pitchFamily="49" charset="0"/>
              </a:rPr>
              <a:t>pattern</a:t>
            </a:r>
            <a:r>
              <a:rPr lang="en-US" altLang="zh-CN" dirty="0" err="1">
                <a:solidFill>
                  <a:srgbClr val="000000"/>
                </a:solidFill>
                <a:latin typeface="Consolas" panose="020B0609020204030204" pitchFamily="49" charset="0"/>
              </a:rPr>
              <a:t>.matcher</a:t>
            </a:r>
            <a:r>
              <a:rPr lang="en-US" altLang="zh-CN" dirty="0">
                <a:solidFill>
                  <a:srgbClr val="000000"/>
                </a:solidFill>
                <a:latin typeface="Consolas" panose="020B0609020204030204" pitchFamily="49" charset="0"/>
              </a:rPr>
              <a:t>(</a:t>
            </a:r>
            <a:r>
              <a:rPr lang="en-US" altLang="zh-CN" dirty="0">
                <a:solidFill>
                  <a:srgbClr val="2A00FF"/>
                </a:solidFill>
                <a:latin typeface="Consolas" panose="020B0609020204030204" pitchFamily="49" charset="0"/>
              </a:rPr>
              <a:t>"aa2343ddd"</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err="1">
                <a:solidFill>
                  <a:srgbClr val="6A3E3E"/>
                </a:solidFill>
                <a:latin typeface="Consolas" panose="020B0609020204030204" pitchFamily="49" charset="0"/>
              </a:rPr>
              <a:t>matcher</a:t>
            </a:r>
            <a:r>
              <a:rPr lang="en-US" altLang="zh-CN" dirty="0" err="1">
                <a:solidFill>
                  <a:srgbClr val="000000"/>
                </a:solidFill>
                <a:latin typeface="Consolas" panose="020B0609020204030204" pitchFamily="49" charset="0"/>
              </a:rPr>
              <a:t>.find</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.println</a:t>
            </a:r>
            <a:r>
              <a:rPr lang="en-US" altLang="zh-CN" b="1" dirty="0">
                <a:solidFill>
                  <a:srgbClr val="000000"/>
                </a:solidFill>
                <a:latin typeface="Consolas" panose="020B0609020204030204" pitchFamily="49" charset="0"/>
              </a:rPr>
              <a:t>(</a:t>
            </a:r>
            <a:r>
              <a:rPr lang="en-US" altLang="zh-CN" b="1" dirty="0" err="1">
                <a:solidFill>
                  <a:srgbClr val="6A3E3E"/>
                </a:solidFill>
                <a:latin typeface="Consolas" panose="020B0609020204030204" pitchFamily="49" charset="0"/>
              </a:rPr>
              <a:t>matcher</a:t>
            </a:r>
            <a:r>
              <a:rPr lang="en-US" altLang="zh-CN" b="1" dirty="0" err="1">
                <a:solidFill>
                  <a:srgbClr val="000000"/>
                </a:solidFill>
                <a:latin typeface="Consolas" panose="020B0609020204030204" pitchFamily="49" charset="0"/>
              </a:rPr>
              <a:t>.group</a:t>
            </a:r>
            <a:r>
              <a:rPr lang="en-US" altLang="zh-CN" b="1" dirty="0">
                <a:solidFill>
                  <a:srgbClr val="000000"/>
                </a:solidFill>
                <a:latin typeface="Consolas" panose="020B0609020204030204" pitchFamily="49" charset="0"/>
              </a:rPr>
              <a:t>(1));</a:t>
            </a:r>
            <a:endParaRPr lang="en-US" altLang="zh-CN" b="1" dirty="0">
              <a:solidFill>
                <a:srgbClr val="000000"/>
              </a:solidFill>
              <a:latin typeface="Consolas" panose="020B0609020204030204" pitchFamily="49" charset="0"/>
            </a:endParaRPr>
          </a:p>
          <a:p>
            <a:pPr lvl="1"/>
            <a:endParaRPr lang="zh-CN" altLang="en-US" dirty="0">
              <a:latin typeface="Consolas" panose="020B0609020204030204" pitchFamily="49" charset="0"/>
            </a:endParaRPr>
          </a:p>
          <a:p>
            <a:pPr lvl="1"/>
            <a:r>
              <a:rPr lang="en-US" altLang="zh-CN" dirty="0">
                <a:solidFill>
                  <a:srgbClr val="000000"/>
                </a:solidFill>
                <a:latin typeface="Consolas" panose="020B0609020204030204" pitchFamily="49" charset="0"/>
              </a:rPr>
              <a:t>String </a:t>
            </a:r>
            <a:r>
              <a:rPr lang="en-US" altLang="zh-CN" dirty="0">
                <a:solidFill>
                  <a:srgbClr val="6A3E3E"/>
                </a:solidFill>
                <a:latin typeface="Consolas" panose="020B0609020204030204" pitchFamily="49" charset="0"/>
              </a:rPr>
              <a:t>reg2</a:t>
            </a:r>
            <a:r>
              <a:rPr lang="en-US" altLang="zh-CN" dirty="0">
                <a:solidFill>
                  <a:srgbClr val="000000"/>
                </a:solidFill>
                <a:latin typeface="Consolas" panose="020B0609020204030204" pitchFamily="49" charset="0"/>
              </a:rPr>
              <a:t> = </a:t>
            </a:r>
            <a:r>
              <a:rPr lang="en-US" altLang="zh-CN" dirty="0">
                <a:solidFill>
                  <a:srgbClr val="2A00FF"/>
                </a:solidFill>
                <a:latin typeface="Consolas" panose="020B0609020204030204" pitchFamily="49" charset="0"/>
              </a:rPr>
              <a:t>"aa(\\d+?)"</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a:solidFill>
                  <a:srgbClr val="6A3E3E"/>
                </a:solidFill>
                <a:latin typeface="Consolas" panose="020B0609020204030204" pitchFamily="49" charset="0"/>
              </a:rPr>
              <a:t>pattern</a:t>
            </a:r>
            <a:r>
              <a:rPr lang="en-US" altLang="zh-CN" dirty="0">
                <a:solidFill>
                  <a:srgbClr val="000000"/>
                </a:solidFill>
                <a:latin typeface="Consolas" panose="020B0609020204030204" pitchFamily="49" charset="0"/>
              </a:rPr>
              <a:t> = </a:t>
            </a:r>
            <a:r>
              <a:rPr lang="en-US" altLang="zh-CN" dirty="0" err="1">
                <a:solidFill>
                  <a:srgbClr val="000000"/>
                </a:solidFill>
                <a:latin typeface="Consolas" panose="020B0609020204030204" pitchFamily="49" charset="0"/>
              </a:rPr>
              <a:t>Pattern.compile</a:t>
            </a:r>
            <a:r>
              <a:rPr lang="en-US" altLang="zh-CN" dirty="0">
                <a:solidFill>
                  <a:srgbClr val="000000"/>
                </a:solidFill>
                <a:latin typeface="Consolas" panose="020B0609020204030204" pitchFamily="49" charset="0"/>
              </a:rPr>
              <a:t>(</a:t>
            </a:r>
            <a:r>
              <a:rPr lang="en-US" altLang="zh-CN" dirty="0">
                <a:solidFill>
                  <a:srgbClr val="6A3E3E"/>
                </a:solidFill>
                <a:latin typeface="Consolas" panose="020B0609020204030204" pitchFamily="49" charset="0"/>
              </a:rPr>
              <a:t>reg2</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a:solidFill>
                  <a:srgbClr val="6A3E3E"/>
                </a:solidFill>
                <a:latin typeface="Consolas" panose="020B0609020204030204" pitchFamily="49" charset="0"/>
              </a:rPr>
              <a:t>matcher</a:t>
            </a:r>
            <a:r>
              <a:rPr lang="en-US" altLang="zh-CN" dirty="0">
                <a:solidFill>
                  <a:srgbClr val="000000"/>
                </a:solidFill>
                <a:latin typeface="Consolas" panose="020B0609020204030204" pitchFamily="49" charset="0"/>
              </a:rPr>
              <a:t> = </a:t>
            </a:r>
            <a:r>
              <a:rPr lang="en-US" altLang="zh-CN" dirty="0" err="1">
                <a:solidFill>
                  <a:srgbClr val="6A3E3E"/>
                </a:solidFill>
                <a:latin typeface="Consolas" panose="020B0609020204030204" pitchFamily="49" charset="0"/>
              </a:rPr>
              <a:t>pattern</a:t>
            </a:r>
            <a:r>
              <a:rPr lang="en-US" altLang="zh-CN" dirty="0" err="1">
                <a:solidFill>
                  <a:srgbClr val="000000"/>
                </a:solidFill>
                <a:latin typeface="Consolas" panose="020B0609020204030204" pitchFamily="49" charset="0"/>
              </a:rPr>
              <a:t>.matcher</a:t>
            </a:r>
            <a:r>
              <a:rPr lang="en-US" altLang="zh-CN" dirty="0">
                <a:solidFill>
                  <a:srgbClr val="000000"/>
                </a:solidFill>
                <a:latin typeface="Consolas" panose="020B0609020204030204" pitchFamily="49" charset="0"/>
              </a:rPr>
              <a:t>(</a:t>
            </a:r>
            <a:r>
              <a:rPr lang="en-US" altLang="zh-CN" dirty="0">
                <a:solidFill>
                  <a:srgbClr val="2A00FF"/>
                </a:solidFill>
                <a:latin typeface="Consolas" panose="020B0609020204030204" pitchFamily="49" charset="0"/>
              </a:rPr>
              <a:t>"aa2343ddd"</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err="1">
                <a:solidFill>
                  <a:srgbClr val="6A3E3E"/>
                </a:solidFill>
                <a:latin typeface="Consolas" panose="020B0609020204030204" pitchFamily="49" charset="0"/>
              </a:rPr>
              <a:t>matcher</a:t>
            </a:r>
            <a:r>
              <a:rPr lang="en-US" altLang="zh-CN" dirty="0" err="1">
                <a:solidFill>
                  <a:srgbClr val="000000"/>
                </a:solidFill>
                <a:latin typeface="Consolas" panose="020B0609020204030204" pitchFamily="49" charset="0"/>
              </a:rPr>
              <a:t>.find</a:t>
            </a:r>
            <a:r>
              <a:rPr lang="en-US" altLang="zh-CN" dirty="0">
                <a:solidFill>
                  <a:srgbClr val="000000"/>
                </a:solidFill>
                <a:latin typeface="Consolas" panose="020B0609020204030204" pitchFamily="49" charset="0"/>
              </a:rPr>
              <a:t>();</a:t>
            </a:r>
            <a:endParaRPr lang="en-US" altLang="zh-CN" dirty="0">
              <a:solidFill>
                <a:srgbClr val="000000"/>
              </a:solidFill>
              <a:latin typeface="Consolas" panose="020B0609020204030204" pitchFamily="49" charset="0"/>
            </a:endParaRPr>
          </a:p>
          <a:p>
            <a:pPr lvl="1"/>
            <a:r>
              <a:rPr lang="en-US" altLang="zh-CN" dirty="0" err="1">
                <a:solidFill>
                  <a:srgbClr val="000000"/>
                </a:solidFill>
                <a:latin typeface="Consolas" panose="020B0609020204030204" pitchFamily="49" charset="0"/>
              </a:rPr>
              <a:t>System.</a:t>
            </a:r>
            <a:r>
              <a:rPr lang="en-US" altLang="zh-CN" b="1" dirty="0" err="1">
                <a:solidFill>
                  <a:srgbClr val="0000C0"/>
                </a:solidFill>
                <a:latin typeface="Consolas" panose="020B0609020204030204" pitchFamily="49" charset="0"/>
              </a:rPr>
              <a:t>out</a:t>
            </a:r>
            <a:r>
              <a:rPr lang="en-US" altLang="zh-CN" b="1" dirty="0" err="1">
                <a:solidFill>
                  <a:srgbClr val="000000"/>
                </a:solidFill>
                <a:latin typeface="Consolas" panose="020B0609020204030204" pitchFamily="49" charset="0"/>
              </a:rPr>
              <a:t>.println</a:t>
            </a:r>
            <a:r>
              <a:rPr lang="en-US" altLang="zh-CN" b="1" dirty="0">
                <a:solidFill>
                  <a:srgbClr val="000000"/>
                </a:solidFill>
                <a:latin typeface="Consolas" panose="020B0609020204030204" pitchFamily="49" charset="0"/>
              </a:rPr>
              <a:t>(</a:t>
            </a:r>
            <a:r>
              <a:rPr lang="en-US" altLang="zh-CN" b="1" dirty="0" err="1">
                <a:solidFill>
                  <a:srgbClr val="6A3E3E"/>
                </a:solidFill>
                <a:latin typeface="Consolas" panose="020B0609020204030204" pitchFamily="49" charset="0"/>
              </a:rPr>
              <a:t>matcher</a:t>
            </a:r>
            <a:r>
              <a:rPr lang="en-US" altLang="zh-CN" b="1" dirty="0" err="1">
                <a:solidFill>
                  <a:srgbClr val="000000"/>
                </a:solidFill>
                <a:latin typeface="Consolas" panose="020B0609020204030204" pitchFamily="49" charset="0"/>
              </a:rPr>
              <a:t>.group</a:t>
            </a:r>
            <a:r>
              <a:rPr lang="en-US" altLang="zh-CN" b="1" dirty="0">
                <a:solidFill>
                  <a:srgbClr val="000000"/>
                </a:solidFill>
                <a:latin typeface="Consolas" panose="020B0609020204030204" pitchFamily="49" charset="0"/>
              </a:rPr>
              <a:t>(1));</a:t>
            </a:r>
            <a:endParaRPr lang="zh-CN" altLang="en-US" sz="1800" dirty="0">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p>
        </p:txBody>
      </p:sp>
      <p:sp>
        <p:nvSpPr>
          <p:cNvPr id="23" name="文本框 22"/>
          <p:cNvSpPr txBox="1"/>
          <p:nvPr/>
        </p:nvSpPr>
        <p:spPr>
          <a:xfrm>
            <a:off x="7452320" y="3466103"/>
            <a:ext cx="1095921" cy="521970"/>
          </a:xfrm>
          <a:prstGeom prst="rect">
            <a:avLst/>
          </a:prstGeom>
          <a:noFill/>
        </p:spPr>
        <p:txBody>
          <a:bodyPr wrap="square">
            <a:spAutoFit/>
          </a:bodyPr>
          <a:lstStyle/>
          <a:p>
            <a:r>
              <a:rPr lang="en-US" altLang="zh-CN" sz="2800" b="1" dirty="0">
                <a:solidFill>
                  <a:srgbClr val="FF0000"/>
                </a:solidFill>
                <a:latin typeface="Consolas" panose="020B0609020204030204" pitchFamily="49" charset="0"/>
              </a:rPr>
              <a:t>2343</a:t>
            </a:r>
            <a:endParaRPr lang="zh-CN" altLang="en-US" sz="2800" b="1" dirty="0">
              <a:solidFill>
                <a:srgbClr val="FF0000"/>
              </a:solidFill>
            </a:endParaRPr>
          </a:p>
        </p:txBody>
      </p:sp>
      <p:sp>
        <p:nvSpPr>
          <p:cNvPr id="24" name="文本框 23"/>
          <p:cNvSpPr txBox="1"/>
          <p:nvPr/>
        </p:nvSpPr>
        <p:spPr>
          <a:xfrm>
            <a:off x="6660232" y="5018995"/>
            <a:ext cx="1095921" cy="521970"/>
          </a:xfrm>
          <a:prstGeom prst="rect">
            <a:avLst/>
          </a:prstGeom>
          <a:noFill/>
        </p:spPr>
        <p:txBody>
          <a:bodyPr wrap="square">
            <a:spAutoFit/>
          </a:bodyPr>
          <a:lstStyle/>
          <a:p>
            <a:r>
              <a:rPr lang="en-US" altLang="zh-CN" sz="2800" b="1" dirty="0">
                <a:solidFill>
                  <a:srgbClr val="FF0000"/>
                </a:solidFill>
                <a:latin typeface="Consolas" panose="020B0609020204030204" pitchFamily="49" charset="0"/>
              </a:rPr>
              <a:t>2</a:t>
            </a:r>
            <a:endParaRPr lang="zh-CN" altLang="en-US" sz="2800" b="1" dirty="0">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1016183"/>
            <a:ext cx="6482886" cy="427990"/>
          </a:xfrm>
        </p:spPr>
        <p:txBody>
          <a:bodyPr/>
          <a:p>
            <a:endParaRPr lang="zh-CN" altLang="en-US"/>
          </a:p>
        </p:txBody>
      </p:sp>
      <p:pic>
        <p:nvPicPr>
          <p:cNvPr id="4" name="图片 3"/>
          <p:cNvPicPr>
            <a:picLocks noChangeAspect="1"/>
          </p:cNvPicPr>
          <p:nvPr/>
        </p:nvPicPr>
        <p:blipFill>
          <a:blip r:embed="rId1"/>
          <a:stretch>
            <a:fillRect/>
          </a:stretch>
        </p:blipFill>
        <p:spPr>
          <a:xfrm>
            <a:off x="251520" y="978198"/>
            <a:ext cx="6984776" cy="3446003"/>
          </a:xfrm>
          <a:prstGeom prst="rect">
            <a:avLst/>
          </a:prstGeom>
        </p:spPr>
      </p:pic>
      <p:sp>
        <p:nvSpPr>
          <p:cNvPr id="5" name="矩形 4"/>
          <p:cNvSpPr/>
          <p:nvPr/>
        </p:nvSpPr>
        <p:spPr>
          <a:xfrm>
            <a:off x="260348" y="874633"/>
            <a:ext cx="1114739" cy="391951"/>
          </a:xfrm>
          <a:prstGeom prst="rect">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6" name="椭圆 5"/>
          <p:cNvSpPr/>
          <p:nvPr/>
        </p:nvSpPr>
        <p:spPr>
          <a:xfrm>
            <a:off x="3186538" y="1907930"/>
            <a:ext cx="975397" cy="400841"/>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7" name="椭圆 6"/>
          <p:cNvSpPr/>
          <p:nvPr/>
        </p:nvSpPr>
        <p:spPr>
          <a:xfrm>
            <a:off x="2141470" y="2310457"/>
            <a:ext cx="418027" cy="240505"/>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8" name="椭圆 7"/>
          <p:cNvSpPr/>
          <p:nvPr/>
        </p:nvSpPr>
        <p:spPr>
          <a:xfrm>
            <a:off x="3196051" y="2340581"/>
            <a:ext cx="487698" cy="240505"/>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9" name="椭圆 8"/>
          <p:cNvSpPr/>
          <p:nvPr/>
        </p:nvSpPr>
        <p:spPr>
          <a:xfrm>
            <a:off x="1981680" y="2950117"/>
            <a:ext cx="557370" cy="360717"/>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10" name="椭圆 9"/>
          <p:cNvSpPr/>
          <p:nvPr/>
        </p:nvSpPr>
        <p:spPr>
          <a:xfrm>
            <a:off x="971600" y="3350958"/>
            <a:ext cx="507943" cy="265866"/>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11" name="矩形 10"/>
          <p:cNvSpPr/>
          <p:nvPr/>
        </p:nvSpPr>
        <p:spPr>
          <a:xfrm>
            <a:off x="260348" y="3992305"/>
            <a:ext cx="1109545" cy="360141"/>
          </a:xfrm>
          <a:prstGeom prst="rect">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12" name="椭圆 11"/>
          <p:cNvSpPr/>
          <p:nvPr/>
        </p:nvSpPr>
        <p:spPr>
          <a:xfrm>
            <a:off x="4719305" y="2980141"/>
            <a:ext cx="557370" cy="320673"/>
          </a:xfrm>
          <a:prstGeom prst="ellipse">
            <a:avLst/>
          </a:prstGeom>
          <a:noFill/>
          <a:ln w="28575"/>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a:p>
        </p:txBody>
      </p:sp>
      <p:sp>
        <p:nvSpPr>
          <p:cNvPr id="16" name="文本框 15"/>
          <p:cNvSpPr txBox="1"/>
          <p:nvPr/>
        </p:nvSpPr>
        <p:spPr>
          <a:xfrm>
            <a:off x="1982134" y="3616718"/>
            <a:ext cx="3780420" cy="2353310"/>
          </a:xfrm>
          <a:prstGeom prst="rect">
            <a:avLst/>
          </a:prstGeom>
          <a:noFill/>
        </p:spPr>
        <p:txBody>
          <a:bodyPr wrap="square">
            <a:spAutoFit/>
          </a:bodyPr>
          <a:lstStyle/>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&lt;li class=\"sky.*?</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&lt;p.*?class=\"wea\"&gt;</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&lt;/p&gt;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&lt;p.*?&lt;span&gt;</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&lt;/span&gt;.*?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a:t>
            </a:r>
            <a:r>
              <a:rPr lang="en-US" altLang="zh-CN" sz="1400" dirty="0" err="1">
                <a:solidFill>
                  <a:srgbClr val="2A00FF"/>
                </a:solidFill>
                <a:latin typeface="Consolas" panose="020B0609020204030204" pitchFamily="49" charset="0"/>
                <a:cs typeface="Times New Roman" panose="02020603050405020304" pitchFamily="18" charset="0"/>
              </a:rPr>
              <a:t>i</a:t>
            </a:r>
            <a:r>
              <a:rPr lang="en-US" altLang="zh-CN" sz="1400" dirty="0">
                <a:solidFill>
                  <a:srgbClr val="2A00FF"/>
                </a:solidFill>
                <a:latin typeface="Consolas" panose="020B0609020204030204" pitchFamily="49" charset="0"/>
                <a:cs typeface="Times New Roman" panose="02020603050405020304" pitchFamily="18" charset="0"/>
              </a:rPr>
              <a:t>&gt;</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&lt;/</a:t>
            </a:r>
            <a:r>
              <a:rPr lang="en-US" altLang="zh-CN" sz="1400" dirty="0" err="1">
                <a:solidFill>
                  <a:srgbClr val="2A00FF"/>
                </a:solidFill>
                <a:latin typeface="Consolas" panose="020B0609020204030204" pitchFamily="49" charset="0"/>
                <a:cs typeface="Times New Roman" panose="02020603050405020304" pitchFamily="18" charset="0"/>
              </a:rPr>
              <a:t>i</a:t>
            </a:r>
            <a:r>
              <a:rPr lang="en-US" altLang="zh-CN" sz="1400" dirty="0">
                <a:solidFill>
                  <a:srgbClr val="2A00FF"/>
                </a:solidFill>
                <a:latin typeface="Consolas" panose="020B0609020204030204" pitchFamily="49" charset="0"/>
                <a:cs typeface="Times New Roman" panose="02020603050405020304" pitchFamily="18" charset="0"/>
              </a:rPr>
              <a:t>&gt;.*?"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&lt;span title=\"</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&lt;span title=\"</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a:t>
            </a:r>
            <a:r>
              <a:rPr lang="en-US" altLang="zh-CN" sz="1400" dirty="0" err="1">
                <a:solidFill>
                  <a:srgbClr val="2A00FF"/>
                </a:solidFill>
                <a:latin typeface="Consolas" panose="020B0609020204030204" pitchFamily="49" charset="0"/>
                <a:cs typeface="Times New Roman" panose="02020603050405020304" pitchFamily="18" charset="0"/>
              </a:rPr>
              <a:t>i</a:t>
            </a:r>
            <a:r>
              <a:rPr lang="en-US" altLang="zh-CN" sz="1400" dirty="0">
                <a:solidFill>
                  <a:srgbClr val="2A00FF"/>
                </a:solidFill>
                <a:latin typeface="Consolas" panose="020B0609020204030204" pitchFamily="49" charset="0"/>
                <a:cs typeface="Times New Roman" panose="02020603050405020304" pitchFamily="18" charset="0"/>
              </a:rPr>
              <a:t>&gt;</a:t>
            </a:r>
            <a:r>
              <a:rPr lang="en-US" altLang="zh-CN" sz="1400" dirty="0">
                <a:solidFill>
                  <a:srgbClr val="FF0000"/>
                </a:solidFill>
                <a:latin typeface="Consolas" panose="020B0609020204030204" pitchFamily="49" charset="0"/>
                <a:cs typeface="Times New Roman" panose="02020603050405020304" pitchFamily="18" charset="0"/>
              </a:rPr>
              <a:t>(.+?)</a:t>
            </a:r>
            <a:r>
              <a:rPr lang="en-US" altLang="zh-CN" sz="1400" dirty="0">
                <a:solidFill>
                  <a:srgbClr val="2A00FF"/>
                </a:solidFill>
                <a:latin typeface="Consolas" panose="020B0609020204030204" pitchFamily="49" charset="0"/>
                <a:cs typeface="Times New Roman" panose="02020603050405020304" pitchFamily="18" charset="0"/>
              </a:rPr>
              <a:t>&lt;/</a:t>
            </a:r>
            <a:r>
              <a:rPr lang="en-US" altLang="zh-CN" sz="1400" dirty="0" err="1">
                <a:solidFill>
                  <a:srgbClr val="2A00FF"/>
                </a:solidFill>
                <a:latin typeface="Consolas" panose="020B0609020204030204" pitchFamily="49" charset="0"/>
                <a:cs typeface="Times New Roman" panose="02020603050405020304" pitchFamily="18" charset="0"/>
              </a:rPr>
              <a:t>i</a:t>
            </a:r>
            <a:r>
              <a:rPr lang="en-US" altLang="zh-CN" sz="1400" dirty="0">
                <a:solidFill>
                  <a:srgbClr val="2A00FF"/>
                </a:solidFill>
                <a:latin typeface="Consolas" panose="020B0609020204030204" pitchFamily="49" charset="0"/>
                <a:cs typeface="Times New Roman" panose="02020603050405020304" pitchFamily="18" charset="0"/>
              </a:rPr>
              <a:t>&gt;.*?</a:t>
            </a:r>
            <a:endParaRPr lang="en-US" altLang="zh-CN" sz="1400"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400" dirty="0">
                <a:solidFill>
                  <a:srgbClr val="2A00FF"/>
                </a:solidFill>
                <a:latin typeface="Consolas" panose="020B0609020204030204" pitchFamily="49" charset="0"/>
                <a:cs typeface="Times New Roman" panose="02020603050405020304" pitchFamily="18" charset="0"/>
              </a:rPr>
              <a:t>&lt;/li&gt;</a:t>
            </a:r>
            <a:endParaRPr lang="en-US" altLang="zh-CN" sz="1400" dirty="0">
              <a:solidFill>
                <a:srgbClr val="2A00FF"/>
              </a:solidFill>
              <a:latin typeface="Consolas" panose="020B0609020204030204" pitchFamily="49" charset="0"/>
              <a:cs typeface="Times New Roman" panose="02020603050405020304" pitchFamily="18" charset="0"/>
            </a:endParaRPr>
          </a:p>
        </p:txBody>
      </p:sp>
      <p:cxnSp>
        <p:nvCxnSpPr>
          <p:cNvPr id="17" name="直接箭头连接符 16"/>
          <p:cNvCxnSpPr/>
          <p:nvPr/>
        </p:nvCxnSpPr>
        <p:spPr>
          <a:xfrm>
            <a:off x="4935402" y="4092292"/>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041085" y="3908644"/>
            <a:ext cx="1917065"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分组</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：天气情况</a:t>
            </a:r>
            <a:endParaRPr lang="zh-CN" altLang="en-US" dirty="0">
              <a:latin typeface="微软雅黑" panose="020B0503020204020204" charset="-122"/>
              <a:ea typeface="微软雅黑" panose="020B0503020204020204" charset="-122"/>
            </a:endParaRPr>
          </a:p>
        </p:txBody>
      </p:sp>
      <p:cxnSp>
        <p:nvCxnSpPr>
          <p:cNvPr id="19" name="直接箭头连接符 18"/>
          <p:cNvCxnSpPr/>
          <p:nvPr/>
        </p:nvCxnSpPr>
        <p:spPr>
          <a:xfrm>
            <a:off x="4935357" y="4609553"/>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041154" y="4168182"/>
            <a:ext cx="1917065"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分组</a:t>
            </a: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：最高气温</a:t>
            </a:r>
            <a:endParaRPr lang="zh-CN" altLang="en-US" dirty="0">
              <a:latin typeface="微软雅黑" panose="020B0503020204020204" charset="-122"/>
              <a:ea typeface="微软雅黑" panose="020B0503020204020204" charset="-122"/>
            </a:endParaRPr>
          </a:p>
        </p:txBody>
      </p:sp>
      <p:cxnSp>
        <p:nvCxnSpPr>
          <p:cNvPr id="21" name="直接箭头连接符 20"/>
          <p:cNvCxnSpPr/>
          <p:nvPr/>
        </p:nvCxnSpPr>
        <p:spPr>
          <a:xfrm>
            <a:off x="4934992" y="4352160"/>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041463" y="4425304"/>
            <a:ext cx="1917065"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分组</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：最低气温</a:t>
            </a:r>
            <a:endParaRPr lang="zh-CN" altLang="en-US" dirty="0">
              <a:latin typeface="微软雅黑" panose="020B0503020204020204" charset="-122"/>
              <a:ea typeface="微软雅黑" panose="020B0503020204020204" charset="-122"/>
            </a:endParaRPr>
          </a:p>
        </p:txBody>
      </p:sp>
      <p:cxnSp>
        <p:nvCxnSpPr>
          <p:cNvPr id="23" name="直接箭头连接符 22"/>
          <p:cNvCxnSpPr/>
          <p:nvPr/>
        </p:nvCxnSpPr>
        <p:spPr>
          <a:xfrm>
            <a:off x="4935519" y="4877099"/>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41271" y="4692829"/>
            <a:ext cx="159385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分组</a:t>
            </a:r>
            <a:r>
              <a:rPr lang="en-US" altLang="zh-CN" dirty="0">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rPr>
              <a:t>：风向</a:t>
            </a:r>
            <a:r>
              <a:rPr lang="en-US" altLang="zh-CN" dirty="0">
                <a:latin typeface="微软雅黑" panose="020B0503020204020204" charset="-122"/>
                <a:ea typeface="微软雅黑" panose="020B0503020204020204" charset="-122"/>
              </a:rPr>
              <a:t>1</a:t>
            </a:r>
            <a:endParaRPr lang="zh-CN" altLang="en-US" dirty="0">
              <a:latin typeface="微软雅黑" panose="020B0503020204020204" charset="-122"/>
              <a:ea typeface="微软雅黑" panose="020B0503020204020204" charset="-122"/>
            </a:endParaRPr>
          </a:p>
        </p:txBody>
      </p:sp>
      <p:cxnSp>
        <p:nvCxnSpPr>
          <p:cNvPr id="25" name="直接箭头连接符 24"/>
          <p:cNvCxnSpPr/>
          <p:nvPr/>
        </p:nvCxnSpPr>
        <p:spPr>
          <a:xfrm>
            <a:off x="4935162" y="5189590"/>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041668" y="5005521"/>
            <a:ext cx="1593850"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分组</a:t>
            </a:r>
            <a:r>
              <a:rPr lang="en-US" altLang="zh-CN" dirty="0">
                <a:latin typeface="微软雅黑" panose="020B0503020204020204" charset="-122"/>
                <a:ea typeface="微软雅黑" panose="020B0503020204020204" charset="-122"/>
              </a:rPr>
              <a:t>5</a:t>
            </a:r>
            <a:r>
              <a:rPr lang="zh-CN" altLang="en-US" dirty="0">
                <a:latin typeface="微软雅黑" panose="020B0503020204020204" charset="-122"/>
                <a:ea typeface="微软雅黑" panose="020B0503020204020204" charset="-122"/>
              </a:rPr>
              <a:t>：风向</a:t>
            </a:r>
            <a:r>
              <a:rPr lang="en-US" altLang="zh-CN" dirty="0">
                <a:latin typeface="微软雅黑" panose="020B0503020204020204" charset="-122"/>
                <a:ea typeface="微软雅黑" panose="020B0503020204020204" charset="-122"/>
              </a:rPr>
              <a:t>2</a:t>
            </a:r>
            <a:endParaRPr lang="zh-CN" altLang="en-US" dirty="0">
              <a:latin typeface="微软雅黑" panose="020B0503020204020204" charset="-122"/>
              <a:ea typeface="微软雅黑" panose="020B0503020204020204" charset="-122"/>
            </a:endParaRPr>
          </a:p>
        </p:txBody>
      </p:sp>
      <p:cxnSp>
        <p:nvCxnSpPr>
          <p:cNvPr id="27" name="直接箭头连接符 26"/>
          <p:cNvCxnSpPr/>
          <p:nvPr/>
        </p:nvCxnSpPr>
        <p:spPr>
          <a:xfrm>
            <a:off x="4935236" y="5514792"/>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041623" y="5330799"/>
            <a:ext cx="1459865" cy="368300"/>
          </a:xfrm>
          <a:prstGeom prst="rect">
            <a:avLst/>
          </a:prstGeom>
          <a:noFill/>
        </p:spPr>
        <p:txBody>
          <a:bodyPr wrap="none" rtlCol="0">
            <a:spAutoFit/>
          </a:bodyPr>
          <a:lstStyle/>
          <a:p>
            <a:r>
              <a:rPr lang="zh-CN" altLang="en-US" dirty="0">
                <a:latin typeface="微软雅黑" panose="020B0503020204020204" charset="-122"/>
                <a:ea typeface="微软雅黑" panose="020B0503020204020204" charset="-122"/>
              </a:rPr>
              <a:t>分组</a:t>
            </a:r>
            <a:r>
              <a:rPr lang="en-US" altLang="zh-CN" dirty="0">
                <a:latin typeface="微软雅黑" panose="020B0503020204020204" charset="-122"/>
                <a:ea typeface="微软雅黑" panose="020B0503020204020204" charset="-122"/>
              </a:rPr>
              <a:t>6</a:t>
            </a:r>
            <a:r>
              <a:rPr lang="zh-CN" altLang="en-US" dirty="0">
                <a:latin typeface="微软雅黑" panose="020B0503020204020204" charset="-122"/>
                <a:ea typeface="微软雅黑" panose="020B0503020204020204" charset="-122"/>
              </a:rPr>
              <a:t>：风力</a:t>
            </a:r>
            <a:endParaRPr lang="zh-CN" altLang="en-US" dirty="0">
              <a:latin typeface="微软雅黑" panose="020B0503020204020204" charset="-122"/>
              <a:ea typeface="微软雅黑" panose="020B0503020204020204" charset="-122"/>
            </a:endParaRPr>
          </a:p>
        </p:txBody>
      </p:sp>
      <p:sp>
        <p:nvSpPr>
          <p:cNvPr id="3" name="标题 2"/>
          <p:cNvSpPr>
            <a:spLocks noGrp="1"/>
          </p:cNvSpPr>
          <p:nvPr/>
        </p:nvSpPr>
        <p:spPr>
          <a:xfrm>
            <a:off x="1204913" y="393565"/>
            <a:ext cx="6482886" cy="381635"/>
          </a:xfrm>
          <a:prstGeom prst="rect">
            <a:avLst/>
          </a:prstGeom>
          <a:noFill/>
          <a:ln>
            <a:noFill/>
          </a:ln>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1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r>
              <a:rPr lang="en-US" altLang="zh-CN" dirty="0">
                <a:effectLst/>
              </a:rPr>
              <a:t>7.7  </a:t>
            </a:r>
            <a:r>
              <a:rPr lang="zh-CN" altLang="zh-CN" dirty="0">
                <a:effectLst/>
              </a:rPr>
              <a:t>综合实践</a:t>
            </a:r>
            <a:r>
              <a:rPr lang="en-US" altLang="zh-CN" dirty="0">
                <a:effectLst/>
              </a:rPr>
              <a:t>—</a:t>
            </a:r>
            <a:r>
              <a:rPr lang="zh-CN" altLang="zh-CN" dirty="0">
                <a:effectLst/>
              </a:rPr>
              <a:t>天气预报信息提取</a:t>
            </a:r>
            <a:endParaRPr lang="zh-CN" altLang="en-US" dirty="0"/>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274445" y="1531620"/>
            <a:ext cx="6203315" cy="1011555"/>
          </a:xfrm>
        </p:spPr>
        <p:style>
          <a:lnRef idx="1">
            <a:schemeClr val="accent1"/>
          </a:lnRef>
          <a:fillRef idx="2">
            <a:schemeClr val="accent1"/>
          </a:fillRef>
          <a:effectRef idx="1">
            <a:schemeClr val="accent1"/>
          </a:effectRef>
          <a:fontRef idx="minor">
            <a:schemeClr val="dk1"/>
          </a:fontRef>
        </p:style>
        <p:txBody>
          <a:bodyPr>
            <a:normAutofit/>
          </a:bodyPr>
          <a:lstStyle/>
          <a:p>
            <a:pPr marL="109855" indent="0">
              <a:buNone/>
            </a:pPr>
            <a:r>
              <a:rPr lang="en-US" altLang="zh-CN" sz="2400" dirty="0"/>
              <a:t>String s1 = "hello";</a:t>
            </a:r>
            <a:endParaRPr lang="zh-CN" altLang="zh-CN" sz="2400" dirty="0"/>
          </a:p>
          <a:p>
            <a:pPr marL="109855" indent="0">
              <a:buNone/>
            </a:pPr>
            <a:r>
              <a:rPr lang="en-US" altLang="zh-CN" sz="2400" dirty="0"/>
              <a:t>String s2 = new String("hello") ;</a:t>
            </a:r>
            <a:endParaRPr lang="en-US" altLang="zh-CN"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graphicFrame>
        <p:nvGraphicFramePr>
          <p:cNvPr id="18" name="表格 17"/>
          <p:cNvGraphicFramePr>
            <a:graphicFrameLocks noGrp="1"/>
          </p:cNvGraphicFramePr>
          <p:nvPr/>
        </p:nvGraphicFramePr>
        <p:xfrm>
          <a:off x="1439906" y="2939487"/>
          <a:ext cx="743744" cy="2595880"/>
        </p:xfrm>
        <a:graphic>
          <a:graphicData uri="http://schemas.openxmlformats.org/drawingml/2006/table">
            <a:tbl>
              <a:tblPr firstRow="1" bandRow="1"/>
              <a:tblGrid>
                <a:gridCol w="743744"/>
              </a:tblGrid>
              <a:tr h="370840">
                <a:tc>
                  <a:txBody>
                    <a:bodyPr/>
                    <a:lstStyle/>
                    <a:p>
                      <a:endParaRPr lang="zh-CN" altLang="en-US" dirty="0"/>
                    </a:p>
                  </a:txBody>
                  <a:tcPr/>
                </a:tc>
              </a:tr>
              <a:tr h="370840">
                <a:tc>
                  <a:txBody>
                    <a:bodyPr/>
                    <a:lstStyle/>
                    <a:p>
                      <a:endParaRPr lang="zh-CN" altLang="en-US"/>
                    </a:p>
                  </a:txBody>
                  <a:tcPr/>
                </a:tc>
              </a:tr>
              <a:tr h="370840">
                <a:tc>
                  <a:txBody>
                    <a:bodyPr/>
                    <a:lstStyle/>
                    <a:p>
                      <a:endParaRPr lang="zh-CN" altLang="en-US"/>
                    </a:p>
                  </a:txBody>
                  <a:tcPr/>
                </a:tc>
              </a:tr>
              <a:tr h="370840">
                <a:tc>
                  <a:txBody>
                    <a:bodyPr/>
                    <a:lstStyle/>
                    <a:p>
                      <a:endParaRPr lang="zh-CN" altLang="en-US"/>
                    </a:p>
                  </a:txBody>
                  <a:tcPr/>
                </a:tc>
              </a:tr>
              <a:tr h="370840">
                <a:tc>
                  <a:txBody>
                    <a:bodyPr/>
                    <a:lstStyle/>
                    <a:p>
                      <a:endParaRPr lang="zh-CN" altLang="en-US"/>
                    </a:p>
                  </a:txBody>
                  <a:tcPr/>
                </a:tc>
              </a:tr>
              <a:tr h="370840">
                <a:tc>
                  <a:txBody>
                    <a:bodyPr/>
                    <a:lstStyle/>
                    <a:p>
                      <a:endParaRPr lang="zh-CN" altLang="en-US"/>
                    </a:p>
                  </a:txBody>
                  <a:tcPr/>
                </a:tc>
              </a:tr>
              <a:tr h="370840">
                <a:tc>
                  <a:txBody>
                    <a:bodyPr/>
                    <a:lstStyle/>
                    <a:p>
                      <a:endParaRPr lang="zh-CN" altLang="en-US" dirty="0"/>
                    </a:p>
                  </a:txBody>
                  <a:tcPr/>
                </a:tc>
              </a:tr>
            </a:tbl>
          </a:graphicData>
        </a:graphic>
      </p:graphicFrame>
      <p:sp>
        <p:nvSpPr>
          <p:cNvPr id="19" name="TextBox 2"/>
          <p:cNvSpPr txBox="1"/>
          <p:nvPr/>
        </p:nvSpPr>
        <p:spPr>
          <a:xfrm>
            <a:off x="1397306" y="5511398"/>
            <a:ext cx="1008112" cy="368300"/>
          </a:xfrm>
          <a:prstGeom prst="rect">
            <a:avLst/>
          </a:prstGeom>
          <a:noFill/>
        </p:spPr>
        <p:txBody>
          <a:bodyPr wrap="square" rtlCol="0">
            <a:spAutoFit/>
          </a:bodyPr>
          <a:lstStyle/>
          <a:p>
            <a:r>
              <a:rPr lang="zh-CN" altLang="en-US" dirty="0"/>
              <a:t>栈内存</a:t>
            </a:r>
            <a:endParaRPr lang="zh-CN" altLang="en-US" dirty="0"/>
          </a:p>
        </p:txBody>
      </p:sp>
      <p:sp>
        <p:nvSpPr>
          <p:cNvPr id="20" name="TextBox 4"/>
          <p:cNvSpPr txBox="1"/>
          <p:nvPr/>
        </p:nvSpPr>
        <p:spPr>
          <a:xfrm>
            <a:off x="971600" y="4440567"/>
            <a:ext cx="540314" cy="368300"/>
          </a:xfrm>
          <a:prstGeom prst="rect">
            <a:avLst/>
          </a:prstGeom>
          <a:noFill/>
        </p:spPr>
        <p:txBody>
          <a:bodyPr wrap="square" rtlCol="0">
            <a:spAutoFit/>
          </a:bodyPr>
          <a:lstStyle/>
          <a:p>
            <a:r>
              <a:rPr lang="en-US" altLang="zh-CN" dirty="0"/>
              <a:t>s2</a:t>
            </a:r>
            <a:endParaRPr lang="zh-CN" altLang="en-US" dirty="0"/>
          </a:p>
        </p:txBody>
      </p:sp>
      <p:sp>
        <p:nvSpPr>
          <p:cNvPr id="21" name="椭圆 20"/>
          <p:cNvSpPr/>
          <p:nvPr/>
        </p:nvSpPr>
        <p:spPr bwMode="auto">
          <a:xfrm>
            <a:off x="2843808" y="3083503"/>
            <a:ext cx="4536504" cy="2293168"/>
          </a:xfrm>
          <a:prstGeom prst="ellipse">
            <a:avLst/>
          </a:prstGeom>
          <a:solidFill>
            <a:schemeClr val="bg1"/>
          </a:solidFill>
          <a:ln w="12700" cap="flat" cmpd="sng" algn="ctr">
            <a:solidFill>
              <a:schemeClr val="tx1"/>
            </a:solidFill>
            <a:prstDash val="solid"/>
            <a:round/>
            <a:headEnd type="none" w="med" len="med"/>
            <a:tailEnd type="triangle" w="med" len="med"/>
          </a:ln>
          <a:effectLst/>
        </p:spPr>
        <p:txBody>
          <a:bodyPr vert="horz" wrap="none" lIns="90000" tIns="46800" rIns="90000" bIns="4680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p:txBody>
      </p:sp>
      <p:graphicFrame>
        <p:nvGraphicFramePr>
          <p:cNvPr id="22" name="表格 21"/>
          <p:cNvGraphicFramePr>
            <a:graphicFrameLocks noGrp="1"/>
          </p:cNvGraphicFramePr>
          <p:nvPr/>
        </p:nvGraphicFramePr>
        <p:xfrm>
          <a:off x="4055006" y="3299527"/>
          <a:ext cx="936104" cy="1872210"/>
        </p:xfrm>
        <a:graphic>
          <a:graphicData uri="http://schemas.openxmlformats.org/drawingml/2006/table">
            <a:tbl>
              <a:tblPr firstRow="1" bandRow="1"/>
              <a:tblGrid>
                <a:gridCol w="936104"/>
              </a:tblGrid>
              <a:tr h="374442">
                <a:tc>
                  <a:txBody>
                    <a:bodyPr/>
                    <a:lstStyle/>
                    <a:p>
                      <a:endParaRPr lang="zh-CN" altLang="en-US" dirty="0"/>
                    </a:p>
                  </a:txBody>
                  <a:tcPr/>
                </a:tc>
              </a:tr>
              <a:tr h="374442">
                <a:tc>
                  <a:txBody>
                    <a:bodyPr/>
                    <a:lstStyle/>
                    <a:p>
                      <a:endParaRPr lang="zh-CN" altLang="en-US"/>
                    </a:p>
                  </a:txBody>
                  <a:tcPr/>
                </a:tc>
              </a:tr>
              <a:tr h="374442">
                <a:tc>
                  <a:txBody>
                    <a:bodyPr/>
                    <a:lstStyle/>
                    <a:p>
                      <a:endParaRPr lang="zh-CN" altLang="en-US" dirty="0"/>
                    </a:p>
                  </a:txBody>
                  <a:tcPr/>
                </a:tc>
              </a:tr>
              <a:tr h="374442">
                <a:tc>
                  <a:txBody>
                    <a:bodyPr/>
                    <a:lstStyle/>
                    <a:p>
                      <a:endParaRPr lang="zh-CN" altLang="en-US" dirty="0"/>
                    </a:p>
                  </a:txBody>
                  <a:tcPr/>
                </a:tc>
              </a:tr>
              <a:tr h="374442">
                <a:tc>
                  <a:txBody>
                    <a:bodyPr/>
                    <a:lstStyle/>
                    <a:p>
                      <a:endParaRPr lang="zh-CN" altLang="en-US" dirty="0"/>
                    </a:p>
                  </a:txBody>
                  <a:tcPr/>
                </a:tc>
              </a:tr>
            </a:tbl>
          </a:graphicData>
        </a:graphic>
      </p:graphicFrame>
      <p:sp>
        <p:nvSpPr>
          <p:cNvPr id="23" name="TextBox 9"/>
          <p:cNvSpPr txBox="1"/>
          <p:nvPr/>
        </p:nvSpPr>
        <p:spPr>
          <a:xfrm>
            <a:off x="4684999" y="5408029"/>
            <a:ext cx="1008112" cy="368300"/>
          </a:xfrm>
          <a:prstGeom prst="rect">
            <a:avLst/>
          </a:prstGeom>
          <a:noFill/>
        </p:spPr>
        <p:txBody>
          <a:bodyPr wrap="square" rtlCol="0">
            <a:spAutoFit/>
          </a:bodyPr>
          <a:lstStyle/>
          <a:p>
            <a:r>
              <a:rPr lang="zh-CN" altLang="en-US" dirty="0"/>
              <a:t>堆内存</a:t>
            </a:r>
            <a:endParaRPr lang="zh-CN" altLang="en-US" dirty="0"/>
          </a:p>
        </p:txBody>
      </p:sp>
      <p:cxnSp>
        <p:nvCxnSpPr>
          <p:cNvPr id="24" name="直接箭头连接符 23"/>
          <p:cNvCxnSpPr/>
          <p:nvPr/>
        </p:nvCxnSpPr>
        <p:spPr bwMode="auto">
          <a:xfrm>
            <a:off x="1829354" y="4584583"/>
            <a:ext cx="2225652" cy="0"/>
          </a:xfrm>
          <a:prstGeom prst="straightConnector1">
            <a:avLst/>
          </a:prstGeom>
          <a:solidFill>
            <a:schemeClr val="accent1"/>
          </a:solidFill>
          <a:ln w="12700" cap="flat" cmpd="sng" algn="ctr">
            <a:solidFill>
              <a:srgbClr val="99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16"/>
          <p:cNvSpPr txBox="1"/>
          <p:nvPr/>
        </p:nvSpPr>
        <p:spPr>
          <a:xfrm>
            <a:off x="4079178" y="4442365"/>
            <a:ext cx="911932" cy="368300"/>
          </a:xfrm>
          <a:prstGeom prst="rect">
            <a:avLst/>
          </a:prstGeom>
          <a:noFill/>
        </p:spPr>
        <p:txBody>
          <a:bodyPr wrap="square" rtlCol="0">
            <a:spAutoFit/>
          </a:bodyPr>
          <a:lstStyle/>
          <a:p>
            <a:r>
              <a:rPr lang="en-US" altLang="zh-CN" sz="1800" dirty="0">
                <a:solidFill>
                  <a:srgbClr val="000000"/>
                </a:solidFill>
                <a:effectLst/>
                <a:latin typeface="Times New Roman" panose="02020603050405020304" pitchFamily="18" charset="0"/>
                <a:ea typeface="+mn-ea"/>
              </a:rPr>
              <a:t>"hello"</a:t>
            </a:r>
            <a:endParaRPr lang="zh-CN" altLang="en-US" dirty="0"/>
          </a:p>
        </p:txBody>
      </p:sp>
      <p:graphicFrame>
        <p:nvGraphicFramePr>
          <p:cNvPr id="26" name="表格 25"/>
          <p:cNvGraphicFramePr>
            <a:graphicFrameLocks noGrp="1"/>
          </p:cNvGraphicFramePr>
          <p:nvPr/>
        </p:nvGraphicFramePr>
        <p:xfrm>
          <a:off x="5266204" y="3299527"/>
          <a:ext cx="854836" cy="1854200"/>
        </p:xfrm>
        <a:graphic>
          <a:graphicData uri="http://schemas.openxmlformats.org/drawingml/2006/table">
            <a:tbl>
              <a:tblPr firstRow="1" bandRow="1"/>
              <a:tblGrid>
                <a:gridCol w="854836"/>
              </a:tblGrid>
              <a:tr h="370840">
                <a:tc>
                  <a:txBody>
                    <a:bodyPr/>
                    <a:lstStyle/>
                    <a:p>
                      <a:endParaRPr lang="zh-CN" altLang="en-US" dirty="0"/>
                    </a:p>
                  </a:txBody>
                  <a:tcPr/>
                </a:tc>
              </a:tr>
              <a:tr h="370840">
                <a:tc>
                  <a:txBody>
                    <a:bodyPr/>
                    <a:lstStyle/>
                    <a:p>
                      <a:endParaRPr lang="zh-CN" altLang="en-US" sz="1600" dirty="0"/>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603050405020304" pitchFamily="18" charset="0"/>
                          <a:ea typeface="+mn-ea"/>
                        </a:rPr>
                        <a:t>"hello"</a:t>
                      </a:r>
                      <a:endParaRPr lang="zh-CN" altLang="en-US" sz="1800" dirty="0"/>
                    </a:p>
                  </a:txBody>
                  <a:tcPr/>
                </a:tc>
              </a:tr>
              <a:tr h="370840">
                <a:tc>
                  <a:txBody>
                    <a:bodyPr/>
                    <a:lstStyle/>
                    <a:p>
                      <a:endParaRPr lang="zh-CN" altLang="en-US"/>
                    </a:p>
                  </a:txBody>
                  <a:tcPr/>
                </a:tc>
              </a:tr>
              <a:tr h="370840">
                <a:tc>
                  <a:txBody>
                    <a:bodyPr/>
                    <a:lstStyle/>
                    <a:p>
                      <a:endParaRPr lang="zh-CN" altLang="en-US" dirty="0"/>
                    </a:p>
                  </a:txBody>
                  <a:tcPr/>
                </a:tc>
              </a:tr>
            </a:tbl>
          </a:graphicData>
        </a:graphic>
      </p:graphicFrame>
      <p:sp>
        <p:nvSpPr>
          <p:cNvPr id="27" name="TextBox 9"/>
          <p:cNvSpPr txBox="1"/>
          <p:nvPr/>
        </p:nvSpPr>
        <p:spPr>
          <a:xfrm>
            <a:off x="6121040" y="4041961"/>
            <a:ext cx="1008112" cy="368300"/>
          </a:xfrm>
          <a:prstGeom prst="rect">
            <a:avLst/>
          </a:prstGeom>
          <a:noFill/>
        </p:spPr>
        <p:txBody>
          <a:bodyPr wrap="square" rtlCol="0">
            <a:spAutoFit/>
          </a:bodyPr>
          <a:lstStyle/>
          <a:p>
            <a:r>
              <a:rPr lang="zh-CN" altLang="en-US" dirty="0"/>
              <a:t>对象池</a:t>
            </a:r>
            <a:endParaRPr lang="zh-CN" altLang="en-US" dirty="0"/>
          </a:p>
        </p:txBody>
      </p:sp>
    </p:spTree>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7.7  </a:t>
            </a:r>
            <a:r>
              <a:rPr lang="zh-CN" altLang="zh-CN" dirty="0">
                <a:effectLst/>
              </a:rPr>
              <a:t>综合实践</a:t>
            </a:r>
            <a:r>
              <a:rPr lang="en-US" altLang="zh-CN" dirty="0">
                <a:effectLst/>
              </a:rPr>
              <a:t>—</a:t>
            </a:r>
            <a:r>
              <a:rPr lang="zh-CN" altLang="zh-CN" dirty="0">
                <a:effectLst/>
              </a:rPr>
              <a:t>天气预报信息提取</a:t>
            </a:r>
            <a:endParaRPr lang="zh-CN" altLang="en-US" dirty="0"/>
          </a:p>
        </p:txBody>
      </p:sp>
      <p:sp>
        <p:nvSpPr>
          <p:cNvPr id="4" name="文本框 3"/>
          <p:cNvSpPr txBox="1"/>
          <p:nvPr/>
        </p:nvSpPr>
        <p:spPr>
          <a:xfrm>
            <a:off x="611560" y="987108"/>
            <a:ext cx="3780420" cy="2291715"/>
          </a:xfrm>
          <a:prstGeom prst="rect">
            <a:avLst/>
          </a:prstGeom>
          <a:noFill/>
        </p:spPr>
        <p:txBody>
          <a:bodyPr wrap="square">
            <a:spAutoFit/>
          </a:bodyPr>
          <a:lstStyle/>
          <a:p>
            <a:pPr>
              <a:spcBef>
                <a:spcPts val="600"/>
              </a:spcBef>
            </a:pPr>
            <a:r>
              <a:rPr lang="en-US" altLang="zh-CN" sz="1350" b="1" dirty="0">
                <a:solidFill>
                  <a:srgbClr val="2A00FF"/>
                </a:solidFill>
                <a:latin typeface="Consolas" panose="020B0609020204030204" pitchFamily="49" charset="0"/>
                <a:cs typeface="Times New Roman" panose="02020603050405020304" pitchFamily="18" charset="0"/>
              </a:rPr>
              <a:t>&lt;li class=\"sky.*?</a:t>
            </a:r>
            <a:endParaRPr lang="en-US" altLang="zh-CN" sz="1350" b="1"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350" b="1" dirty="0">
                <a:solidFill>
                  <a:srgbClr val="2A00FF"/>
                </a:solidFill>
                <a:latin typeface="Consolas" panose="020B0609020204030204" pitchFamily="49" charset="0"/>
                <a:cs typeface="Times New Roman" panose="02020603050405020304" pitchFamily="18" charset="0"/>
              </a:rPr>
              <a:t>&lt;p.*?class=\"wea\"&gt;</a:t>
            </a:r>
            <a:r>
              <a:rPr lang="en-US" altLang="zh-CN" sz="1350" b="1" dirty="0">
                <a:solidFill>
                  <a:srgbClr val="FF0000"/>
                </a:solidFill>
                <a:latin typeface="Consolas" panose="020B0609020204030204" pitchFamily="49" charset="0"/>
                <a:cs typeface="Times New Roman" panose="02020603050405020304" pitchFamily="18" charset="0"/>
              </a:rPr>
              <a:t>(.+?)</a:t>
            </a:r>
            <a:r>
              <a:rPr lang="en-US" altLang="zh-CN" sz="1350" b="1" dirty="0">
                <a:solidFill>
                  <a:srgbClr val="2A00FF"/>
                </a:solidFill>
                <a:latin typeface="Consolas" panose="020B0609020204030204" pitchFamily="49" charset="0"/>
                <a:cs typeface="Times New Roman" panose="02020603050405020304" pitchFamily="18" charset="0"/>
              </a:rPr>
              <a:t>&lt;/p&gt;</a:t>
            </a:r>
            <a:endParaRPr lang="en-US" altLang="zh-CN" sz="1350" b="1"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350" b="1" dirty="0">
                <a:solidFill>
                  <a:srgbClr val="2A00FF"/>
                </a:solidFill>
                <a:latin typeface="Consolas" panose="020B0609020204030204" pitchFamily="49" charset="0"/>
                <a:cs typeface="Times New Roman" panose="02020603050405020304" pitchFamily="18" charset="0"/>
              </a:rPr>
              <a:t>&lt;p.*?&lt;span&gt;</a:t>
            </a:r>
            <a:r>
              <a:rPr lang="en-US" altLang="zh-CN" sz="1350" b="1" dirty="0">
                <a:solidFill>
                  <a:srgbClr val="FF0000"/>
                </a:solidFill>
                <a:latin typeface="Consolas" panose="020B0609020204030204" pitchFamily="49" charset="0"/>
                <a:cs typeface="Times New Roman" panose="02020603050405020304" pitchFamily="18" charset="0"/>
              </a:rPr>
              <a:t>(.+?)</a:t>
            </a:r>
            <a:r>
              <a:rPr lang="en-US" altLang="zh-CN" sz="1350" b="1" dirty="0">
                <a:solidFill>
                  <a:srgbClr val="2A00FF"/>
                </a:solidFill>
                <a:latin typeface="Consolas" panose="020B0609020204030204" pitchFamily="49" charset="0"/>
                <a:cs typeface="Times New Roman" panose="02020603050405020304" pitchFamily="18" charset="0"/>
              </a:rPr>
              <a:t>&lt;/span&gt;.*?</a:t>
            </a:r>
            <a:endParaRPr lang="en-US" altLang="zh-CN" sz="1350" b="1"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350" b="1" dirty="0">
                <a:solidFill>
                  <a:srgbClr val="2A00FF"/>
                </a:solidFill>
                <a:latin typeface="Consolas" panose="020B0609020204030204" pitchFamily="49" charset="0"/>
                <a:cs typeface="Times New Roman" panose="02020603050405020304" pitchFamily="18" charset="0"/>
              </a:rPr>
              <a:t>&lt;</a:t>
            </a:r>
            <a:r>
              <a:rPr lang="en-US" altLang="zh-CN" sz="1350" b="1" dirty="0" err="1">
                <a:solidFill>
                  <a:srgbClr val="2A00FF"/>
                </a:solidFill>
                <a:latin typeface="Consolas" panose="020B0609020204030204" pitchFamily="49" charset="0"/>
                <a:cs typeface="Times New Roman" panose="02020603050405020304" pitchFamily="18" charset="0"/>
              </a:rPr>
              <a:t>i</a:t>
            </a:r>
            <a:r>
              <a:rPr lang="en-US" altLang="zh-CN" sz="1350" b="1" dirty="0">
                <a:solidFill>
                  <a:srgbClr val="2A00FF"/>
                </a:solidFill>
                <a:latin typeface="Consolas" panose="020B0609020204030204" pitchFamily="49" charset="0"/>
                <a:cs typeface="Times New Roman" panose="02020603050405020304" pitchFamily="18" charset="0"/>
              </a:rPr>
              <a:t>&gt;</a:t>
            </a:r>
            <a:r>
              <a:rPr lang="en-US" altLang="zh-CN" sz="1350" b="1" dirty="0">
                <a:solidFill>
                  <a:srgbClr val="FF0000"/>
                </a:solidFill>
                <a:latin typeface="Consolas" panose="020B0609020204030204" pitchFamily="49" charset="0"/>
                <a:cs typeface="Times New Roman" panose="02020603050405020304" pitchFamily="18" charset="0"/>
              </a:rPr>
              <a:t>(.+?)</a:t>
            </a:r>
            <a:r>
              <a:rPr lang="en-US" altLang="zh-CN" sz="1350" b="1" dirty="0">
                <a:solidFill>
                  <a:srgbClr val="2A00FF"/>
                </a:solidFill>
                <a:latin typeface="Consolas" panose="020B0609020204030204" pitchFamily="49" charset="0"/>
                <a:cs typeface="Times New Roman" panose="02020603050405020304" pitchFamily="18" charset="0"/>
              </a:rPr>
              <a:t>&lt;/</a:t>
            </a:r>
            <a:r>
              <a:rPr lang="en-US" altLang="zh-CN" sz="1350" b="1" dirty="0" err="1">
                <a:solidFill>
                  <a:srgbClr val="2A00FF"/>
                </a:solidFill>
                <a:latin typeface="Consolas" panose="020B0609020204030204" pitchFamily="49" charset="0"/>
                <a:cs typeface="Times New Roman" panose="02020603050405020304" pitchFamily="18" charset="0"/>
              </a:rPr>
              <a:t>i</a:t>
            </a:r>
            <a:r>
              <a:rPr lang="en-US" altLang="zh-CN" sz="1350" b="1" dirty="0">
                <a:solidFill>
                  <a:srgbClr val="2A00FF"/>
                </a:solidFill>
                <a:latin typeface="Consolas" panose="020B0609020204030204" pitchFamily="49" charset="0"/>
                <a:cs typeface="Times New Roman" panose="02020603050405020304" pitchFamily="18" charset="0"/>
              </a:rPr>
              <a:t>&gt;.*?"</a:t>
            </a:r>
            <a:endParaRPr lang="en-US" altLang="zh-CN" sz="1350" b="1"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350" b="1" dirty="0">
                <a:solidFill>
                  <a:srgbClr val="2A00FF"/>
                </a:solidFill>
                <a:latin typeface="Consolas" panose="020B0609020204030204" pitchFamily="49" charset="0"/>
                <a:cs typeface="Times New Roman" panose="02020603050405020304" pitchFamily="18" charset="0"/>
              </a:rPr>
              <a:t>&lt;span title=\"</a:t>
            </a:r>
            <a:r>
              <a:rPr lang="en-US" altLang="zh-CN" sz="1350" b="1" dirty="0">
                <a:solidFill>
                  <a:srgbClr val="FF0000"/>
                </a:solidFill>
                <a:latin typeface="Consolas" panose="020B0609020204030204" pitchFamily="49" charset="0"/>
                <a:cs typeface="Times New Roman" panose="02020603050405020304" pitchFamily="18" charset="0"/>
              </a:rPr>
              <a:t>(.+?)</a:t>
            </a:r>
            <a:r>
              <a:rPr lang="en-US" altLang="zh-CN" sz="1350" b="1" dirty="0">
                <a:solidFill>
                  <a:srgbClr val="2A00FF"/>
                </a:solidFill>
                <a:latin typeface="Consolas" panose="020B0609020204030204" pitchFamily="49" charset="0"/>
                <a:cs typeface="Times New Roman" panose="02020603050405020304" pitchFamily="18" charset="0"/>
              </a:rPr>
              <a:t>\".*?</a:t>
            </a:r>
            <a:endParaRPr lang="en-US" altLang="zh-CN" sz="1350" b="1"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350" b="1" dirty="0">
                <a:solidFill>
                  <a:srgbClr val="2A00FF"/>
                </a:solidFill>
                <a:latin typeface="Consolas" panose="020B0609020204030204" pitchFamily="49" charset="0"/>
                <a:cs typeface="Times New Roman" panose="02020603050405020304" pitchFamily="18" charset="0"/>
              </a:rPr>
              <a:t>&lt;span title=\"</a:t>
            </a:r>
            <a:r>
              <a:rPr lang="en-US" altLang="zh-CN" sz="1350" b="1" dirty="0">
                <a:solidFill>
                  <a:srgbClr val="FF0000"/>
                </a:solidFill>
                <a:latin typeface="Consolas" panose="020B0609020204030204" pitchFamily="49" charset="0"/>
                <a:cs typeface="Times New Roman" panose="02020603050405020304" pitchFamily="18" charset="0"/>
              </a:rPr>
              <a:t>(.+?)</a:t>
            </a:r>
            <a:r>
              <a:rPr lang="en-US" altLang="zh-CN" sz="1350" b="1" dirty="0">
                <a:solidFill>
                  <a:srgbClr val="2A00FF"/>
                </a:solidFill>
                <a:latin typeface="Consolas" panose="020B0609020204030204" pitchFamily="49" charset="0"/>
                <a:cs typeface="Times New Roman" panose="02020603050405020304" pitchFamily="18" charset="0"/>
              </a:rPr>
              <a:t>\".*?</a:t>
            </a:r>
            <a:endParaRPr lang="en-US" altLang="zh-CN" sz="1350" b="1"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350" b="1" dirty="0">
                <a:solidFill>
                  <a:srgbClr val="2A00FF"/>
                </a:solidFill>
                <a:latin typeface="Consolas" panose="020B0609020204030204" pitchFamily="49" charset="0"/>
                <a:cs typeface="Times New Roman" panose="02020603050405020304" pitchFamily="18" charset="0"/>
              </a:rPr>
              <a:t>&lt;</a:t>
            </a:r>
            <a:r>
              <a:rPr lang="en-US" altLang="zh-CN" sz="1350" b="1" dirty="0" err="1">
                <a:solidFill>
                  <a:srgbClr val="2A00FF"/>
                </a:solidFill>
                <a:latin typeface="Consolas" panose="020B0609020204030204" pitchFamily="49" charset="0"/>
                <a:cs typeface="Times New Roman" panose="02020603050405020304" pitchFamily="18" charset="0"/>
              </a:rPr>
              <a:t>i</a:t>
            </a:r>
            <a:r>
              <a:rPr lang="en-US" altLang="zh-CN" sz="1350" b="1" dirty="0">
                <a:solidFill>
                  <a:srgbClr val="2A00FF"/>
                </a:solidFill>
                <a:latin typeface="Consolas" panose="020B0609020204030204" pitchFamily="49" charset="0"/>
                <a:cs typeface="Times New Roman" panose="02020603050405020304" pitchFamily="18" charset="0"/>
              </a:rPr>
              <a:t>&gt;</a:t>
            </a:r>
            <a:r>
              <a:rPr lang="en-US" altLang="zh-CN" sz="1350" b="1" dirty="0">
                <a:solidFill>
                  <a:srgbClr val="FF0000"/>
                </a:solidFill>
                <a:latin typeface="Consolas" panose="020B0609020204030204" pitchFamily="49" charset="0"/>
                <a:cs typeface="Times New Roman" panose="02020603050405020304" pitchFamily="18" charset="0"/>
              </a:rPr>
              <a:t>(.+?)</a:t>
            </a:r>
            <a:r>
              <a:rPr lang="en-US" altLang="zh-CN" sz="1350" b="1" dirty="0">
                <a:solidFill>
                  <a:srgbClr val="2A00FF"/>
                </a:solidFill>
                <a:latin typeface="Consolas" panose="020B0609020204030204" pitchFamily="49" charset="0"/>
                <a:cs typeface="Times New Roman" panose="02020603050405020304" pitchFamily="18" charset="0"/>
              </a:rPr>
              <a:t>&lt;/</a:t>
            </a:r>
            <a:r>
              <a:rPr lang="en-US" altLang="zh-CN" sz="1350" b="1" dirty="0" err="1">
                <a:solidFill>
                  <a:srgbClr val="2A00FF"/>
                </a:solidFill>
                <a:latin typeface="Consolas" panose="020B0609020204030204" pitchFamily="49" charset="0"/>
                <a:cs typeface="Times New Roman" panose="02020603050405020304" pitchFamily="18" charset="0"/>
              </a:rPr>
              <a:t>i</a:t>
            </a:r>
            <a:r>
              <a:rPr lang="en-US" altLang="zh-CN" sz="1350" b="1" dirty="0">
                <a:solidFill>
                  <a:srgbClr val="2A00FF"/>
                </a:solidFill>
                <a:latin typeface="Consolas" panose="020B0609020204030204" pitchFamily="49" charset="0"/>
                <a:cs typeface="Times New Roman" panose="02020603050405020304" pitchFamily="18" charset="0"/>
              </a:rPr>
              <a:t>&gt;.*?</a:t>
            </a:r>
            <a:endParaRPr lang="en-US" altLang="zh-CN" sz="1350" b="1" dirty="0">
              <a:solidFill>
                <a:srgbClr val="000000"/>
              </a:solidFill>
              <a:latin typeface="Consolas" panose="020B0609020204030204" pitchFamily="49" charset="0"/>
              <a:cs typeface="Times New Roman" panose="02020603050405020304" pitchFamily="18" charset="0"/>
            </a:endParaRPr>
          </a:p>
          <a:p>
            <a:pPr>
              <a:spcBef>
                <a:spcPts val="600"/>
              </a:spcBef>
            </a:pPr>
            <a:r>
              <a:rPr lang="en-US" altLang="zh-CN" sz="1350" b="1" dirty="0">
                <a:solidFill>
                  <a:srgbClr val="2A00FF"/>
                </a:solidFill>
                <a:latin typeface="Consolas" panose="020B0609020204030204" pitchFamily="49" charset="0"/>
                <a:cs typeface="Times New Roman" panose="02020603050405020304" pitchFamily="18" charset="0"/>
              </a:rPr>
              <a:t>&lt;/li&gt;</a:t>
            </a:r>
            <a:endParaRPr lang="zh-CN" altLang="en-US" sz="1350" b="1" dirty="0">
              <a:latin typeface="Consolas" panose="020B0609020204030204" pitchFamily="49" charset="0"/>
              <a:cs typeface="Times New Roman" panose="02020603050405020304" pitchFamily="18" charset="0"/>
            </a:endParaRPr>
          </a:p>
        </p:txBody>
      </p:sp>
      <p:cxnSp>
        <p:nvCxnSpPr>
          <p:cNvPr id="5" name="直接箭头连接符 4"/>
          <p:cNvCxnSpPr/>
          <p:nvPr/>
        </p:nvCxnSpPr>
        <p:spPr>
          <a:xfrm>
            <a:off x="3419872" y="1395637"/>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364900" y="1257138"/>
            <a:ext cx="1339215" cy="275590"/>
          </a:xfrm>
          <a:prstGeom prst="rect">
            <a:avLst/>
          </a:prstGeom>
          <a:noFill/>
        </p:spPr>
        <p:txBody>
          <a:bodyPr wrap="none" rtlCol="0">
            <a:spAutoFit/>
          </a:bodyPr>
          <a:lstStyle/>
          <a:p>
            <a:r>
              <a:rPr lang="zh-CN" altLang="en-US" sz="1200" dirty="0">
                <a:latin typeface="微软雅黑" panose="020B0503020204020204" charset="-122"/>
                <a:ea typeface="微软雅黑" panose="020B0503020204020204" charset="-122"/>
              </a:rPr>
              <a:t>分组</a:t>
            </a:r>
            <a:r>
              <a:rPr lang="en-US" altLang="zh-CN" sz="1200" dirty="0">
                <a:latin typeface="微软雅黑" panose="020B0503020204020204" charset="-122"/>
                <a:ea typeface="微软雅黑" panose="020B0503020204020204" charset="-122"/>
              </a:rPr>
              <a:t>1</a:t>
            </a:r>
            <a:r>
              <a:rPr lang="zh-CN" altLang="en-US" sz="1200" dirty="0">
                <a:latin typeface="微软雅黑" panose="020B0503020204020204" charset="-122"/>
                <a:ea typeface="微软雅黑" panose="020B0503020204020204" charset="-122"/>
              </a:rPr>
              <a:t>：天气情况</a:t>
            </a:r>
            <a:endParaRPr lang="zh-CN" altLang="en-US" sz="1200" dirty="0">
              <a:latin typeface="微软雅黑" panose="020B0503020204020204" charset="-122"/>
              <a:ea typeface="微软雅黑" panose="020B0503020204020204" charset="-122"/>
            </a:endParaRPr>
          </a:p>
        </p:txBody>
      </p:sp>
      <p:cxnSp>
        <p:nvCxnSpPr>
          <p:cNvPr id="7" name="直接箭头连接符 6"/>
          <p:cNvCxnSpPr/>
          <p:nvPr/>
        </p:nvCxnSpPr>
        <p:spPr>
          <a:xfrm>
            <a:off x="3221186" y="1681781"/>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166214" y="1543282"/>
            <a:ext cx="1339215" cy="275590"/>
          </a:xfrm>
          <a:prstGeom prst="rect">
            <a:avLst/>
          </a:prstGeom>
          <a:noFill/>
        </p:spPr>
        <p:txBody>
          <a:bodyPr wrap="none" rtlCol="0">
            <a:spAutoFit/>
          </a:bodyPr>
          <a:lstStyle/>
          <a:p>
            <a:r>
              <a:rPr lang="zh-CN" altLang="en-US" sz="1200" dirty="0">
                <a:latin typeface="微软雅黑" panose="020B0503020204020204" charset="-122"/>
                <a:ea typeface="微软雅黑" panose="020B0503020204020204" charset="-122"/>
              </a:rPr>
              <a:t>分组</a:t>
            </a: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：最高气温</a:t>
            </a:r>
            <a:endParaRPr lang="zh-CN" altLang="en-US" sz="1200" dirty="0">
              <a:latin typeface="微软雅黑" panose="020B0503020204020204" charset="-122"/>
              <a:ea typeface="微软雅黑" panose="020B0503020204020204" charset="-122"/>
            </a:endParaRPr>
          </a:p>
        </p:txBody>
      </p:sp>
      <p:cxnSp>
        <p:nvCxnSpPr>
          <p:cNvPr id="9" name="直接箭头连接符 8"/>
          <p:cNvCxnSpPr/>
          <p:nvPr/>
        </p:nvCxnSpPr>
        <p:spPr>
          <a:xfrm>
            <a:off x="2285823" y="1989703"/>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230851" y="1851204"/>
            <a:ext cx="1339215" cy="275590"/>
          </a:xfrm>
          <a:prstGeom prst="rect">
            <a:avLst/>
          </a:prstGeom>
          <a:noFill/>
        </p:spPr>
        <p:txBody>
          <a:bodyPr wrap="none" rtlCol="0">
            <a:spAutoFit/>
          </a:bodyPr>
          <a:lstStyle/>
          <a:p>
            <a:r>
              <a:rPr lang="zh-CN" altLang="en-US" sz="1200" dirty="0">
                <a:latin typeface="微软雅黑" panose="020B0503020204020204" charset="-122"/>
                <a:ea typeface="微软雅黑" panose="020B0503020204020204" charset="-122"/>
              </a:rPr>
              <a:t>分组</a:t>
            </a:r>
            <a:r>
              <a:rPr lang="en-US" altLang="zh-CN" sz="1200" dirty="0">
                <a:latin typeface="微软雅黑" panose="020B0503020204020204" charset="-122"/>
                <a:ea typeface="微软雅黑" panose="020B0503020204020204" charset="-122"/>
              </a:rPr>
              <a:t>3</a:t>
            </a:r>
            <a:r>
              <a:rPr lang="zh-CN" altLang="en-US" sz="1200" dirty="0">
                <a:latin typeface="微软雅黑" panose="020B0503020204020204" charset="-122"/>
                <a:ea typeface="微软雅黑" panose="020B0503020204020204" charset="-122"/>
              </a:rPr>
              <a:t>：最低气温</a:t>
            </a:r>
            <a:endParaRPr lang="zh-CN" altLang="en-US" sz="1200" dirty="0">
              <a:latin typeface="微软雅黑" panose="020B0503020204020204" charset="-122"/>
              <a:ea typeface="微软雅黑" panose="020B0503020204020204" charset="-122"/>
            </a:endParaRPr>
          </a:p>
        </p:txBody>
      </p:sp>
      <p:cxnSp>
        <p:nvCxnSpPr>
          <p:cNvPr id="11" name="直接箭头连接符 10"/>
          <p:cNvCxnSpPr/>
          <p:nvPr/>
        </p:nvCxnSpPr>
        <p:spPr>
          <a:xfrm>
            <a:off x="3036959" y="2259733"/>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981987" y="2121234"/>
            <a:ext cx="1123950" cy="275590"/>
          </a:xfrm>
          <a:prstGeom prst="rect">
            <a:avLst/>
          </a:prstGeom>
          <a:noFill/>
        </p:spPr>
        <p:txBody>
          <a:bodyPr wrap="none" rtlCol="0">
            <a:spAutoFit/>
          </a:bodyPr>
          <a:lstStyle/>
          <a:p>
            <a:r>
              <a:rPr lang="zh-CN" altLang="en-US" sz="1200" dirty="0">
                <a:latin typeface="微软雅黑" panose="020B0503020204020204" charset="-122"/>
                <a:ea typeface="微软雅黑" panose="020B0503020204020204" charset="-122"/>
              </a:rPr>
              <a:t>分组</a:t>
            </a:r>
            <a:r>
              <a:rPr lang="en-US" altLang="zh-CN" sz="1200" dirty="0">
                <a:latin typeface="微软雅黑" panose="020B0503020204020204" charset="-122"/>
                <a:ea typeface="微软雅黑" panose="020B0503020204020204" charset="-122"/>
              </a:rPr>
              <a:t>4</a:t>
            </a:r>
            <a:r>
              <a:rPr lang="zh-CN" altLang="en-US" sz="1200" dirty="0">
                <a:latin typeface="微软雅黑" panose="020B0503020204020204" charset="-122"/>
                <a:ea typeface="微软雅黑" panose="020B0503020204020204" charset="-122"/>
              </a:rPr>
              <a:t>：风向</a:t>
            </a:r>
            <a:r>
              <a:rPr lang="en-US" altLang="zh-CN" sz="1200" dirty="0">
                <a:latin typeface="微软雅黑" panose="020B0503020204020204" charset="-122"/>
                <a:ea typeface="微软雅黑" panose="020B0503020204020204" charset="-122"/>
              </a:rPr>
              <a:t>1</a:t>
            </a:r>
            <a:endParaRPr lang="zh-CN" altLang="en-US" sz="1200" dirty="0">
              <a:latin typeface="微软雅黑" panose="020B0503020204020204" charset="-122"/>
              <a:ea typeface="微软雅黑" panose="020B0503020204020204" charset="-122"/>
            </a:endParaRPr>
          </a:p>
        </p:txBody>
      </p:sp>
      <p:cxnSp>
        <p:nvCxnSpPr>
          <p:cNvPr id="13" name="直接箭头连接符 12"/>
          <p:cNvCxnSpPr/>
          <p:nvPr/>
        </p:nvCxnSpPr>
        <p:spPr>
          <a:xfrm>
            <a:off x="3036959" y="2529763"/>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981987" y="2391264"/>
            <a:ext cx="1123950" cy="275590"/>
          </a:xfrm>
          <a:prstGeom prst="rect">
            <a:avLst/>
          </a:prstGeom>
          <a:noFill/>
        </p:spPr>
        <p:txBody>
          <a:bodyPr wrap="none" rtlCol="0">
            <a:spAutoFit/>
          </a:bodyPr>
          <a:lstStyle/>
          <a:p>
            <a:r>
              <a:rPr lang="zh-CN" altLang="en-US" sz="1200" dirty="0">
                <a:latin typeface="微软雅黑" panose="020B0503020204020204" charset="-122"/>
                <a:ea typeface="微软雅黑" panose="020B0503020204020204" charset="-122"/>
              </a:rPr>
              <a:t>分组</a:t>
            </a:r>
            <a:r>
              <a:rPr lang="en-US" altLang="zh-CN" sz="1200" dirty="0">
                <a:latin typeface="微软雅黑" panose="020B0503020204020204" charset="-122"/>
                <a:ea typeface="微软雅黑" panose="020B0503020204020204" charset="-122"/>
              </a:rPr>
              <a:t>5</a:t>
            </a:r>
            <a:r>
              <a:rPr lang="zh-CN" altLang="en-US" sz="1200" dirty="0">
                <a:latin typeface="微软雅黑" panose="020B0503020204020204" charset="-122"/>
                <a:ea typeface="微软雅黑" panose="020B0503020204020204" charset="-122"/>
              </a:rPr>
              <a:t>：风向</a:t>
            </a:r>
            <a:r>
              <a:rPr lang="en-US" altLang="zh-CN" sz="1200" dirty="0">
                <a:latin typeface="微软雅黑" panose="020B0503020204020204" charset="-122"/>
                <a:ea typeface="微软雅黑" panose="020B0503020204020204" charset="-122"/>
              </a:rPr>
              <a:t>2</a:t>
            </a:r>
            <a:endParaRPr lang="zh-CN" altLang="en-US" sz="1200" dirty="0">
              <a:latin typeface="微软雅黑" panose="020B0503020204020204" charset="-122"/>
              <a:ea typeface="微软雅黑" panose="020B0503020204020204" charset="-122"/>
            </a:endParaRPr>
          </a:p>
        </p:txBody>
      </p:sp>
      <p:cxnSp>
        <p:nvCxnSpPr>
          <p:cNvPr id="15" name="直接箭头连接符 14"/>
          <p:cNvCxnSpPr/>
          <p:nvPr/>
        </p:nvCxnSpPr>
        <p:spPr>
          <a:xfrm>
            <a:off x="2200735" y="2799793"/>
            <a:ext cx="9181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145763" y="2661294"/>
            <a:ext cx="1034415" cy="275590"/>
          </a:xfrm>
          <a:prstGeom prst="rect">
            <a:avLst/>
          </a:prstGeom>
          <a:noFill/>
        </p:spPr>
        <p:txBody>
          <a:bodyPr wrap="none" rtlCol="0">
            <a:spAutoFit/>
          </a:bodyPr>
          <a:lstStyle/>
          <a:p>
            <a:r>
              <a:rPr lang="zh-CN" altLang="en-US" sz="1200" dirty="0">
                <a:latin typeface="微软雅黑" panose="020B0503020204020204" charset="-122"/>
                <a:ea typeface="微软雅黑" panose="020B0503020204020204" charset="-122"/>
              </a:rPr>
              <a:t>分组</a:t>
            </a:r>
            <a:r>
              <a:rPr lang="en-US" altLang="zh-CN" sz="1200" dirty="0">
                <a:latin typeface="微软雅黑" panose="020B0503020204020204" charset="-122"/>
                <a:ea typeface="微软雅黑" panose="020B0503020204020204" charset="-122"/>
              </a:rPr>
              <a:t>6</a:t>
            </a:r>
            <a:r>
              <a:rPr lang="zh-CN" altLang="en-US" sz="1200" dirty="0">
                <a:latin typeface="微软雅黑" panose="020B0503020204020204" charset="-122"/>
                <a:ea typeface="微软雅黑" panose="020B0503020204020204" charset="-122"/>
              </a:rPr>
              <a:t>：风力</a:t>
            </a:r>
            <a:endParaRPr lang="zh-CN" altLang="en-US" sz="1200" dirty="0">
              <a:latin typeface="微软雅黑" panose="020B0503020204020204" charset="-122"/>
              <a:ea typeface="微软雅黑" panose="020B0503020204020204" charset="-122"/>
            </a:endParaRPr>
          </a:p>
        </p:txBody>
      </p:sp>
      <p:sp>
        <p:nvSpPr>
          <p:cNvPr id="18" name="文本框 17"/>
          <p:cNvSpPr txBox="1"/>
          <p:nvPr/>
        </p:nvSpPr>
        <p:spPr>
          <a:xfrm>
            <a:off x="635" y="3194962"/>
            <a:ext cx="8892209" cy="2891790"/>
          </a:xfrm>
          <a:prstGeom prst="rect">
            <a:avLst/>
          </a:prstGeom>
          <a:solidFill>
            <a:schemeClr val="bg1"/>
          </a:solidFill>
        </p:spPr>
        <p:txBody>
          <a:bodyPr wrap="square">
            <a:spAutoFit/>
          </a:bodyPr>
          <a:lstStyle/>
          <a:p>
            <a:pPr indent="267970" algn="l">
              <a:spcBef>
                <a:spcPts val="300"/>
              </a:spcBef>
            </a:pPr>
            <a:r>
              <a:rPr lang="en-US" altLang="zh-CN" sz="1800" b="1" dirty="0">
                <a:effectLst/>
                <a:latin typeface="Consolas" panose="020B0609020204030204" pitchFamily="49" charset="0"/>
                <a:ea typeface="宋体" panose="02010600030101010101" pitchFamily="2" charset="-122"/>
              </a:rPr>
              <a:t>	String </a:t>
            </a:r>
            <a:r>
              <a:rPr lang="en-US" altLang="zh-CN" sz="1800" b="1" dirty="0" err="1">
                <a:effectLst/>
                <a:latin typeface="Consolas" panose="020B0609020204030204" pitchFamily="49" charset="0"/>
                <a:ea typeface="宋体" panose="02010600030101010101" pitchFamily="2" charset="-122"/>
              </a:rPr>
              <a:t>dayReg</a:t>
            </a:r>
            <a:r>
              <a:rPr lang="en-US" altLang="zh-CN" sz="1800" b="1" dirty="0">
                <a:effectLst/>
                <a:latin typeface="Consolas" panose="020B0609020204030204" pitchFamily="49" charset="0"/>
                <a:ea typeface="宋体" panose="02010600030101010101" pitchFamily="2" charset="-122"/>
              </a:rPr>
              <a:t> = </a:t>
            </a:r>
            <a:endParaRPr lang="zh-CN" altLang="zh-CN" sz="1800" b="1" dirty="0">
              <a:effectLst/>
              <a:latin typeface="Consolas" panose="020B0609020204030204" pitchFamily="49" charset="0"/>
              <a:ea typeface="宋体" panose="02010600030101010101" pitchFamily="2" charset="-122"/>
            </a:endParaRPr>
          </a:p>
          <a:p>
            <a:pPr indent="267970" algn="l">
              <a:spcBef>
                <a:spcPts val="300"/>
              </a:spcBef>
            </a:pPr>
            <a:r>
              <a:rPr lang="en-US" altLang="zh-CN" sz="1800" b="1" dirty="0">
                <a:effectLst/>
                <a:latin typeface="Consolas" panose="020B0609020204030204" pitchFamily="49" charset="0"/>
                <a:ea typeface="宋体" panose="02010600030101010101" pitchFamily="2" charset="-122"/>
              </a:rPr>
              <a:t>		"&lt;li class=\"sky.*?" + </a:t>
            </a:r>
            <a:endParaRPr lang="zh-CN" altLang="zh-CN" sz="1800" b="1" dirty="0">
              <a:effectLst/>
              <a:latin typeface="Consolas" panose="020B0609020204030204" pitchFamily="49" charset="0"/>
              <a:ea typeface="宋体" panose="02010600030101010101" pitchFamily="2" charset="-122"/>
            </a:endParaRPr>
          </a:p>
          <a:p>
            <a:pPr indent="267970" algn="l">
              <a:spcBef>
                <a:spcPts val="300"/>
              </a:spcBef>
            </a:pPr>
            <a:r>
              <a:rPr lang="en-US" altLang="zh-CN" sz="1800" b="1" dirty="0">
                <a:effectLst/>
                <a:latin typeface="Consolas" panose="020B0609020204030204" pitchFamily="49" charset="0"/>
                <a:ea typeface="宋体" panose="02010600030101010101" pitchFamily="2" charset="-122"/>
              </a:rPr>
              <a:t>		"&lt;p.*?class=\"wea\"&gt;</a:t>
            </a:r>
            <a:r>
              <a:rPr lang="en-US" altLang="zh-CN" sz="1800" b="1" dirty="0">
                <a:solidFill>
                  <a:srgbClr val="FF0000"/>
                </a:solidFill>
                <a:effectLst/>
                <a:latin typeface="Consolas" panose="020B0609020204030204" pitchFamily="49" charset="0"/>
                <a:ea typeface="宋体" panose="02010600030101010101" pitchFamily="2" charset="-122"/>
              </a:rPr>
              <a:t>(.+?)</a:t>
            </a:r>
            <a:r>
              <a:rPr lang="en-US" altLang="zh-CN" sz="1800" b="1" dirty="0">
                <a:effectLst/>
                <a:latin typeface="Consolas" panose="020B0609020204030204" pitchFamily="49" charset="0"/>
                <a:ea typeface="宋体" panose="02010600030101010101" pitchFamily="2" charset="-122"/>
              </a:rPr>
              <a:t>&lt;/p&gt;" + 	// </a:t>
            </a:r>
            <a:r>
              <a:rPr lang="zh-CN" altLang="zh-CN" sz="1800" b="1" dirty="0">
                <a:effectLst/>
                <a:latin typeface="Consolas" panose="020B0609020204030204" pitchFamily="49" charset="0"/>
                <a:ea typeface="宋体" panose="02010600030101010101" pitchFamily="2" charset="-122"/>
              </a:rPr>
              <a:t>分组</a:t>
            </a:r>
            <a:r>
              <a:rPr lang="en-US" altLang="zh-CN" sz="1800" b="1" dirty="0">
                <a:effectLst/>
                <a:latin typeface="Consolas" panose="020B0609020204030204" pitchFamily="49" charset="0"/>
                <a:ea typeface="宋体" panose="02010600030101010101" pitchFamily="2" charset="-122"/>
              </a:rPr>
              <a:t>1</a:t>
            </a:r>
            <a:r>
              <a:rPr lang="zh-CN" altLang="zh-CN" sz="1800" b="1" dirty="0">
                <a:effectLst/>
                <a:latin typeface="Consolas" panose="020B0609020204030204" pitchFamily="49" charset="0"/>
                <a:ea typeface="宋体" panose="02010600030101010101" pitchFamily="2" charset="-122"/>
              </a:rPr>
              <a:t>：天气情况</a:t>
            </a:r>
            <a:endParaRPr lang="zh-CN" altLang="zh-CN" sz="1800" b="1" dirty="0">
              <a:effectLst/>
              <a:latin typeface="Consolas" panose="020B0609020204030204" pitchFamily="49" charset="0"/>
              <a:ea typeface="宋体" panose="02010600030101010101" pitchFamily="2" charset="-122"/>
            </a:endParaRPr>
          </a:p>
          <a:p>
            <a:pPr indent="267970" algn="l">
              <a:spcBef>
                <a:spcPts val="300"/>
              </a:spcBef>
            </a:pPr>
            <a:r>
              <a:rPr lang="en-US" altLang="zh-CN" sz="1800" b="1" dirty="0">
                <a:effectLst/>
                <a:latin typeface="Consolas" panose="020B0609020204030204" pitchFamily="49" charset="0"/>
                <a:ea typeface="宋体" panose="02010600030101010101" pitchFamily="2" charset="-122"/>
              </a:rPr>
              <a:t>		"&lt;p.*?&lt;span&gt;</a:t>
            </a:r>
            <a:r>
              <a:rPr lang="en-US" altLang="zh-CN" sz="1800" b="1" dirty="0">
                <a:solidFill>
                  <a:srgbClr val="FF0000"/>
                </a:solidFill>
                <a:effectLst/>
                <a:latin typeface="Consolas" panose="020B0609020204030204" pitchFamily="49" charset="0"/>
                <a:ea typeface="宋体" panose="02010600030101010101" pitchFamily="2" charset="-122"/>
              </a:rPr>
              <a:t>(.+?)</a:t>
            </a:r>
            <a:r>
              <a:rPr lang="en-US" altLang="zh-CN" sz="1800" b="1" dirty="0">
                <a:effectLst/>
                <a:latin typeface="Consolas" panose="020B0609020204030204" pitchFamily="49" charset="0"/>
                <a:ea typeface="宋体" panose="02010600030101010101" pitchFamily="2" charset="-122"/>
              </a:rPr>
              <a:t>&lt;/span&gt;.*?" + 	// </a:t>
            </a:r>
            <a:r>
              <a:rPr lang="zh-CN" altLang="zh-CN" sz="1800" b="1" dirty="0">
                <a:effectLst/>
                <a:latin typeface="Consolas" panose="020B0609020204030204" pitchFamily="49" charset="0"/>
                <a:ea typeface="宋体" panose="02010600030101010101" pitchFamily="2" charset="-122"/>
              </a:rPr>
              <a:t>分组</a:t>
            </a:r>
            <a:r>
              <a:rPr lang="en-US" altLang="zh-CN" sz="1800" b="1" dirty="0">
                <a:effectLst/>
                <a:latin typeface="Consolas" panose="020B0609020204030204" pitchFamily="49" charset="0"/>
                <a:ea typeface="宋体" panose="02010600030101010101" pitchFamily="2" charset="-122"/>
              </a:rPr>
              <a:t>2</a:t>
            </a:r>
            <a:r>
              <a:rPr lang="zh-CN" altLang="zh-CN" sz="1800" b="1" dirty="0">
                <a:effectLst/>
                <a:latin typeface="Consolas" panose="020B0609020204030204" pitchFamily="49" charset="0"/>
                <a:ea typeface="宋体" panose="02010600030101010101" pitchFamily="2" charset="-122"/>
              </a:rPr>
              <a:t>：最高气温</a:t>
            </a:r>
            <a:endParaRPr lang="zh-CN" altLang="zh-CN" sz="1800" b="1" dirty="0">
              <a:effectLst/>
              <a:latin typeface="Consolas" panose="020B0609020204030204" pitchFamily="49" charset="0"/>
              <a:ea typeface="宋体" panose="02010600030101010101" pitchFamily="2" charset="-122"/>
            </a:endParaRPr>
          </a:p>
          <a:p>
            <a:pPr indent="267970" algn="l">
              <a:spcBef>
                <a:spcPts val="300"/>
              </a:spcBef>
            </a:pPr>
            <a:r>
              <a:rPr lang="en-US" altLang="zh-CN" sz="1800" b="1" dirty="0">
                <a:effectLst/>
                <a:latin typeface="Consolas" panose="020B0609020204030204" pitchFamily="49" charset="0"/>
                <a:ea typeface="宋体" panose="02010600030101010101" pitchFamily="2" charset="-122"/>
              </a:rPr>
              <a:t>		"&lt;</a:t>
            </a:r>
            <a:r>
              <a:rPr lang="en-US" altLang="zh-CN" sz="1800" b="1" dirty="0" err="1">
                <a:effectLst/>
                <a:latin typeface="Consolas" panose="020B0609020204030204" pitchFamily="49" charset="0"/>
                <a:ea typeface="宋体" panose="02010600030101010101" pitchFamily="2" charset="-122"/>
              </a:rPr>
              <a:t>i</a:t>
            </a:r>
            <a:r>
              <a:rPr lang="en-US" altLang="zh-CN" sz="1800" b="1" dirty="0">
                <a:effectLst/>
                <a:latin typeface="Consolas" panose="020B0609020204030204" pitchFamily="49" charset="0"/>
                <a:ea typeface="宋体" panose="02010600030101010101" pitchFamily="2" charset="-122"/>
              </a:rPr>
              <a:t>&gt;</a:t>
            </a:r>
            <a:r>
              <a:rPr lang="en-US" altLang="zh-CN" sz="1800" b="1" dirty="0">
                <a:solidFill>
                  <a:srgbClr val="FF0000"/>
                </a:solidFill>
                <a:effectLst/>
                <a:latin typeface="Consolas" panose="020B0609020204030204" pitchFamily="49" charset="0"/>
                <a:ea typeface="宋体" panose="02010600030101010101" pitchFamily="2" charset="-122"/>
              </a:rPr>
              <a:t>(.+?)</a:t>
            </a:r>
            <a:r>
              <a:rPr lang="en-US" altLang="zh-CN" sz="1800" b="1" dirty="0">
                <a:effectLst/>
                <a:latin typeface="Consolas" panose="020B0609020204030204" pitchFamily="49" charset="0"/>
                <a:ea typeface="宋体" panose="02010600030101010101" pitchFamily="2" charset="-122"/>
              </a:rPr>
              <a:t>&lt;/</a:t>
            </a:r>
            <a:r>
              <a:rPr lang="en-US" altLang="zh-CN" sz="1800" b="1" dirty="0" err="1">
                <a:effectLst/>
                <a:latin typeface="Consolas" panose="020B0609020204030204" pitchFamily="49" charset="0"/>
                <a:ea typeface="宋体" panose="02010600030101010101" pitchFamily="2" charset="-122"/>
              </a:rPr>
              <a:t>i</a:t>
            </a:r>
            <a:r>
              <a:rPr lang="en-US" altLang="zh-CN" sz="1800" b="1" dirty="0">
                <a:effectLst/>
                <a:latin typeface="Consolas" panose="020B0609020204030204" pitchFamily="49" charset="0"/>
                <a:ea typeface="宋体" panose="02010600030101010101" pitchFamily="2" charset="-122"/>
              </a:rPr>
              <a:t>&gt;.*?" + 		// </a:t>
            </a:r>
            <a:r>
              <a:rPr lang="zh-CN" altLang="zh-CN" sz="1800" b="1" dirty="0">
                <a:effectLst/>
                <a:latin typeface="Consolas" panose="020B0609020204030204" pitchFamily="49" charset="0"/>
                <a:ea typeface="宋体" panose="02010600030101010101" pitchFamily="2" charset="-122"/>
              </a:rPr>
              <a:t>分组</a:t>
            </a:r>
            <a:r>
              <a:rPr lang="en-US" altLang="zh-CN" sz="1800" b="1" dirty="0">
                <a:effectLst/>
                <a:latin typeface="Consolas" panose="020B0609020204030204" pitchFamily="49" charset="0"/>
                <a:ea typeface="宋体" panose="02010600030101010101" pitchFamily="2" charset="-122"/>
              </a:rPr>
              <a:t>3</a:t>
            </a:r>
            <a:r>
              <a:rPr lang="zh-CN" altLang="zh-CN" sz="1800" b="1" dirty="0">
                <a:effectLst/>
                <a:latin typeface="Consolas" panose="020B0609020204030204" pitchFamily="49" charset="0"/>
                <a:ea typeface="宋体" panose="02010600030101010101" pitchFamily="2" charset="-122"/>
              </a:rPr>
              <a:t>：最低气温</a:t>
            </a:r>
            <a:endParaRPr lang="zh-CN" altLang="zh-CN" sz="1800" b="1" dirty="0">
              <a:effectLst/>
              <a:latin typeface="Consolas" panose="020B0609020204030204" pitchFamily="49" charset="0"/>
              <a:ea typeface="宋体" panose="02010600030101010101" pitchFamily="2" charset="-122"/>
            </a:endParaRPr>
          </a:p>
          <a:p>
            <a:pPr indent="267970" algn="l">
              <a:spcBef>
                <a:spcPts val="300"/>
              </a:spcBef>
            </a:pPr>
            <a:r>
              <a:rPr lang="en-US" altLang="zh-CN" sz="1800" b="1" dirty="0">
                <a:effectLst/>
                <a:latin typeface="Consolas" panose="020B0609020204030204" pitchFamily="49" charset="0"/>
                <a:ea typeface="宋体" panose="02010600030101010101" pitchFamily="2" charset="-122"/>
              </a:rPr>
              <a:t>		"&lt;span title=\"</a:t>
            </a:r>
            <a:r>
              <a:rPr lang="en-US" altLang="zh-CN" sz="1800" b="1" dirty="0">
                <a:solidFill>
                  <a:srgbClr val="FF0000"/>
                </a:solidFill>
                <a:effectLst/>
                <a:latin typeface="Consolas" panose="020B0609020204030204" pitchFamily="49" charset="0"/>
                <a:ea typeface="宋体" panose="02010600030101010101" pitchFamily="2" charset="-122"/>
              </a:rPr>
              <a:t>(.+?)</a:t>
            </a:r>
            <a:r>
              <a:rPr lang="en-US" altLang="zh-CN" sz="1800" b="1" dirty="0">
                <a:effectLst/>
                <a:latin typeface="Consolas" panose="020B0609020204030204" pitchFamily="49" charset="0"/>
                <a:ea typeface="宋体" panose="02010600030101010101" pitchFamily="2" charset="-122"/>
              </a:rPr>
              <a:t>\".*?" + 	// </a:t>
            </a:r>
            <a:r>
              <a:rPr lang="zh-CN" altLang="zh-CN" sz="1800" b="1" dirty="0">
                <a:effectLst/>
                <a:latin typeface="Consolas" panose="020B0609020204030204" pitchFamily="49" charset="0"/>
                <a:ea typeface="宋体" panose="02010600030101010101" pitchFamily="2" charset="-122"/>
              </a:rPr>
              <a:t>分组</a:t>
            </a:r>
            <a:r>
              <a:rPr lang="en-US" altLang="zh-CN" sz="1800" b="1" dirty="0">
                <a:effectLst/>
                <a:latin typeface="Consolas" panose="020B0609020204030204" pitchFamily="49" charset="0"/>
                <a:ea typeface="宋体" panose="02010600030101010101" pitchFamily="2" charset="-122"/>
              </a:rPr>
              <a:t>4</a:t>
            </a:r>
            <a:r>
              <a:rPr lang="zh-CN" altLang="zh-CN" sz="1800" b="1" dirty="0">
                <a:effectLst/>
                <a:latin typeface="Consolas" panose="020B0609020204030204" pitchFamily="49" charset="0"/>
                <a:ea typeface="宋体" panose="02010600030101010101" pitchFamily="2" charset="-122"/>
              </a:rPr>
              <a:t>：风向</a:t>
            </a:r>
            <a:r>
              <a:rPr lang="en-US" altLang="zh-CN" sz="1800" b="1" dirty="0">
                <a:effectLst/>
                <a:latin typeface="Consolas" panose="020B0609020204030204" pitchFamily="49" charset="0"/>
                <a:ea typeface="宋体" panose="02010600030101010101" pitchFamily="2" charset="-122"/>
              </a:rPr>
              <a:t>1</a:t>
            </a:r>
            <a:endParaRPr lang="zh-CN" altLang="zh-CN" sz="1800" b="1" dirty="0">
              <a:effectLst/>
              <a:latin typeface="Consolas" panose="020B0609020204030204" pitchFamily="49" charset="0"/>
              <a:ea typeface="宋体" panose="02010600030101010101" pitchFamily="2" charset="-122"/>
            </a:endParaRPr>
          </a:p>
          <a:p>
            <a:pPr indent="267970" algn="l">
              <a:spcBef>
                <a:spcPts val="300"/>
              </a:spcBef>
            </a:pPr>
            <a:r>
              <a:rPr lang="en-US" altLang="zh-CN" sz="1800" b="1" dirty="0">
                <a:effectLst/>
                <a:latin typeface="Consolas" panose="020B0609020204030204" pitchFamily="49" charset="0"/>
                <a:ea typeface="宋体" panose="02010600030101010101" pitchFamily="2" charset="-122"/>
              </a:rPr>
              <a:t>		"&lt;span title=\"</a:t>
            </a:r>
            <a:r>
              <a:rPr lang="en-US" altLang="zh-CN" sz="1800" b="1" dirty="0">
                <a:solidFill>
                  <a:srgbClr val="FF0000"/>
                </a:solidFill>
                <a:effectLst/>
                <a:latin typeface="Consolas" panose="020B0609020204030204" pitchFamily="49" charset="0"/>
                <a:ea typeface="宋体" panose="02010600030101010101" pitchFamily="2" charset="-122"/>
              </a:rPr>
              <a:t>(.+?)</a:t>
            </a:r>
            <a:r>
              <a:rPr lang="en-US" altLang="zh-CN" sz="1800" b="1" dirty="0">
                <a:effectLst/>
                <a:latin typeface="Consolas" panose="020B0609020204030204" pitchFamily="49" charset="0"/>
                <a:ea typeface="宋体" panose="02010600030101010101" pitchFamily="2" charset="-122"/>
              </a:rPr>
              <a:t>\".*?" + 	// </a:t>
            </a:r>
            <a:r>
              <a:rPr lang="zh-CN" altLang="zh-CN" sz="1800" b="1" dirty="0">
                <a:effectLst/>
                <a:latin typeface="Consolas" panose="020B0609020204030204" pitchFamily="49" charset="0"/>
                <a:ea typeface="宋体" panose="02010600030101010101" pitchFamily="2" charset="-122"/>
              </a:rPr>
              <a:t>分组</a:t>
            </a:r>
            <a:r>
              <a:rPr lang="en-US" altLang="zh-CN" sz="1800" b="1" dirty="0">
                <a:effectLst/>
                <a:latin typeface="Consolas" panose="020B0609020204030204" pitchFamily="49" charset="0"/>
                <a:ea typeface="宋体" panose="02010600030101010101" pitchFamily="2" charset="-122"/>
              </a:rPr>
              <a:t>5</a:t>
            </a:r>
            <a:r>
              <a:rPr lang="zh-CN" altLang="zh-CN" sz="1800" b="1" dirty="0">
                <a:effectLst/>
                <a:latin typeface="Consolas" panose="020B0609020204030204" pitchFamily="49" charset="0"/>
                <a:ea typeface="宋体" panose="02010600030101010101" pitchFamily="2" charset="-122"/>
              </a:rPr>
              <a:t>：风向</a:t>
            </a:r>
            <a:r>
              <a:rPr lang="en-US" altLang="zh-CN" sz="1800" b="1" dirty="0">
                <a:effectLst/>
                <a:latin typeface="Consolas" panose="020B0609020204030204" pitchFamily="49" charset="0"/>
                <a:ea typeface="宋体" panose="02010600030101010101" pitchFamily="2" charset="-122"/>
              </a:rPr>
              <a:t>2</a:t>
            </a:r>
            <a:endParaRPr lang="zh-CN" altLang="zh-CN" sz="1800" b="1" dirty="0">
              <a:effectLst/>
              <a:latin typeface="Consolas" panose="020B0609020204030204" pitchFamily="49" charset="0"/>
              <a:ea typeface="宋体" panose="02010600030101010101" pitchFamily="2" charset="-122"/>
            </a:endParaRPr>
          </a:p>
          <a:p>
            <a:pPr indent="267970" algn="l">
              <a:spcBef>
                <a:spcPts val="300"/>
              </a:spcBef>
            </a:pPr>
            <a:r>
              <a:rPr lang="en-US" altLang="zh-CN" sz="1800" b="1" dirty="0">
                <a:effectLst/>
                <a:latin typeface="Consolas" panose="020B0609020204030204" pitchFamily="49" charset="0"/>
                <a:ea typeface="宋体" panose="02010600030101010101" pitchFamily="2" charset="-122"/>
              </a:rPr>
              <a:t>		"&lt;</a:t>
            </a:r>
            <a:r>
              <a:rPr lang="en-US" altLang="zh-CN" sz="1800" b="1" dirty="0" err="1">
                <a:effectLst/>
                <a:latin typeface="Consolas" panose="020B0609020204030204" pitchFamily="49" charset="0"/>
                <a:ea typeface="宋体" panose="02010600030101010101" pitchFamily="2" charset="-122"/>
              </a:rPr>
              <a:t>i</a:t>
            </a:r>
            <a:r>
              <a:rPr lang="en-US" altLang="zh-CN" sz="1800" b="1" dirty="0">
                <a:effectLst/>
                <a:latin typeface="Consolas" panose="020B0609020204030204" pitchFamily="49" charset="0"/>
                <a:ea typeface="宋体" panose="02010600030101010101" pitchFamily="2" charset="-122"/>
              </a:rPr>
              <a:t>&gt;</a:t>
            </a:r>
            <a:r>
              <a:rPr lang="en-US" altLang="zh-CN" sz="1800" b="1" dirty="0">
                <a:solidFill>
                  <a:srgbClr val="FF0000"/>
                </a:solidFill>
                <a:effectLst/>
                <a:latin typeface="Consolas" panose="020B0609020204030204" pitchFamily="49" charset="0"/>
                <a:ea typeface="宋体" panose="02010600030101010101" pitchFamily="2" charset="-122"/>
              </a:rPr>
              <a:t>(.+?)</a:t>
            </a:r>
            <a:r>
              <a:rPr lang="en-US" altLang="zh-CN" sz="1800" b="1" dirty="0">
                <a:effectLst/>
                <a:latin typeface="Consolas" panose="020B0609020204030204" pitchFamily="49" charset="0"/>
                <a:ea typeface="宋体" panose="02010600030101010101" pitchFamily="2" charset="-122"/>
              </a:rPr>
              <a:t>&lt;/</a:t>
            </a:r>
            <a:r>
              <a:rPr lang="en-US" altLang="zh-CN" sz="1800" b="1" dirty="0" err="1">
                <a:effectLst/>
                <a:latin typeface="Consolas" panose="020B0609020204030204" pitchFamily="49" charset="0"/>
                <a:ea typeface="宋体" panose="02010600030101010101" pitchFamily="2" charset="-122"/>
              </a:rPr>
              <a:t>i</a:t>
            </a:r>
            <a:r>
              <a:rPr lang="en-US" altLang="zh-CN" sz="1800" b="1" dirty="0">
                <a:effectLst/>
                <a:latin typeface="Consolas" panose="020B0609020204030204" pitchFamily="49" charset="0"/>
                <a:ea typeface="宋体" panose="02010600030101010101" pitchFamily="2" charset="-122"/>
              </a:rPr>
              <a:t>&gt;.*?" + 		// </a:t>
            </a:r>
            <a:r>
              <a:rPr lang="zh-CN" altLang="zh-CN" sz="1800" b="1" dirty="0">
                <a:effectLst/>
                <a:latin typeface="Consolas" panose="020B0609020204030204" pitchFamily="49" charset="0"/>
                <a:ea typeface="宋体" panose="02010600030101010101" pitchFamily="2" charset="-122"/>
              </a:rPr>
              <a:t>分组</a:t>
            </a:r>
            <a:r>
              <a:rPr lang="en-US" altLang="zh-CN" sz="1800" b="1" dirty="0">
                <a:effectLst/>
                <a:latin typeface="Consolas" panose="020B0609020204030204" pitchFamily="49" charset="0"/>
                <a:ea typeface="宋体" panose="02010600030101010101" pitchFamily="2" charset="-122"/>
              </a:rPr>
              <a:t>6</a:t>
            </a:r>
            <a:r>
              <a:rPr lang="zh-CN" altLang="zh-CN" sz="1800" b="1" dirty="0">
                <a:effectLst/>
                <a:latin typeface="Consolas" panose="020B0609020204030204" pitchFamily="49" charset="0"/>
                <a:ea typeface="宋体" panose="02010600030101010101" pitchFamily="2" charset="-122"/>
              </a:rPr>
              <a:t>：风力</a:t>
            </a:r>
            <a:endParaRPr lang="zh-CN" altLang="zh-CN" sz="1800" b="1" dirty="0">
              <a:effectLst/>
              <a:latin typeface="Consolas" panose="020B0609020204030204" pitchFamily="49" charset="0"/>
              <a:ea typeface="宋体" panose="02010600030101010101" pitchFamily="2" charset="-122"/>
            </a:endParaRPr>
          </a:p>
          <a:p>
            <a:pPr indent="267970" algn="l">
              <a:spcBef>
                <a:spcPts val="300"/>
              </a:spcBef>
            </a:pPr>
            <a:r>
              <a:rPr lang="en-US" altLang="zh-CN" sz="1800" b="1" dirty="0">
                <a:effectLst/>
                <a:latin typeface="Consolas" panose="020B0609020204030204" pitchFamily="49" charset="0"/>
                <a:ea typeface="宋体" panose="02010600030101010101" pitchFamily="2" charset="-122"/>
              </a:rPr>
              <a:t>		"&lt;/li&gt;";</a:t>
            </a:r>
            <a:endParaRPr lang="zh-CN" altLang="zh-CN" sz="1800" b="1" dirty="0">
              <a:effectLst/>
              <a:latin typeface="Consolas" panose="020B0609020204030204" pitchFamily="49" charset="0"/>
              <a:ea typeface="宋体" panose="02010600030101010101" pitchFamily="2" charset="-122"/>
            </a:endParaRPr>
          </a:p>
        </p:txBody>
      </p:sp>
    </p:spTree>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33830"/>
            <a:ext cx="8229600" cy="3522980"/>
          </a:xfrm>
        </p:spPr>
        <p:txBody>
          <a:bodyPr>
            <a:normAutofit/>
          </a:bodyPr>
          <a:lstStyle/>
          <a:p>
            <a:pPr indent="0" algn="l">
              <a:spcBef>
                <a:spcPts val="600"/>
              </a:spcBef>
              <a:buNone/>
            </a:pPr>
            <a:r>
              <a:rPr lang="en-US" altLang="zh-CN" sz="2000" b="1" dirty="0">
                <a:effectLst/>
                <a:latin typeface="Consolas" panose="020B0609020204030204" pitchFamily="49" charset="0"/>
                <a:ea typeface="宋体" panose="02010600030101010101" pitchFamily="2" charset="-122"/>
              </a:rPr>
              <a:t>public</a:t>
            </a: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class</a:t>
            </a:r>
            <a:r>
              <a:rPr lang="en-US" altLang="zh-CN" sz="2000" dirty="0">
                <a:effectLst/>
                <a:latin typeface="Consolas" panose="020B0609020204030204" pitchFamily="49" charset="0"/>
                <a:ea typeface="宋体" panose="02010600030101010101" pitchFamily="2" charset="-122"/>
              </a:rPr>
              <a:t> </a:t>
            </a:r>
            <a:r>
              <a:rPr lang="en-US" altLang="zh-CN" sz="2000" dirty="0" err="1">
                <a:effectLst/>
                <a:latin typeface="Consolas" panose="020B0609020204030204" pitchFamily="49" charset="0"/>
                <a:ea typeface="宋体" panose="02010600030101010101" pitchFamily="2" charset="-122"/>
              </a:rPr>
              <a:t>WeatherOfDay</a:t>
            </a:r>
            <a:r>
              <a:rPr lang="en-US" altLang="zh-CN" sz="2000" dirty="0">
                <a:effectLst/>
                <a:latin typeface="Consolas" panose="020B0609020204030204" pitchFamily="49" charset="0"/>
                <a:ea typeface="宋体" panose="02010600030101010101" pitchFamily="2" charset="-122"/>
              </a:rPr>
              <a:t>{</a:t>
            </a:r>
            <a:endParaRPr lang="zh-CN" altLang="zh-CN" sz="2000" dirty="0">
              <a:effectLst/>
              <a:latin typeface="Consolas" panose="020B0609020204030204" pitchFamily="49" charset="0"/>
              <a:ea typeface="宋体" panose="02010600030101010101" pitchFamily="2" charset="-122"/>
            </a:endParaRPr>
          </a:p>
          <a:p>
            <a:pPr indent="0" algn="l">
              <a:spcBef>
                <a:spcPts val="600"/>
              </a:spcBef>
              <a:buNone/>
            </a:pP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private</a:t>
            </a:r>
            <a:r>
              <a:rPr lang="en-US" altLang="zh-CN" sz="2000" dirty="0">
                <a:effectLst/>
                <a:latin typeface="Consolas" panose="020B0609020204030204" pitchFamily="49" charset="0"/>
                <a:ea typeface="宋体" panose="02010600030101010101" pitchFamily="2" charset="-122"/>
              </a:rPr>
              <a:t> LocalDate day; 	//</a:t>
            </a:r>
            <a:r>
              <a:rPr lang="zh-CN" altLang="zh-CN" sz="2000" dirty="0">
                <a:effectLst/>
                <a:latin typeface="Consolas" panose="020B0609020204030204" pitchFamily="49" charset="0"/>
                <a:ea typeface="宋体" panose="02010600030101010101" pitchFamily="2" charset="-122"/>
              </a:rPr>
              <a:t>日期</a:t>
            </a:r>
            <a:endParaRPr lang="zh-CN" altLang="zh-CN" sz="2000" dirty="0">
              <a:effectLst/>
              <a:latin typeface="Consolas" panose="020B0609020204030204" pitchFamily="49" charset="0"/>
              <a:ea typeface="宋体" panose="02010600030101010101" pitchFamily="2" charset="-122"/>
            </a:endParaRPr>
          </a:p>
          <a:p>
            <a:pPr indent="0" algn="l">
              <a:spcBef>
                <a:spcPts val="600"/>
              </a:spcBef>
              <a:buNone/>
            </a:pP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private</a:t>
            </a:r>
            <a:r>
              <a:rPr lang="en-US" altLang="zh-CN" sz="2000" dirty="0">
                <a:effectLst/>
                <a:latin typeface="Consolas" panose="020B0609020204030204" pitchFamily="49" charset="0"/>
                <a:ea typeface="宋体" panose="02010600030101010101" pitchFamily="2" charset="-122"/>
              </a:rPr>
              <a:t> String info;  	//</a:t>
            </a:r>
            <a:r>
              <a:rPr lang="zh-CN" altLang="zh-CN" sz="2000" dirty="0">
                <a:effectLst/>
                <a:latin typeface="Consolas" panose="020B0609020204030204" pitchFamily="49" charset="0"/>
                <a:ea typeface="宋体" panose="02010600030101010101" pitchFamily="2" charset="-122"/>
              </a:rPr>
              <a:t>天气情况</a:t>
            </a:r>
            <a:endParaRPr lang="zh-CN" altLang="zh-CN" sz="2000" dirty="0">
              <a:effectLst/>
              <a:latin typeface="Consolas" panose="020B0609020204030204" pitchFamily="49" charset="0"/>
              <a:ea typeface="宋体" panose="02010600030101010101" pitchFamily="2" charset="-122"/>
            </a:endParaRPr>
          </a:p>
          <a:p>
            <a:pPr indent="0" algn="l">
              <a:spcBef>
                <a:spcPts val="600"/>
              </a:spcBef>
              <a:buNone/>
            </a:pP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private</a:t>
            </a: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int</a:t>
            </a:r>
            <a:r>
              <a:rPr lang="en-US" altLang="zh-CN" sz="2000" dirty="0">
                <a:effectLst/>
                <a:latin typeface="Consolas" panose="020B0609020204030204" pitchFamily="49" charset="0"/>
                <a:ea typeface="宋体" panose="02010600030101010101" pitchFamily="2" charset="-122"/>
              </a:rPr>
              <a:t> </a:t>
            </a:r>
            <a:r>
              <a:rPr lang="en-US" altLang="zh-CN" sz="2000" dirty="0" err="1">
                <a:effectLst/>
                <a:latin typeface="Consolas" panose="020B0609020204030204" pitchFamily="49" charset="0"/>
                <a:ea typeface="宋体" panose="02010600030101010101" pitchFamily="2" charset="-122"/>
              </a:rPr>
              <a:t>maxTemp</a:t>
            </a:r>
            <a:r>
              <a:rPr lang="en-US" altLang="zh-CN" sz="2000" dirty="0">
                <a:effectLst/>
                <a:latin typeface="Consolas" panose="020B0609020204030204" pitchFamily="49" charset="0"/>
                <a:ea typeface="宋体" panose="02010600030101010101" pitchFamily="2" charset="-122"/>
              </a:rPr>
              <a:t>;  	//</a:t>
            </a:r>
            <a:r>
              <a:rPr lang="zh-CN" altLang="zh-CN" sz="2000" dirty="0">
                <a:effectLst/>
                <a:latin typeface="Consolas" panose="020B0609020204030204" pitchFamily="49" charset="0"/>
                <a:ea typeface="宋体" panose="02010600030101010101" pitchFamily="2" charset="-122"/>
              </a:rPr>
              <a:t>最高气温</a:t>
            </a:r>
            <a:endParaRPr lang="zh-CN" altLang="zh-CN" sz="2000" dirty="0">
              <a:effectLst/>
              <a:latin typeface="Consolas" panose="020B0609020204030204" pitchFamily="49" charset="0"/>
              <a:ea typeface="宋体" panose="02010600030101010101" pitchFamily="2" charset="-122"/>
            </a:endParaRPr>
          </a:p>
          <a:p>
            <a:pPr indent="0" algn="l">
              <a:spcBef>
                <a:spcPts val="600"/>
              </a:spcBef>
              <a:buNone/>
            </a:pP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private</a:t>
            </a: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int</a:t>
            </a:r>
            <a:r>
              <a:rPr lang="en-US" altLang="zh-CN" sz="2000" dirty="0">
                <a:effectLst/>
                <a:latin typeface="Consolas" panose="020B0609020204030204" pitchFamily="49" charset="0"/>
                <a:ea typeface="宋体" panose="02010600030101010101" pitchFamily="2" charset="-122"/>
              </a:rPr>
              <a:t> </a:t>
            </a:r>
            <a:r>
              <a:rPr lang="en-US" altLang="zh-CN" sz="2000" dirty="0" err="1">
                <a:effectLst/>
                <a:latin typeface="Consolas" panose="020B0609020204030204" pitchFamily="49" charset="0"/>
                <a:ea typeface="宋体" panose="02010600030101010101" pitchFamily="2" charset="-122"/>
              </a:rPr>
              <a:t>minTemp</a:t>
            </a:r>
            <a:r>
              <a:rPr lang="en-US" altLang="zh-CN" sz="2000" dirty="0">
                <a:effectLst/>
                <a:latin typeface="Consolas" panose="020B0609020204030204" pitchFamily="49" charset="0"/>
                <a:ea typeface="宋体" panose="02010600030101010101" pitchFamily="2" charset="-122"/>
              </a:rPr>
              <a:t>;  	//</a:t>
            </a:r>
            <a:r>
              <a:rPr lang="zh-CN" altLang="zh-CN" sz="2000" dirty="0">
                <a:effectLst/>
                <a:latin typeface="Consolas" panose="020B0609020204030204" pitchFamily="49" charset="0"/>
                <a:ea typeface="宋体" panose="02010600030101010101" pitchFamily="2" charset="-122"/>
              </a:rPr>
              <a:t>最低气温</a:t>
            </a:r>
            <a:endParaRPr lang="zh-CN" altLang="zh-CN" sz="2000" dirty="0">
              <a:effectLst/>
              <a:latin typeface="Consolas" panose="020B0609020204030204" pitchFamily="49" charset="0"/>
              <a:ea typeface="宋体" panose="02010600030101010101" pitchFamily="2" charset="-122"/>
            </a:endParaRPr>
          </a:p>
          <a:p>
            <a:pPr indent="0" algn="l">
              <a:spcBef>
                <a:spcPts val="600"/>
              </a:spcBef>
              <a:buNone/>
            </a:pP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private</a:t>
            </a:r>
            <a:r>
              <a:rPr lang="en-US" altLang="zh-CN" sz="2000" dirty="0">
                <a:effectLst/>
                <a:latin typeface="Consolas" panose="020B0609020204030204" pitchFamily="49" charset="0"/>
                <a:ea typeface="宋体" panose="02010600030101010101" pitchFamily="2" charset="-122"/>
              </a:rPr>
              <a:t> String </a:t>
            </a:r>
            <a:r>
              <a:rPr lang="en-US" altLang="zh-CN" sz="2000" dirty="0" err="1">
                <a:effectLst/>
                <a:latin typeface="Consolas" panose="020B0609020204030204" pitchFamily="49" charset="0"/>
                <a:ea typeface="宋体" panose="02010600030101010101" pitchFamily="2" charset="-122"/>
              </a:rPr>
              <a:t>windDirection</a:t>
            </a:r>
            <a:r>
              <a:rPr lang="en-US" altLang="zh-CN" sz="2000" dirty="0">
                <a:effectLst/>
                <a:latin typeface="Consolas" panose="020B0609020204030204" pitchFamily="49" charset="0"/>
                <a:ea typeface="宋体" panose="02010600030101010101" pitchFamily="2" charset="-122"/>
              </a:rPr>
              <a:t>;	//</a:t>
            </a:r>
            <a:r>
              <a:rPr lang="zh-CN" altLang="zh-CN" sz="2000" dirty="0">
                <a:effectLst/>
                <a:latin typeface="Consolas" panose="020B0609020204030204" pitchFamily="49" charset="0"/>
                <a:ea typeface="宋体" panose="02010600030101010101" pitchFamily="2" charset="-122"/>
              </a:rPr>
              <a:t>风向</a:t>
            </a:r>
            <a:endParaRPr lang="zh-CN" altLang="zh-CN" sz="2000" dirty="0">
              <a:effectLst/>
              <a:latin typeface="Consolas" panose="020B0609020204030204" pitchFamily="49" charset="0"/>
              <a:ea typeface="宋体" panose="02010600030101010101" pitchFamily="2" charset="-122"/>
            </a:endParaRPr>
          </a:p>
          <a:p>
            <a:pPr indent="0" algn="just">
              <a:spcBef>
                <a:spcPts val="600"/>
              </a:spcBef>
              <a:buNone/>
            </a:pP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private</a:t>
            </a:r>
            <a:r>
              <a:rPr lang="en-US" altLang="zh-CN" sz="2000" dirty="0">
                <a:effectLst/>
                <a:latin typeface="Consolas" panose="020B0609020204030204" pitchFamily="49" charset="0"/>
                <a:ea typeface="宋体" panose="02010600030101010101" pitchFamily="2" charset="-122"/>
              </a:rPr>
              <a:t> </a:t>
            </a:r>
            <a:r>
              <a:rPr lang="en-US" altLang="zh-CN" sz="2000" b="1" dirty="0">
                <a:effectLst/>
                <a:latin typeface="Consolas" panose="020B0609020204030204" pitchFamily="49" charset="0"/>
                <a:ea typeface="宋体" panose="02010600030101010101" pitchFamily="2" charset="-122"/>
              </a:rPr>
              <a:t>int</a:t>
            </a:r>
            <a:r>
              <a:rPr lang="en-US" altLang="zh-CN" sz="2000" dirty="0">
                <a:effectLst/>
                <a:latin typeface="Consolas" panose="020B0609020204030204" pitchFamily="49" charset="0"/>
                <a:ea typeface="宋体" panose="02010600030101010101" pitchFamily="2" charset="-122"/>
              </a:rPr>
              <a:t> </a:t>
            </a:r>
            <a:r>
              <a:rPr lang="en-US" altLang="zh-CN" sz="2000" dirty="0" err="1">
                <a:effectLst/>
                <a:latin typeface="Consolas" panose="020B0609020204030204" pitchFamily="49" charset="0"/>
                <a:ea typeface="宋体" panose="02010600030101010101" pitchFamily="2" charset="-122"/>
              </a:rPr>
              <a:t>windForce</a:t>
            </a:r>
            <a:r>
              <a:rPr lang="en-US" altLang="zh-CN" sz="2000" dirty="0">
                <a:effectLst/>
                <a:latin typeface="Consolas" panose="020B0609020204030204" pitchFamily="49" charset="0"/>
                <a:ea typeface="宋体" panose="02010600030101010101" pitchFamily="2" charset="-122"/>
              </a:rPr>
              <a:t>;  		//</a:t>
            </a:r>
            <a:r>
              <a:rPr lang="zh-CN" altLang="zh-CN" sz="2000" dirty="0">
                <a:effectLst/>
                <a:latin typeface="Consolas" panose="020B0609020204030204" pitchFamily="49" charset="0"/>
                <a:ea typeface="宋体" panose="02010600030101010101" pitchFamily="2" charset="-122"/>
              </a:rPr>
              <a:t>风力</a:t>
            </a:r>
            <a:endParaRPr lang="zh-CN" altLang="zh-CN" sz="2000" dirty="0">
              <a:effectLst/>
              <a:latin typeface="Consolas" panose="020B0609020204030204" pitchFamily="49" charset="0"/>
              <a:ea typeface="宋体" panose="02010600030101010101" pitchFamily="2" charset="-122"/>
            </a:endParaRPr>
          </a:p>
          <a:p>
            <a:pPr indent="0" algn="just">
              <a:spcBef>
                <a:spcPts val="600"/>
              </a:spcBef>
              <a:buNone/>
            </a:pPr>
            <a:r>
              <a:rPr lang="en-US" altLang="zh-CN" sz="2000" dirty="0">
                <a:effectLst/>
                <a:latin typeface="Consolas" panose="020B0609020204030204" pitchFamily="49" charset="0"/>
                <a:ea typeface="宋体" panose="02010600030101010101" pitchFamily="2" charset="-122"/>
              </a:rPr>
              <a:t>	</a:t>
            </a:r>
            <a:r>
              <a:rPr lang="zh-CN" altLang="zh-CN" sz="2000" dirty="0">
                <a:effectLst/>
                <a:latin typeface="Consolas" panose="020B0609020204030204" pitchFamily="49" charset="0"/>
                <a:ea typeface="宋体" panose="02010600030101010101" pitchFamily="2" charset="-122"/>
              </a:rPr>
              <a:t>…… </a:t>
            </a:r>
            <a:endParaRPr lang="zh-CN" altLang="zh-CN" sz="2000" dirty="0">
              <a:effectLst/>
              <a:latin typeface="Consolas" panose="020B0609020204030204" pitchFamily="49" charset="0"/>
              <a:ea typeface="宋体" panose="02010600030101010101" pitchFamily="2" charset="-122"/>
            </a:endParaRPr>
          </a:p>
          <a:p>
            <a:pPr indent="0" algn="just">
              <a:spcBef>
                <a:spcPts val="600"/>
              </a:spcBef>
              <a:buNone/>
            </a:pPr>
            <a:r>
              <a:rPr lang="en-US" altLang="zh-CN" sz="2000" dirty="0">
                <a:effectLst/>
                <a:latin typeface="Consolas" panose="020B0609020204030204" pitchFamily="49" charset="0"/>
                <a:ea typeface="宋体" panose="02010600030101010101" pitchFamily="2" charset="-122"/>
              </a:rPr>
              <a:t>}</a:t>
            </a:r>
            <a:endParaRPr lang="zh-CN" altLang="en-US" sz="2800" dirty="0">
              <a:latin typeface="Consolas" panose="020B0609020204030204" pitchFamily="49" charset="0"/>
            </a:endParaRPr>
          </a:p>
        </p:txBody>
      </p:sp>
      <p:sp>
        <p:nvSpPr>
          <p:cNvPr id="3" name="标题 2"/>
          <p:cNvSpPr>
            <a:spLocks noGrp="1"/>
          </p:cNvSpPr>
          <p:nvPr>
            <p:ph type="title"/>
          </p:nvPr>
        </p:nvSpPr>
        <p:spPr>
          <a:xfrm>
            <a:off x="1204913" y="393565"/>
            <a:ext cx="6482886" cy="381635"/>
          </a:xfrm>
        </p:spPr>
        <p:txBody>
          <a:bodyPr/>
          <a:lstStyle/>
          <a:p>
            <a:r>
              <a:rPr lang="en-US" altLang="zh-CN" dirty="0">
                <a:effectLst/>
              </a:rPr>
              <a:t>7.7  </a:t>
            </a:r>
            <a:r>
              <a:rPr lang="zh-CN" altLang="zh-CN" dirty="0">
                <a:effectLst/>
              </a:rPr>
              <a:t>综合实践</a:t>
            </a:r>
            <a:r>
              <a:rPr lang="en-US" altLang="zh-CN" dirty="0">
                <a:effectLst/>
              </a:rPr>
              <a:t>—</a:t>
            </a:r>
            <a:r>
              <a:rPr lang="zh-CN" altLang="zh-CN" dirty="0">
                <a:effectLst/>
              </a:rPr>
              <a:t>天气预报信息提取</a:t>
            </a:r>
            <a:endParaRPr lang="zh-CN" altLang="en-US" dirty="0"/>
          </a:p>
        </p:txBody>
      </p:sp>
    </p:spTree>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1" cstate="print">
            <a:extLst>
              <a:ext uri="{28A0092B-C50C-407E-A947-70E740481C1C}">
                <a14:useLocalDpi xmlns:a14="http://schemas.microsoft.com/office/drawing/2010/main" val="0"/>
              </a:ext>
            </a:extLst>
          </a:blip>
          <a:stretch>
            <a:fillRect/>
          </a:stretch>
        </p:blipFill>
        <p:spPr>
          <a:xfrm>
            <a:off x="1688465" y="1059180"/>
            <a:ext cx="5630545" cy="4871085"/>
          </a:xfrm>
        </p:spPr>
      </p:pic>
      <p:sp>
        <p:nvSpPr>
          <p:cNvPr id="3" name="标题 2"/>
          <p:cNvSpPr>
            <a:spLocks noGrp="1"/>
          </p:cNvSpPr>
          <p:nvPr>
            <p:ph type="title"/>
          </p:nvPr>
        </p:nvSpPr>
        <p:spPr>
          <a:xfrm>
            <a:off x="1204913" y="393565"/>
            <a:ext cx="6482886" cy="381635"/>
          </a:xfrm>
        </p:spPr>
        <p:txBody>
          <a:bodyPr/>
          <a:lstStyle/>
          <a:p>
            <a:r>
              <a:rPr lang="zh-CN" altLang="en-US" dirty="0"/>
              <a:t>本章思维导图</a:t>
            </a:r>
            <a:endParaRPr lang="zh-CN" altLang="en-US" dirty="0"/>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653030" y="1481455"/>
            <a:ext cx="6490970" cy="4525645"/>
          </a:xfrm>
        </p:spPr>
        <p:txBody>
          <a:bodyPr/>
          <a:lstStyle/>
          <a:p>
            <a:r>
              <a:rPr lang="en-US" altLang="zh-CN" b="1" dirty="0"/>
              <a:t>String s = new String("hi"); </a:t>
            </a:r>
            <a:r>
              <a:rPr lang="zh-CN" altLang="zh-CN" b="1" dirty="0"/>
              <a:t>语句创建了几个</a:t>
            </a:r>
            <a:r>
              <a:rPr lang="en-US" altLang="zh-CN" b="1" dirty="0"/>
              <a:t>String</a:t>
            </a:r>
            <a:r>
              <a:rPr lang="zh-CN" altLang="zh-CN" b="1" dirty="0"/>
              <a:t>对象？</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5536" y="1412776"/>
            <a:ext cx="1630119"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868930" y="1481455"/>
            <a:ext cx="6275070" cy="4525645"/>
          </a:xfrm>
        </p:spPr>
        <p:txBody>
          <a:bodyPr/>
          <a:lstStyle/>
          <a:p>
            <a:r>
              <a:rPr lang="zh-CN" altLang="en-US" dirty="0"/>
              <a:t>当</a:t>
            </a:r>
            <a:r>
              <a:rPr lang="zh-CN" altLang="zh-CN" dirty="0"/>
              <a:t>“</a:t>
            </a:r>
            <a:r>
              <a:rPr lang="en-US" altLang="zh-CN" dirty="0"/>
              <a:t>+</a:t>
            </a:r>
            <a:r>
              <a:rPr lang="zh-CN" altLang="zh-CN" dirty="0"/>
              <a:t>”运算两侧都是</a:t>
            </a:r>
            <a:r>
              <a:rPr lang="en-US" altLang="zh-CN" dirty="0"/>
              <a:t>String</a:t>
            </a:r>
            <a:r>
              <a:rPr lang="zh-CN" altLang="zh-CN" dirty="0"/>
              <a:t>常量</a:t>
            </a:r>
            <a:r>
              <a:rPr lang="zh-CN" altLang="en-US" dirty="0"/>
              <a:t>时，</a:t>
            </a:r>
            <a:r>
              <a:rPr lang="zh-CN" altLang="zh-CN" dirty="0"/>
              <a:t>编译器会对字符串常量的运算进行优化。</a:t>
            </a:r>
            <a:endParaRPr lang="en-US" altLang="zh-CN"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sp>
        <p:nvSpPr>
          <p:cNvPr id="4" name="矩形 3"/>
          <p:cNvSpPr/>
          <p:nvPr/>
        </p:nvSpPr>
        <p:spPr>
          <a:xfrm>
            <a:off x="3635896" y="3061501"/>
            <a:ext cx="3029585" cy="46037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altLang="zh-CN" sz="2400" dirty="0"/>
              <a:t>String s="he"+"</a:t>
            </a:r>
            <a:r>
              <a:rPr lang="en-US" altLang="zh-CN" sz="2400" dirty="0" err="1"/>
              <a:t>llo</a:t>
            </a:r>
            <a:r>
              <a:rPr lang="en-US" altLang="zh-CN" sz="2400" dirty="0"/>
              <a:t>";</a:t>
            </a:r>
            <a:endParaRPr lang="zh-CN" altLang="zh-CN" sz="2400" dirty="0"/>
          </a:p>
        </p:txBody>
      </p:sp>
      <p:sp>
        <p:nvSpPr>
          <p:cNvPr id="5" name="矩形 4"/>
          <p:cNvSpPr/>
          <p:nvPr/>
        </p:nvSpPr>
        <p:spPr>
          <a:xfrm>
            <a:off x="3755877" y="4321488"/>
            <a:ext cx="2531745" cy="4603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sz="2400" dirty="0"/>
              <a:t>String s="hello";</a:t>
            </a:r>
            <a:endParaRPr lang="zh-CN" altLang="en-US" sz="2400" dirty="0"/>
          </a:p>
        </p:txBody>
      </p:sp>
      <p:sp>
        <p:nvSpPr>
          <p:cNvPr id="6" name="下箭头 5"/>
          <p:cNvSpPr/>
          <p:nvPr/>
        </p:nvSpPr>
        <p:spPr>
          <a:xfrm>
            <a:off x="4950030" y="3523166"/>
            <a:ext cx="236130" cy="7627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532" y="1668198"/>
            <a:ext cx="1800200" cy="1440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651510"/>
          </a:xfrm>
        </p:spPr>
        <p:txBody>
          <a:bodyPr/>
          <a:lstStyle/>
          <a:p>
            <a:pPr marL="109855" indent="0">
              <a:buNone/>
            </a:pPr>
            <a:r>
              <a:rPr lang="zh-CN" altLang="zh-CN" dirty="0"/>
              <a:t>【例</a:t>
            </a:r>
            <a:r>
              <a:rPr lang="en-US" altLang="zh-CN" dirty="0"/>
              <a:t>7-1</a:t>
            </a:r>
            <a:r>
              <a:rPr lang="zh-CN" altLang="zh-CN" dirty="0"/>
              <a:t>】分析下面的代码段</a:t>
            </a:r>
            <a:r>
              <a:rPr lang="zh-CN" altLang="en-US" dirty="0"/>
              <a:t>。</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sp>
        <p:nvSpPr>
          <p:cNvPr id="4" name="矩形 3"/>
          <p:cNvSpPr/>
          <p:nvPr/>
        </p:nvSpPr>
        <p:spPr>
          <a:xfrm>
            <a:off x="755576" y="2132856"/>
            <a:ext cx="7704856" cy="267652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400" dirty="0"/>
              <a:t>String s1 = "hello";</a:t>
            </a:r>
            <a:endParaRPr lang="zh-CN" altLang="zh-CN" sz="2400" dirty="0"/>
          </a:p>
          <a:p>
            <a:r>
              <a:rPr lang="en-US" altLang="zh-CN" sz="2400" dirty="0"/>
              <a:t>String s2="he"+"</a:t>
            </a:r>
            <a:r>
              <a:rPr lang="en-US" altLang="zh-CN" sz="2400" dirty="0" err="1"/>
              <a:t>llo</a:t>
            </a:r>
            <a:r>
              <a:rPr lang="en-US" altLang="zh-CN" sz="2400" dirty="0"/>
              <a:t>"</a:t>
            </a:r>
            <a:endParaRPr lang="zh-CN" altLang="zh-CN" sz="2400" dirty="0"/>
          </a:p>
          <a:p>
            <a:r>
              <a:rPr lang="en-US" altLang="zh-CN" sz="2400" dirty="0"/>
              <a:t>String s3="he";</a:t>
            </a:r>
            <a:endParaRPr lang="zh-CN" altLang="zh-CN" sz="2400" dirty="0"/>
          </a:p>
          <a:p>
            <a:r>
              <a:rPr lang="en-US" altLang="zh-CN" sz="2400" dirty="0"/>
              <a:t>String s4=s3+"llo";</a:t>
            </a:r>
            <a:endParaRPr lang="zh-CN" altLang="zh-CN" sz="2400" dirty="0"/>
          </a:p>
          <a:p>
            <a:r>
              <a:rPr lang="en-US" altLang="zh-CN" sz="2400" dirty="0" err="1"/>
              <a:t>System.out.println</a:t>
            </a:r>
            <a:r>
              <a:rPr lang="en-US" altLang="zh-CN" sz="2400" dirty="0"/>
              <a:t>(s2==s1);</a:t>
            </a:r>
            <a:endParaRPr lang="zh-CN" altLang="zh-CN" sz="2400" dirty="0"/>
          </a:p>
          <a:p>
            <a:r>
              <a:rPr lang="en-US" altLang="zh-CN" sz="2400" dirty="0" err="1"/>
              <a:t>System.out.println</a:t>
            </a:r>
            <a:r>
              <a:rPr lang="en-US" altLang="zh-CN" sz="2400" dirty="0"/>
              <a:t>(s2==s4);</a:t>
            </a:r>
            <a:endParaRPr lang="zh-CN" altLang="zh-CN" sz="2400" dirty="0"/>
          </a:p>
          <a:p>
            <a:r>
              <a:rPr lang="zh-CN" altLang="zh-CN" sz="2400" dirty="0"/>
              <a:t>的运行结果是什么？该代码段一共创建了几个对象？</a:t>
            </a:r>
            <a:endParaRPr lang="zh-CN" altLang="en-US" sz="2400" dirty="0"/>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4913" y="370388"/>
            <a:ext cx="6482886" cy="427990"/>
          </a:xfrm>
        </p:spPr>
        <p:txBody>
          <a:bodyPr/>
          <a:p>
            <a:endParaRPr lang="zh-CN" altLang="en-US"/>
          </a:p>
        </p:txBody>
      </p:sp>
      <p:graphicFrame>
        <p:nvGraphicFramePr>
          <p:cNvPr id="7" name="表格 6"/>
          <p:cNvGraphicFramePr>
            <a:graphicFrameLocks noGrp="1"/>
          </p:cNvGraphicFramePr>
          <p:nvPr/>
        </p:nvGraphicFramePr>
        <p:xfrm>
          <a:off x="2916831" y="3282270"/>
          <a:ext cx="743744" cy="2595880"/>
        </p:xfrm>
        <a:graphic>
          <a:graphicData uri="http://schemas.openxmlformats.org/drawingml/2006/table">
            <a:tbl>
              <a:tblPr firstRow="1" bandRow="1"/>
              <a:tblGrid>
                <a:gridCol w="743744"/>
              </a:tblGrid>
              <a:tr h="370840">
                <a:tc>
                  <a:txBody>
                    <a:bodyPr/>
                    <a:lstStyle/>
                    <a:p>
                      <a:endParaRPr lang="zh-CN" altLang="en-US" dirty="0"/>
                    </a:p>
                  </a:txBody>
                  <a:tcPr/>
                </a:tc>
              </a:tr>
              <a:tr h="370840">
                <a:tc>
                  <a:txBody>
                    <a:bodyPr/>
                    <a:lstStyle/>
                    <a:p>
                      <a:endParaRPr lang="zh-CN" altLang="en-US" dirty="0"/>
                    </a:p>
                  </a:txBody>
                  <a:tcPr/>
                </a:tc>
              </a:tr>
              <a:tr h="370840">
                <a:tc>
                  <a:txBody>
                    <a:bodyPr/>
                    <a:lstStyle/>
                    <a:p>
                      <a:endParaRPr lang="zh-CN" altLang="en-US"/>
                    </a:p>
                  </a:txBody>
                  <a:tcPr/>
                </a:tc>
              </a:tr>
              <a:tr h="370840">
                <a:tc>
                  <a:txBody>
                    <a:bodyPr/>
                    <a:lstStyle/>
                    <a:p>
                      <a:endParaRPr lang="zh-CN" altLang="en-US" dirty="0"/>
                    </a:p>
                  </a:txBody>
                  <a:tcPr/>
                </a:tc>
              </a:tr>
              <a:tr h="370840">
                <a:tc>
                  <a:txBody>
                    <a:bodyPr/>
                    <a:lstStyle/>
                    <a:p>
                      <a:endParaRPr lang="zh-CN" altLang="en-US"/>
                    </a:p>
                  </a:txBody>
                  <a:tcPr/>
                </a:tc>
              </a:tr>
              <a:tr h="370840">
                <a:tc>
                  <a:txBody>
                    <a:bodyPr/>
                    <a:lstStyle/>
                    <a:p>
                      <a:endParaRPr lang="zh-CN" altLang="en-US"/>
                    </a:p>
                  </a:txBody>
                  <a:tcPr/>
                </a:tc>
              </a:tr>
              <a:tr h="370840">
                <a:tc>
                  <a:txBody>
                    <a:bodyPr/>
                    <a:lstStyle/>
                    <a:p>
                      <a:endParaRPr lang="zh-CN" altLang="en-US" dirty="0"/>
                    </a:p>
                  </a:txBody>
                  <a:tcPr/>
                </a:tc>
              </a:tr>
            </a:tbl>
          </a:graphicData>
        </a:graphic>
      </p:graphicFrame>
      <p:sp>
        <p:nvSpPr>
          <p:cNvPr id="8" name="TextBox 2"/>
          <p:cNvSpPr txBox="1"/>
          <p:nvPr/>
        </p:nvSpPr>
        <p:spPr>
          <a:xfrm>
            <a:off x="2859683" y="5878075"/>
            <a:ext cx="1008112" cy="368300"/>
          </a:xfrm>
          <a:prstGeom prst="rect">
            <a:avLst/>
          </a:prstGeom>
          <a:noFill/>
        </p:spPr>
        <p:txBody>
          <a:bodyPr wrap="square" rtlCol="0">
            <a:spAutoFit/>
          </a:bodyPr>
          <a:lstStyle/>
          <a:p>
            <a:r>
              <a:rPr lang="zh-CN" altLang="en-US" dirty="0"/>
              <a:t>栈内存</a:t>
            </a:r>
            <a:endParaRPr lang="zh-CN" altLang="en-US" dirty="0"/>
          </a:p>
        </p:txBody>
      </p:sp>
      <p:sp>
        <p:nvSpPr>
          <p:cNvPr id="9" name="TextBox 3"/>
          <p:cNvSpPr txBox="1"/>
          <p:nvPr/>
        </p:nvSpPr>
        <p:spPr>
          <a:xfrm>
            <a:off x="2483930" y="4396045"/>
            <a:ext cx="504909" cy="368300"/>
          </a:xfrm>
          <a:prstGeom prst="rect">
            <a:avLst/>
          </a:prstGeom>
          <a:noFill/>
        </p:spPr>
        <p:txBody>
          <a:bodyPr wrap="square" rtlCol="0">
            <a:spAutoFit/>
          </a:bodyPr>
          <a:lstStyle/>
          <a:p>
            <a:r>
              <a:rPr lang="en-US" altLang="zh-CN" dirty="0"/>
              <a:t>s1</a:t>
            </a:r>
            <a:endParaRPr lang="zh-CN" altLang="en-US" dirty="0"/>
          </a:p>
        </p:txBody>
      </p:sp>
      <p:sp>
        <p:nvSpPr>
          <p:cNvPr id="10" name="TextBox 4"/>
          <p:cNvSpPr txBox="1"/>
          <p:nvPr/>
        </p:nvSpPr>
        <p:spPr>
          <a:xfrm>
            <a:off x="2477580" y="5132888"/>
            <a:ext cx="504909" cy="368300"/>
          </a:xfrm>
          <a:prstGeom prst="rect">
            <a:avLst/>
          </a:prstGeom>
          <a:noFill/>
        </p:spPr>
        <p:txBody>
          <a:bodyPr wrap="square" rtlCol="0">
            <a:spAutoFit/>
          </a:bodyPr>
          <a:lstStyle/>
          <a:p>
            <a:r>
              <a:rPr lang="en-US" altLang="zh-CN" dirty="0"/>
              <a:t>s3</a:t>
            </a:r>
            <a:endParaRPr lang="zh-CN" altLang="en-US" dirty="0"/>
          </a:p>
        </p:txBody>
      </p:sp>
      <p:sp>
        <p:nvSpPr>
          <p:cNvPr id="11" name="椭圆 10"/>
          <p:cNvSpPr/>
          <p:nvPr/>
        </p:nvSpPr>
        <p:spPr bwMode="auto">
          <a:xfrm>
            <a:off x="4499992" y="2636912"/>
            <a:ext cx="4430699" cy="2933382"/>
          </a:xfrm>
          <a:prstGeom prst="ellipse">
            <a:avLst/>
          </a:prstGeom>
          <a:solidFill>
            <a:schemeClr val="bg1"/>
          </a:solidFill>
          <a:ln w="12700" cap="flat" cmpd="sng" algn="ctr">
            <a:solidFill>
              <a:schemeClr val="tx1"/>
            </a:solidFill>
            <a:prstDash val="solid"/>
            <a:round/>
            <a:headEnd type="none" w="med" len="med"/>
            <a:tailEnd type="triangle" w="med" len="med"/>
          </a:ln>
          <a:effectLst/>
        </p:spPr>
        <p:txBody>
          <a:bodyPr vert="horz" wrap="none" lIns="90000" tIns="46800" rIns="90000" bIns="4680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Book Antiqua" panose="02040602050305030304" pitchFamily="18" charset="0"/>
              <a:ea typeface="宋体" panose="02010600030101010101" pitchFamily="2" charset="-122"/>
            </a:endParaRPr>
          </a:p>
        </p:txBody>
      </p:sp>
      <p:graphicFrame>
        <p:nvGraphicFramePr>
          <p:cNvPr id="12" name="表格 11"/>
          <p:cNvGraphicFramePr>
            <a:graphicFrameLocks noGrp="1"/>
          </p:cNvGraphicFramePr>
          <p:nvPr/>
        </p:nvGraphicFramePr>
        <p:xfrm>
          <a:off x="7069448" y="4119173"/>
          <a:ext cx="936000" cy="1097280"/>
        </p:xfrm>
        <a:graphic>
          <a:graphicData uri="http://schemas.openxmlformats.org/drawingml/2006/table">
            <a:tbl>
              <a:tblPr firstRow="1" bandRow="1"/>
              <a:tblGrid>
                <a:gridCol w="936000"/>
              </a:tblGrid>
              <a:tr h="334899">
                <a:tc>
                  <a:txBody>
                    <a:bodyPr/>
                    <a:lstStyle/>
                    <a:p>
                      <a:endParaRPr lang="zh-CN" altLang="en-US" dirty="0"/>
                    </a:p>
                  </a:txBody>
                  <a:tcPr/>
                </a:tc>
              </a:tr>
              <a:tr h="334899">
                <a:tc>
                  <a:txBody>
                    <a:bodyPr/>
                    <a:lstStyle/>
                    <a:p>
                      <a:endParaRPr lang="zh-CN" altLang="en-US" dirty="0"/>
                    </a:p>
                  </a:txBody>
                  <a:tcPr/>
                </a:tc>
              </a:tr>
              <a:tr h="334899">
                <a:tc>
                  <a:txBody>
                    <a:bodyPr/>
                    <a:lstStyle/>
                    <a:p>
                      <a:endParaRPr lang="zh-CN" altLang="en-US" dirty="0"/>
                    </a:p>
                  </a:txBody>
                  <a:tcPr/>
                </a:tc>
              </a:tr>
            </a:tbl>
          </a:graphicData>
        </a:graphic>
      </p:graphicFrame>
      <p:sp>
        <p:nvSpPr>
          <p:cNvPr id="13" name="TextBox 9"/>
          <p:cNvSpPr txBox="1"/>
          <p:nvPr/>
        </p:nvSpPr>
        <p:spPr>
          <a:xfrm>
            <a:off x="6461662" y="5554117"/>
            <a:ext cx="1008112" cy="368300"/>
          </a:xfrm>
          <a:prstGeom prst="rect">
            <a:avLst/>
          </a:prstGeom>
          <a:noFill/>
        </p:spPr>
        <p:txBody>
          <a:bodyPr wrap="square" rtlCol="0">
            <a:spAutoFit/>
          </a:bodyPr>
          <a:lstStyle/>
          <a:p>
            <a:r>
              <a:rPr lang="zh-CN" altLang="en-US" dirty="0"/>
              <a:t>堆内存</a:t>
            </a:r>
            <a:endParaRPr lang="zh-CN" altLang="en-US" dirty="0"/>
          </a:p>
        </p:txBody>
      </p:sp>
      <p:sp>
        <p:nvSpPr>
          <p:cNvPr id="14" name="TextBox 16"/>
          <p:cNvSpPr txBox="1"/>
          <p:nvPr/>
        </p:nvSpPr>
        <p:spPr>
          <a:xfrm>
            <a:off x="7081774" y="4535348"/>
            <a:ext cx="911932"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603050405020304" pitchFamily="18" charset="0"/>
                <a:ea typeface="+mn-ea"/>
              </a:rPr>
              <a:t>"hello"</a:t>
            </a:r>
            <a:endParaRPr lang="zh-CN" altLang="en-US" sz="1800" dirty="0"/>
          </a:p>
        </p:txBody>
      </p:sp>
      <p:cxnSp>
        <p:nvCxnSpPr>
          <p:cNvPr id="15" name="肘形连接符 26"/>
          <p:cNvCxnSpPr/>
          <p:nvPr/>
        </p:nvCxnSpPr>
        <p:spPr bwMode="auto">
          <a:xfrm flipV="1">
            <a:off x="3419475" y="3344545"/>
            <a:ext cx="2480310" cy="1236345"/>
          </a:xfrm>
          <a:prstGeom prst="bentConnector3">
            <a:avLst>
              <a:gd name="adj1" fmla="val 50026"/>
            </a:avLst>
          </a:prstGeom>
          <a:solidFill>
            <a:schemeClr val="accent1"/>
          </a:solidFill>
          <a:ln w="12700" cap="flat" cmpd="sng" algn="ctr">
            <a:solidFill>
              <a:srgbClr val="99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肘形连接符 29"/>
          <p:cNvCxnSpPr/>
          <p:nvPr/>
        </p:nvCxnSpPr>
        <p:spPr bwMode="auto">
          <a:xfrm flipV="1">
            <a:off x="3419475" y="3416935"/>
            <a:ext cx="2480310" cy="1524000"/>
          </a:xfrm>
          <a:prstGeom prst="bentConnector3">
            <a:avLst>
              <a:gd name="adj1" fmla="val 56886"/>
            </a:avLst>
          </a:prstGeom>
          <a:solidFill>
            <a:schemeClr val="accent1"/>
          </a:solidFill>
          <a:ln w="12700" cap="flat" cmpd="sng" algn="ctr">
            <a:solidFill>
              <a:srgbClr val="99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32"/>
          <p:cNvSpPr txBox="1"/>
          <p:nvPr/>
        </p:nvSpPr>
        <p:spPr>
          <a:xfrm>
            <a:off x="2483938" y="4764533"/>
            <a:ext cx="504909" cy="368300"/>
          </a:xfrm>
          <a:prstGeom prst="rect">
            <a:avLst/>
          </a:prstGeom>
          <a:noFill/>
        </p:spPr>
        <p:txBody>
          <a:bodyPr wrap="square" rtlCol="0">
            <a:spAutoFit/>
          </a:bodyPr>
          <a:lstStyle/>
          <a:p>
            <a:r>
              <a:rPr lang="en-US" altLang="zh-CN" dirty="0"/>
              <a:t>s2</a:t>
            </a:r>
            <a:endParaRPr lang="zh-CN" altLang="en-US" dirty="0"/>
          </a:p>
        </p:txBody>
      </p:sp>
      <p:sp>
        <p:nvSpPr>
          <p:cNvPr id="18" name="TextBox 33"/>
          <p:cNvSpPr txBox="1"/>
          <p:nvPr/>
        </p:nvSpPr>
        <p:spPr>
          <a:xfrm>
            <a:off x="2483938" y="5500890"/>
            <a:ext cx="504909" cy="368300"/>
          </a:xfrm>
          <a:prstGeom prst="rect">
            <a:avLst/>
          </a:prstGeom>
          <a:noFill/>
        </p:spPr>
        <p:txBody>
          <a:bodyPr wrap="square" rtlCol="0">
            <a:spAutoFit/>
          </a:bodyPr>
          <a:lstStyle/>
          <a:p>
            <a:r>
              <a:rPr lang="en-US" altLang="zh-CN" dirty="0"/>
              <a:t>s4</a:t>
            </a:r>
            <a:endParaRPr lang="zh-CN" altLang="en-US" dirty="0"/>
          </a:p>
        </p:txBody>
      </p:sp>
      <p:cxnSp>
        <p:nvCxnSpPr>
          <p:cNvPr id="19" name="肘形连接符 42"/>
          <p:cNvCxnSpPr/>
          <p:nvPr/>
        </p:nvCxnSpPr>
        <p:spPr bwMode="auto">
          <a:xfrm flipV="1">
            <a:off x="3419475" y="3740785"/>
            <a:ext cx="2468245" cy="1560195"/>
          </a:xfrm>
          <a:prstGeom prst="bentConnector3">
            <a:avLst>
              <a:gd name="adj1" fmla="val 66117"/>
            </a:avLst>
          </a:prstGeom>
          <a:solidFill>
            <a:schemeClr val="accent1"/>
          </a:solidFill>
          <a:ln w="12700" cap="flat" cmpd="sng" algn="ctr">
            <a:solidFill>
              <a:srgbClr val="99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肘形连接符 45"/>
          <p:cNvCxnSpPr>
            <a:endCxn id="14" idx="1"/>
          </p:cNvCxnSpPr>
          <p:nvPr/>
        </p:nvCxnSpPr>
        <p:spPr bwMode="auto">
          <a:xfrm flipV="1">
            <a:off x="3419475" y="4719320"/>
            <a:ext cx="3662045" cy="941705"/>
          </a:xfrm>
          <a:prstGeom prst="bentConnector3">
            <a:avLst>
              <a:gd name="adj1" fmla="val 50009"/>
            </a:avLst>
          </a:prstGeom>
          <a:solidFill>
            <a:schemeClr val="accent1"/>
          </a:solidFill>
          <a:ln w="12700" cap="flat" cmpd="sng" algn="ctr">
            <a:solidFill>
              <a:srgbClr val="99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1" name="表格 20"/>
          <p:cNvGraphicFramePr>
            <a:graphicFrameLocks noGrp="1"/>
          </p:cNvGraphicFramePr>
          <p:nvPr/>
        </p:nvGraphicFramePr>
        <p:xfrm>
          <a:off x="5947445" y="2813613"/>
          <a:ext cx="854217" cy="1854200"/>
        </p:xfrm>
        <a:graphic>
          <a:graphicData uri="http://schemas.openxmlformats.org/drawingml/2006/table">
            <a:tbl>
              <a:tblPr firstRow="1" bandRow="1"/>
              <a:tblGrid>
                <a:gridCol w="854217"/>
              </a:tblGrid>
              <a:tr h="370840">
                <a:tc>
                  <a:txBody>
                    <a:bodyPr/>
                    <a:lstStyle/>
                    <a:p>
                      <a:endParaRPr lang="zh-CN"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txBody>
                  <a:tcPr/>
                </a:tc>
              </a:tr>
              <a:tr h="370840">
                <a:tc>
                  <a:txBody>
                    <a:bodyPr/>
                    <a:lstStyle/>
                    <a:p>
                      <a:endParaRPr lang="zh-CN" altLang="en-US" dirty="0"/>
                    </a:p>
                  </a:txBody>
                  <a:tcPr/>
                </a:tc>
              </a:tr>
            </a:tbl>
          </a:graphicData>
        </a:graphic>
      </p:graphicFrame>
      <p:sp>
        <p:nvSpPr>
          <p:cNvPr id="22" name="TextBox 6"/>
          <p:cNvSpPr txBox="1"/>
          <p:nvPr/>
        </p:nvSpPr>
        <p:spPr>
          <a:xfrm>
            <a:off x="6802603" y="2975382"/>
            <a:ext cx="1008112" cy="368300"/>
          </a:xfrm>
          <a:prstGeom prst="rect">
            <a:avLst/>
          </a:prstGeom>
          <a:noFill/>
        </p:spPr>
        <p:txBody>
          <a:bodyPr wrap="square" rtlCol="0">
            <a:spAutoFit/>
          </a:bodyPr>
          <a:lstStyle/>
          <a:p>
            <a:r>
              <a:rPr lang="zh-CN" altLang="en-US" dirty="0"/>
              <a:t>对象池</a:t>
            </a:r>
            <a:endParaRPr lang="zh-CN" altLang="en-US" dirty="0"/>
          </a:p>
        </p:txBody>
      </p:sp>
      <p:sp>
        <p:nvSpPr>
          <p:cNvPr id="23" name="文本框 22"/>
          <p:cNvSpPr txBox="1"/>
          <p:nvPr/>
        </p:nvSpPr>
        <p:spPr>
          <a:xfrm>
            <a:off x="360504" y="945982"/>
            <a:ext cx="4577786" cy="2322830"/>
          </a:xfrm>
          <a:prstGeom prst="rect">
            <a:avLst/>
          </a:prstGeom>
          <a:noFill/>
        </p:spPr>
        <p:txBody>
          <a:bodyPr wrap="square">
            <a:spAutoFit/>
          </a:bodyPr>
          <a:lstStyle/>
          <a:p>
            <a:pPr>
              <a:spcBef>
                <a:spcPts val="600"/>
              </a:spcBef>
            </a:pPr>
            <a:r>
              <a:rPr lang="en-US" altLang="zh-CN" sz="2000" dirty="0"/>
              <a:t>String s1 = "hello";</a:t>
            </a:r>
            <a:endParaRPr lang="zh-CN" altLang="zh-CN" sz="2000" dirty="0"/>
          </a:p>
          <a:p>
            <a:pPr>
              <a:spcBef>
                <a:spcPts val="600"/>
              </a:spcBef>
            </a:pPr>
            <a:r>
              <a:rPr lang="en-US" altLang="zh-CN" sz="2000" dirty="0"/>
              <a:t>String s2="he"+"</a:t>
            </a:r>
            <a:r>
              <a:rPr lang="en-US" altLang="zh-CN" sz="2000" dirty="0" err="1"/>
              <a:t>llo</a:t>
            </a:r>
            <a:r>
              <a:rPr lang="en-US" altLang="zh-CN" sz="2000" dirty="0"/>
              <a:t>"</a:t>
            </a:r>
            <a:endParaRPr lang="zh-CN" altLang="zh-CN" sz="2000" dirty="0"/>
          </a:p>
          <a:p>
            <a:pPr>
              <a:spcBef>
                <a:spcPts val="600"/>
              </a:spcBef>
            </a:pPr>
            <a:r>
              <a:rPr lang="en-US" altLang="zh-CN" sz="2000" dirty="0"/>
              <a:t>String s3="he";</a:t>
            </a:r>
            <a:endParaRPr lang="zh-CN" altLang="zh-CN" sz="2000" dirty="0"/>
          </a:p>
          <a:p>
            <a:pPr>
              <a:spcBef>
                <a:spcPts val="600"/>
              </a:spcBef>
            </a:pPr>
            <a:r>
              <a:rPr lang="en-US" altLang="zh-CN" sz="2000" dirty="0"/>
              <a:t>String s4=s3+"llo";</a:t>
            </a:r>
            <a:endParaRPr lang="zh-CN" altLang="zh-CN" sz="2000" dirty="0"/>
          </a:p>
          <a:p>
            <a:pPr>
              <a:spcBef>
                <a:spcPts val="600"/>
              </a:spcBef>
            </a:pPr>
            <a:r>
              <a:rPr lang="en-US" altLang="zh-CN" sz="2000" dirty="0" err="1"/>
              <a:t>System.out.println</a:t>
            </a:r>
            <a:r>
              <a:rPr lang="en-US" altLang="zh-CN" sz="2000" dirty="0"/>
              <a:t>(s2==s1);</a:t>
            </a:r>
            <a:endParaRPr lang="zh-CN" altLang="zh-CN" sz="2000" dirty="0"/>
          </a:p>
          <a:p>
            <a:pPr>
              <a:spcBef>
                <a:spcPts val="600"/>
              </a:spcBef>
            </a:pPr>
            <a:r>
              <a:rPr lang="en-US" altLang="zh-CN" sz="2000" dirty="0" err="1"/>
              <a:t>System.out.println</a:t>
            </a:r>
            <a:r>
              <a:rPr lang="en-US" altLang="zh-CN" sz="2000" dirty="0"/>
              <a:t>(s2==s4);</a:t>
            </a:r>
            <a:endParaRPr lang="zh-CN" altLang="zh-CN" sz="2000" dirty="0"/>
          </a:p>
        </p:txBody>
      </p:sp>
      <p:sp>
        <p:nvSpPr>
          <p:cNvPr id="25" name="文本框 24"/>
          <p:cNvSpPr txBox="1"/>
          <p:nvPr/>
        </p:nvSpPr>
        <p:spPr>
          <a:xfrm>
            <a:off x="5947445" y="3190508"/>
            <a:ext cx="933275"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603050405020304" pitchFamily="18" charset="0"/>
                <a:ea typeface="+mn-ea"/>
              </a:rPr>
              <a:t>"hello"</a:t>
            </a:r>
            <a:endParaRPr lang="zh-CN" altLang="en-US" dirty="0"/>
          </a:p>
        </p:txBody>
      </p:sp>
      <p:sp>
        <p:nvSpPr>
          <p:cNvPr id="27" name="文本框 26"/>
          <p:cNvSpPr txBox="1"/>
          <p:nvPr/>
        </p:nvSpPr>
        <p:spPr>
          <a:xfrm>
            <a:off x="5946504" y="3551752"/>
            <a:ext cx="606160"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603050405020304" pitchFamily="18" charset="0"/>
                <a:ea typeface="+mn-ea"/>
              </a:rPr>
              <a:t>"he"</a:t>
            </a:r>
            <a:endParaRPr lang="zh-CN" altLang="en-US" sz="1800" dirty="0"/>
          </a:p>
        </p:txBody>
      </p:sp>
      <p:sp>
        <p:nvSpPr>
          <p:cNvPr id="29" name="文本框 28"/>
          <p:cNvSpPr txBox="1"/>
          <p:nvPr/>
        </p:nvSpPr>
        <p:spPr>
          <a:xfrm>
            <a:off x="5944024" y="3939061"/>
            <a:ext cx="751938" cy="368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solidFill>
                <a:effectLst/>
                <a:latin typeface="Times New Roman" panose="02020603050405020304" pitchFamily="18" charset="0"/>
                <a:ea typeface="+mn-ea"/>
              </a:rPr>
              <a:t>"</a:t>
            </a:r>
            <a:r>
              <a:rPr lang="en-US" altLang="zh-CN" sz="1800" dirty="0" err="1">
                <a:solidFill>
                  <a:srgbClr val="000000"/>
                </a:solidFill>
                <a:effectLst/>
                <a:latin typeface="Times New Roman" panose="02020603050405020304" pitchFamily="18" charset="0"/>
                <a:ea typeface="+mn-ea"/>
              </a:rPr>
              <a:t>llo</a:t>
            </a:r>
            <a:r>
              <a:rPr lang="en-US" altLang="zh-CN" sz="1800" dirty="0">
                <a:solidFill>
                  <a:srgbClr val="000000"/>
                </a:solidFill>
                <a:effectLst/>
                <a:latin typeface="Times New Roman" panose="02020603050405020304" pitchFamily="18" charset="0"/>
                <a:ea typeface="+mn-ea"/>
              </a:rPr>
              <a:t>"</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0"/>
                            </p:stCondLst>
                            <p:childTnLst>
                              <p:par>
                                <p:cTn id="20" presetID="22" presetClass="entr" presetSubtype="4"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0"/>
                            </p:stCondLst>
                            <p:childTnLst>
                              <p:par>
                                <p:cTn id="32" presetID="22" presetClass="entr" presetSubtype="4"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par>
                          <p:cTn id="47" fill="hold">
                            <p:stCondLst>
                              <p:cond delay="0"/>
                            </p:stCondLst>
                            <p:childTnLst>
                              <p:par>
                                <p:cTn id="48" presetID="22" presetClass="entr" presetSubtype="4"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7" grpId="0"/>
      <p:bldP spid="18" grpId="0"/>
      <p:bldP spid="25" grpId="0"/>
      <p:bldP spid="2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97965"/>
            <a:ext cx="8229600" cy="1731645"/>
          </a:xfrm>
        </p:spPr>
        <p:txBody>
          <a:bodyPr/>
          <a:lstStyle/>
          <a:p>
            <a:pPr marL="109855" indent="0">
              <a:buNone/>
            </a:pPr>
            <a:r>
              <a:rPr lang="en-US" altLang="zh-CN" b="1" dirty="0"/>
              <a:t>1</a:t>
            </a:r>
            <a:r>
              <a:rPr lang="zh-CN" altLang="zh-CN" b="1" dirty="0"/>
              <a:t>．</a:t>
            </a:r>
            <a:r>
              <a:rPr lang="en-US" altLang="zh-CN" b="1" dirty="0" err="1"/>
              <a:t>charAt</a:t>
            </a:r>
            <a:r>
              <a:rPr lang="en-US" altLang="zh-CN" b="1" dirty="0"/>
              <a:t>()</a:t>
            </a:r>
            <a:endParaRPr lang="zh-CN" altLang="zh-CN" b="1" dirty="0"/>
          </a:p>
          <a:p>
            <a:pPr lvl="1"/>
            <a:r>
              <a:rPr lang="en-US" altLang="zh-CN" dirty="0"/>
              <a:t>char </a:t>
            </a:r>
            <a:r>
              <a:rPr lang="en-US" altLang="zh-CN" dirty="0" err="1"/>
              <a:t>charAt</a:t>
            </a:r>
            <a:r>
              <a:rPr lang="en-US" altLang="zh-CN" dirty="0"/>
              <a:t>(</a:t>
            </a:r>
            <a:r>
              <a:rPr lang="en-US" altLang="zh-CN" dirty="0" err="1"/>
              <a:t>int</a:t>
            </a:r>
            <a:r>
              <a:rPr lang="en-US" altLang="zh-CN" dirty="0"/>
              <a:t> index)</a:t>
            </a:r>
            <a:r>
              <a:rPr lang="zh-CN" altLang="zh-CN" dirty="0"/>
              <a:t>，返回调用该方法的字符串位于指定位置</a:t>
            </a:r>
            <a:r>
              <a:rPr lang="en-US" altLang="zh-CN" dirty="0"/>
              <a:t>index</a:t>
            </a:r>
            <a:r>
              <a:rPr lang="zh-CN" altLang="zh-CN" dirty="0"/>
              <a:t>处的字符。需要注意，字符串的索引值是从</a:t>
            </a:r>
            <a:r>
              <a:rPr lang="en-US" altLang="zh-CN" dirty="0"/>
              <a:t>0</a:t>
            </a:r>
            <a:r>
              <a:rPr lang="zh-CN" altLang="zh-CN" dirty="0"/>
              <a:t>开始计算的。</a:t>
            </a:r>
            <a:endParaRPr lang="zh-CN" altLang="en-US" dirty="0"/>
          </a:p>
        </p:txBody>
      </p:sp>
      <p:sp>
        <p:nvSpPr>
          <p:cNvPr id="3" name="标题 2"/>
          <p:cNvSpPr>
            <a:spLocks noGrp="1"/>
          </p:cNvSpPr>
          <p:nvPr>
            <p:ph type="title"/>
          </p:nvPr>
        </p:nvSpPr>
        <p:spPr/>
        <p:txBody>
          <a:bodyPr>
            <a:normAutofit/>
          </a:bodyPr>
          <a:lstStyle/>
          <a:p>
            <a:r>
              <a:rPr lang="en-US" altLang="zh-CN" dirty="0">
                <a:effectLst/>
              </a:rPr>
              <a:t>7.1.2  String</a:t>
            </a:r>
            <a:r>
              <a:rPr lang="zh-CN" altLang="zh-CN" dirty="0">
                <a:effectLst/>
              </a:rPr>
              <a:t>类的常用方法</a:t>
            </a:r>
            <a:endParaRPr lang="zh-CN" altLang="en-US" dirty="0"/>
          </a:p>
        </p:txBody>
      </p:sp>
      <p:sp>
        <p:nvSpPr>
          <p:cNvPr id="4" name="矩形 3"/>
          <p:cNvSpPr/>
          <p:nvPr/>
        </p:nvSpPr>
        <p:spPr>
          <a:xfrm>
            <a:off x="1115616" y="3284984"/>
            <a:ext cx="5544616" cy="7067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a:t>String x = "good";</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x.charAt</a:t>
            </a:r>
            <a:r>
              <a:rPr lang="en-US" altLang="zh-CN" sz="2000" dirty="0"/>
              <a:t>(3));  </a:t>
            </a:r>
            <a:endParaRPr lang="zh-CN" altLang="en-US" sz="2000" dirty="0"/>
          </a:p>
        </p:txBody>
      </p:sp>
      <p:sp>
        <p:nvSpPr>
          <p:cNvPr id="5" name="矩形 4"/>
          <p:cNvSpPr/>
          <p:nvPr/>
        </p:nvSpPr>
        <p:spPr>
          <a:xfrm>
            <a:off x="1128972" y="4293096"/>
            <a:ext cx="5531260" cy="3683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zh-CN" dirty="0"/>
              <a:t>输出</a:t>
            </a:r>
            <a:r>
              <a:rPr lang="en-US" altLang="zh-CN" dirty="0"/>
              <a:t>'d'</a:t>
            </a:r>
            <a:endParaRPr lang="zh-CN" altLang="zh-CN"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81455"/>
            <a:ext cx="8229600" cy="1371600"/>
          </a:xfrm>
        </p:spPr>
        <p:txBody>
          <a:bodyPr>
            <a:normAutofit/>
          </a:bodyPr>
          <a:lstStyle/>
          <a:p>
            <a:pPr marL="109855" indent="0">
              <a:buNone/>
            </a:pPr>
            <a:r>
              <a:rPr lang="en-US" altLang="zh-CN" b="1" dirty="0"/>
              <a:t>2</a:t>
            </a:r>
            <a:r>
              <a:rPr lang="zh-CN" altLang="zh-CN" b="1" dirty="0"/>
              <a:t>．</a:t>
            </a:r>
            <a:r>
              <a:rPr lang="en-US" altLang="zh-CN" b="1" dirty="0" err="1"/>
              <a:t>concat</a:t>
            </a:r>
            <a:r>
              <a:rPr lang="en-US" altLang="zh-CN" b="1" dirty="0"/>
              <a:t>()</a:t>
            </a:r>
            <a:endParaRPr lang="zh-CN" altLang="zh-CN" b="1" dirty="0"/>
          </a:p>
          <a:p>
            <a:pPr lvl="1"/>
            <a:r>
              <a:rPr lang="en-US" altLang="zh-CN" dirty="0"/>
              <a:t>String </a:t>
            </a:r>
            <a:r>
              <a:rPr lang="en-US" altLang="zh-CN" dirty="0" err="1"/>
              <a:t>concat</a:t>
            </a:r>
            <a:r>
              <a:rPr lang="en-US" altLang="zh-CN" dirty="0"/>
              <a:t>(String s)</a:t>
            </a:r>
            <a:r>
              <a:rPr lang="zh-CN" altLang="zh-CN" dirty="0"/>
              <a:t>，该方法将参数字符串</a:t>
            </a:r>
            <a:r>
              <a:rPr lang="en-US" altLang="zh-CN" dirty="0"/>
              <a:t>s</a:t>
            </a:r>
            <a:r>
              <a:rPr lang="zh-CN" altLang="zh-CN" dirty="0"/>
              <a:t>追加至调用该方法的</a:t>
            </a:r>
            <a:r>
              <a:rPr lang="en-US" altLang="zh-CN" dirty="0"/>
              <a:t>String</a:t>
            </a:r>
            <a:r>
              <a:rPr lang="zh-CN" altLang="zh-CN" dirty="0"/>
              <a:t>的尾部，返回新字符串。</a:t>
            </a:r>
            <a:endParaRPr lang="zh-CN" altLang="zh-CN" dirty="0"/>
          </a:p>
        </p:txBody>
      </p:sp>
      <p:sp>
        <p:nvSpPr>
          <p:cNvPr id="3" name="标题 2"/>
          <p:cNvSpPr>
            <a:spLocks noGrp="1"/>
          </p:cNvSpPr>
          <p:nvPr>
            <p:ph type="title"/>
          </p:nvPr>
        </p:nvSpPr>
        <p:spPr/>
        <p:txBody>
          <a:bodyPr>
            <a:normAutofit/>
          </a:bodyPr>
          <a:lstStyle/>
          <a:p>
            <a:r>
              <a:rPr lang="en-US" altLang="zh-CN" dirty="0">
                <a:effectLst/>
              </a:rPr>
              <a:t>7.1.2  String</a:t>
            </a:r>
            <a:r>
              <a:rPr lang="zh-CN" altLang="zh-CN" dirty="0">
                <a:effectLst/>
              </a:rPr>
              <a:t>类的常用方法</a:t>
            </a:r>
            <a:endParaRPr lang="zh-CN" altLang="en-US" dirty="0"/>
          </a:p>
        </p:txBody>
      </p:sp>
      <p:sp>
        <p:nvSpPr>
          <p:cNvPr id="4" name="矩形 3"/>
          <p:cNvSpPr/>
          <p:nvPr/>
        </p:nvSpPr>
        <p:spPr>
          <a:xfrm>
            <a:off x="971600" y="2852936"/>
            <a:ext cx="5544616" cy="7067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a:t>String x = "good";</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x.concat</a:t>
            </a:r>
            <a:r>
              <a:rPr lang="en-US" altLang="zh-CN" sz="2000" dirty="0"/>
              <a:t>(" idea!"));</a:t>
            </a:r>
            <a:endParaRPr lang="zh-CN" altLang="en-US" sz="2000" dirty="0"/>
          </a:p>
        </p:txBody>
      </p:sp>
      <p:sp>
        <p:nvSpPr>
          <p:cNvPr id="5" name="矩形 4"/>
          <p:cNvSpPr/>
          <p:nvPr/>
        </p:nvSpPr>
        <p:spPr>
          <a:xfrm>
            <a:off x="940836" y="3861048"/>
            <a:ext cx="7663611" cy="398780"/>
          </a:xfrm>
          <a:prstGeom prst="rect">
            <a:avLst/>
          </a:prstGeom>
        </p:spPr>
        <p:txBody>
          <a:bodyPr wrap="square">
            <a:spAutoFit/>
          </a:bodyPr>
          <a:lstStyle/>
          <a:p>
            <a:r>
              <a:rPr lang="en-US" altLang="zh-CN" sz="2000" dirty="0" err="1"/>
              <a:t>concat</a:t>
            </a:r>
            <a:r>
              <a:rPr lang="en-US" altLang="zh-CN" sz="2000" dirty="0"/>
              <a:t>()</a:t>
            </a:r>
            <a:r>
              <a:rPr lang="zh-CN" altLang="zh-CN" sz="2000" dirty="0"/>
              <a:t>与“</a:t>
            </a:r>
            <a:r>
              <a:rPr lang="en-US" altLang="zh-CN" sz="2000" dirty="0"/>
              <a:t>+=</a:t>
            </a:r>
            <a:r>
              <a:rPr lang="zh-CN" altLang="zh-CN" sz="2000" dirty="0"/>
              <a:t>”运算符</a:t>
            </a:r>
            <a:r>
              <a:rPr lang="zh-CN" altLang="en-US" sz="2000" dirty="0"/>
              <a:t>的区别：</a:t>
            </a:r>
            <a:r>
              <a:rPr lang="zh-CN" altLang="zh-CN" sz="2000" dirty="0"/>
              <a:t>“</a:t>
            </a:r>
            <a:r>
              <a:rPr lang="en-US" altLang="zh-CN" sz="2000" dirty="0"/>
              <a:t>+=</a:t>
            </a:r>
            <a:r>
              <a:rPr lang="zh-CN" altLang="zh-CN" sz="2000" dirty="0"/>
              <a:t>”运算是一个赋值运算</a:t>
            </a:r>
            <a:r>
              <a:rPr lang="zh-CN" altLang="en-US" sz="2000" dirty="0"/>
              <a:t>。</a:t>
            </a:r>
            <a:endParaRPr lang="en-US" altLang="zh-CN" sz="2000" dirty="0"/>
          </a:p>
        </p:txBody>
      </p:sp>
      <p:sp>
        <p:nvSpPr>
          <p:cNvPr id="6" name="矩形 5"/>
          <p:cNvSpPr/>
          <p:nvPr/>
        </p:nvSpPr>
        <p:spPr>
          <a:xfrm>
            <a:off x="971600" y="4365104"/>
            <a:ext cx="4572000" cy="101473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r>
              <a:rPr lang="en-US" altLang="zh-CN" sz="2000" dirty="0"/>
              <a:t>String x = "good";</a:t>
            </a:r>
            <a:endParaRPr lang="zh-CN" altLang="zh-CN" sz="2000" dirty="0"/>
          </a:p>
          <a:p>
            <a:pPr fontAlgn="auto"/>
            <a:r>
              <a:rPr lang="en-US" altLang="zh-CN" sz="2000" dirty="0"/>
              <a:t>x += " idea!";</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(x);</a:t>
            </a:r>
            <a:endParaRPr lang="zh-CN" altLang="zh-CN" sz="2000" dirty="0"/>
          </a:p>
        </p:txBody>
      </p:sp>
      <p:sp>
        <p:nvSpPr>
          <p:cNvPr id="7" name="矩形 6"/>
          <p:cNvSpPr/>
          <p:nvPr/>
        </p:nvSpPr>
        <p:spPr>
          <a:xfrm>
            <a:off x="6660232" y="2875002"/>
            <a:ext cx="1720215" cy="39878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sz="2000" dirty="0"/>
              <a:t>"good idea!"</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75945" y="1384300"/>
            <a:ext cx="8229600" cy="3027680"/>
          </a:xfrm>
        </p:spPr>
        <p:txBody>
          <a:bodyPr>
            <a:normAutofit lnSpcReduction="10000"/>
          </a:bodyPr>
          <a:lstStyle/>
          <a:p>
            <a:pPr marL="109855" indent="0">
              <a:buNone/>
            </a:pPr>
            <a:r>
              <a:rPr lang="en-US" altLang="zh-CN" b="1" dirty="0"/>
              <a:t>3</a:t>
            </a:r>
            <a:r>
              <a:rPr lang="zh-CN" altLang="zh-CN" b="1" dirty="0"/>
              <a:t>．</a:t>
            </a:r>
            <a:r>
              <a:rPr lang="en-US" altLang="zh-CN" b="1" dirty="0"/>
              <a:t>equals()</a:t>
            </a:r>
            <a:r>
              <a:rPr lang="zh-CN" altLang="zh-CN" b="1" dirty="0"/>
              <a:t>和</a:t>
            </a:r>
            <a:r>
              <a:rPr lang="en-US" altLang="zh-CN" b="1" dirty="0" err="1"/>
              <a:t>equalsIgnoreCase</a:t>
            </a:r>
            <a:r>
              <a:rPr lang="en-US" altLang="zh-CN" b="1" dirty="0"/>
              <a:t>()</a:t>
            </a:r>
            <a:endParaRPr lang="zh-CN" altLang="zh-CN" b="1" dirty="0"/>
          </a:p>
          <a:p>
            <a:pPr lvl="1"/>
            <a:r>
              <a:rPr lang="en-US" altLang="zh-CN" dirty="0" err="1"/>
              <a:t>boolean</a:t>
            </a:r>
            <a:r>
              <a:rPr lang="en-US" altLang="zh-CN" dirty="0"/>
              <a:t> equals(String s)</a:t>
            </a:r>
            <a:r>
              <a:rPr lang="zh-CN" altLang="zh-CN" dirty="0"/>
              <a:t>，该方法将参数字符串</a:t>
            </a:r>
            <a:r>
              <a:rPr lang="en-US" altLang="zh-CN" dirty="0"/>
              <a:t>s</a:t>
            </a:r>
            <a:r>
              <a:rPr lang="zh-CN" altLang="zh-CN" dirty="0"/>
              <a:t>的值与调用该方法的</a:t>
            </a:r>
            <a:r>
              <a:rPr lang="en-US" altLang="zh-CN" dirty="0"/>
              <a:t>String</a:t>
            </a:r>
            <a:r>
              <a:rPr lang="zh-CN" altLang="zh-CN" dirty="0"/>
              <a:t>的值进行比较，返回</a:t>
            </a:r>
            <a:r>
              <a:rPr lang="en-US" altLang="zh-CN" dirty="0"/>
              <a:t>true</a:t>
            </a:r>
            <a:r>
              <a:rPr lang="zh-CN" altLang="zh-CN" dirty="0"/>
              <a:t>或</a:t>
            </a:r>
            <a:r>
              <a:rPr lang="en-US" altLang="zh-CN" dirty="0"/>
              <a:t>false</a:t>
            </a:r>
            <a:r>
              <a:rPr lang="zh-CN" altLang="zh-CN" dirty="0"/>
              <a:t>。</a:t>
            </a:r>
            <a:endParaRPr lang="zh-CN" altLang="zh-CN" dirty="0"/>
          </a:p>
          <a:p>
            <a:pPr lvl="1"/>
            <a:r>
              <a:rPr lang="en-US" altLang="zh-CN" dirty="0"/>
              <a:t>String</a:t>
            </a:r>
            <a:r>
              <a:rPr lang="zh-CN" altLang="zh-CN" dirty="0"/>
              <a:t>类重写了</a:t>
            </a:r>
            <a:r>
              <a:rPr lang="en-US" altLang="zh-CN" dirty="0"/>
              <a:t>Object</a:t>
            </a:r>
            <a:r>
              <a:rPr lang="zh-CN" altLang="zh-CN" dirty="0"/>
              <a:t>的</a:t>
            </a:r>
            <a:r>
              <a:rPr lang="en-US" altLang="zh-CN" dirty="0"/>
              <a:t>equals()</a:t>
            </a:r>
            <a:r>
              <a:rPr lang="zh-CN" altLang="zh-CN" dirty="0"/>
              <a:t>方法，不再比较引用地址，而是比较字符串的内容。</a:t>
            </a:r>
            <a:endParaRPr lang="zh-CN" altLang="en-US" dirty="0"/>
          </a:p>
          <a:p>
            <a:pPr lvl="1"/>
            <a:r>
              <a:rPr lang="en-US" altLang="zh-CN" dirty="0" err="1"/>
              <a:t>boolean</a:t>
            </a:r>
            <a:r>
              <a:rPr lang="en-US" altLang="zh-CN" dirty="0"/>
              <a:t> </a:t>
            </a:r>
            <a:r>
              <a:rPr lang="en-US" altLang="zh-CN" dirty="0" err="1"/>
              <a:t>equalsIgnoreCase</a:t>
            </a:r>
            <a:r>
              <a:rPr lang="en-US" altLang="zh-CN" dirty="0"/>
              <a:t>(String s)</a:t>
            </a:r>
            <a:r>
              <a:rPr lang="zh-CN" altLang="zh-CN" dirty="0"/>
              <a:t>，该方法将参数字符串</a:t>
            </a:r>
            <a:r>
              <a:rPr lang="en-US" altLang="zh-CN" dirty="0"/>
              <a:t>s</a:t>
            </a:r>
            <a:r>
              <a:rPr lang="zh-CN" altLang="zh-CN" dirty="0"/>
              <a:t>的值与调用该方法的</a:t>
            </a:r>
            <a:r>
              <a:rPr lang="en-US" altLang="zh-CN" dirty="0"/>
              <a:t>String</a:t>
            </a:r>
            <a:r>
              <a:rPr lang="zh-CN" altLang="zh-CN" dirty="0"/>
              <a:t>的值进行忽略大小写的比较，返回</a:t>
            </a:r>
            <a:r>
              <a:rPr lang="en-US" altLang="zh-CN" dirty="0"/>
              <a:t>true</a:t>
            </a:r>
            <a:r>
              <a:rPr lang="zh-CN" altLang="zh-CN" dirty="0"/>
              <a:t>或</a:t>
            </a:r>
            <a:r>
              <a:rPr lang="en-US" altLang="zh-CN" dirty="0"/>
              <a:t>false</a:t>
            </a:r>
            <a:r>
              <a:rPr lang="zh-CN" altLang="zh-CN" dirty="0"/>
              <a:t>。</a:t>
            </a:r>
            <a:endParaRPr lang="en-US" altLang="zh-CN" dirty="0"/>
          </a:p>
        </p:txBody>
      </p:sp>
      <p:sp>
        <p:nvSpPr>
          <p:cNvPr id="3" name="标题 2"/>
          <p:cNvSpPr>
            <a:spLocks noGrp="1"/>
          </p:cNvSpPr>
          <p:nvPr>
            <p:ph type="title"/>
          </p:nvPr>
        </p:nvSpPr>
        <p:spPr/>
        <p:txBody>
          <a:bodyPr>
            <a:normAutofit/>
          </a:bodyPr>
          <a:lstStyle/>
          <a:p>
            <a:r>
              <a:rPr lang="en-US" altLang="zh-CN" dirty="0">
                <a:effectLst/>
              </a:rPr>
              <a:t>7.1.2  String</a:t>
            </a:r>
            <a:r>
              <a:rPr lang="zh-CN" altLang="zh-CN" dirty="0">
                <a:effectLst/>
              </a:rPr>
              <a:t>类的常用方法</a:t>
            </a:r>
            <a:endParaRPr lang="zh-CN" altLang="en-US" dirty="0"/>
          </a:p>
        </p:txBody>
      </p:sp>
      <p:sp>
        <p:nvSpPr>
          <p:cNvPr id="4" name="矩形 3"/>
          <p:cNvSpPr/>
          <p:nvPr/>
        </p:nvSpPr>
        <p:spPr>
          <a:xfrm>
            <a:off x="1043608" y="4509120"/>
            <a:ext cx="7679348" cy="7067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a:t>String x = "quit";</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x.equalsIgnoreCase</a:t>
            </a:r>
            <a:r>
              <a:rPr lang="en-US" altLang="zh-CN" sz="2000" dirty="0"/>
              <a:t>("QUIT")); </a:t>
            </a:r>
            <a:endParaRPr lang="zh-CN" altLang="en-US" sz="2000" dirty="0"/>
          </a:p>
        </p:txBody>
      </p:sp>
      <p:sp>
        <p:nvSpPr>
          <p:cNvPr id="5" name="矩形 4"/>
          <p:cNvSpPr/>
          <p:nvPr/>
        </p:nvSpPr>
        <p:spPr>
          <a:xfrm>
            <a:off x="1032879" y="5517232"/>
            <a:ext cx="675005" cy="39878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sz="2000" dirty="0"/>
              <a:t>true</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18490" y="1278255"/>
            <a:ext cx="8229600" cy="2235835"/>
          </a:xfrm>
        </p:spPr>
        <p:txBody>
          <a:bodyPr>
            <a:normAutofit/>
          </a:bodyPr>
          <a:lstStyle/>
          <a:p>
            <a:pPr marL="109855" indent="0">
              <a:buNone/>
            </a:pPr>
            <a:r>
              <a:rPr lang="en-US" altLang="zh-CN" b="1" dirty="0"/>
              <a:t>4</a:t>
            </a:r>
            <a:r>
              <a:rPr lang="zh-CN" altLang="zh-CN" b="1" dirty="0"/>
              <a:t>．</a:t>
            </a:r>
            <a:r>
              <a:rPr lang="en-US" altLang="zh-CN" b="1" dirty="0" err="1"/>
              <a:t>endsWith</a:t>
            </a:r>
            <a:r>
              <a:rPr lang="en-US" altLang="zh-CN" b="1" dirty="0"/>
              <a:t>()</a:t>
            </a:r>
            <a:r>
              <a:rPr lang="zh-CN" altLang="zh-CN" b="1" dirty="0"/>
              <a:t>和</a:t>
            </a:r>
            <a:r>
              <a:rPr lang="en-US" altLang="zh-CN" b="1" dirty="0" err="1"/>
              <a:t>startsWith</a:t>
            </a:r>
            <a:r>
              <a:rPr lang="en-US" altLang="zh-CN" b="1" dirty="0"/>
              <a:t>()</a:t>
            </a:r>
            <a:endParaRPr lang="zh-CN" altLang="zh-CN" b="1" dirty="0"/>
          </a:p>
          <a:p>
            <a:pPr lvl="1"/>
            <a:r>
              <a:rPr lang="en-US" altLang="zh-CN" dirty="0" err="1"/>
              <a:t>boolean</a:t>
            </a:r>
            <a:r>
              <a:rPr lang="en-US" altLang="zh-CN" dirty="0"/>
              <a:t> </a:t>
            </a:r>
            <a:r>
              <a:rPr lang="en-US" altLang="zh-CN" dirty="0" err="1"/>
              <a:t>endsWith</a:t>
            </a:r>
            <a:r>
              <a:rPr lang="en-US" altLang="zh-CN" dirty="0"/>
              <a:t>(String s)</a:t>
            </a:r>
            <a:r>
              <a:rPr lang="zh-CN" altLang="zh-CN" dirty="0"/>
              <a:t>，判断调用该方法的</a:t>
            </a:r>
            <a:r>
              <a:rPr lang="en-US" altLang="zh-CN" dirty="0"/>
              <a:t>String</a:t>
            </a:r>
            <a:r>
              <a:rPr lang="zh-CN" altLang="zh-CN" dirty="0"/>
              <a:t>是否以指定的参数字符串结尾，返回</a:t>
            </a:r>
            <a:r>
              <a:rPr lang="en-US" altLang="zh-CN" dirty="0"/>
              <a:t>true</a:t>
            </a:r>
            <a:r>
              <a:rPr lang="zh-CN" altLang="zh-CN" dirty="0"/>
              <a:t>或</a:t>
            </a:r>
            <a:r>
              <a:rPr lang="en-US" altLang="zh-CN" dirty="0"/>
              <a:t>false</a:t>
            </a:r>
            <a:r>
              <a:rPr lang="zh-CN" altLang="zh-CN" dirty="0"/>
              <a:t>。</a:t>
            </a:r>
            <a:endParaRPr lang="en-US" altLang="zh-CN" dirty="0"/>
          </a:p>
          <a:p>
            <a:pPr lvl="1"/>
            <a:r>
              <a:rPr lang="en-US" altLang="zh-CN" dirty="0" err="1"/>
              <a:t>boolean</a:t>
            </a:r>
            <a:r>
              <a:rPr lang="en-US" altLang="zh-CN" dirty="0"/>
              <a:t> </a:t>
            </a:r>
            <a:r>
              <a:rPr lang="en-US" altLang="zh-CN" dirty="0" err="1"/>
              <a:t>startsWith</a:t>
            </a:r>
            <a:r>
              <a:rPr lang="en-US" altLang="zh-CN" dirty="0"/>
              <a:t>(String s)</a:t>
            </a:r>
            <a:r>
              <a:rPr lang="zh-CN" altLang="zh-CN" dirty="0"/>
              <a:t>，判断调用该方法的</a:t>
            </a:r>
            <a:r>
              <a:rPr lang="en-US" altLang="zh-CN" dirty="0"/>
              <a:t>String</a:t>
            </a:r>
            <a:r>
              <a:rPr lang="zh-CN" altLang="zh-CN" dirty="0"/>
              <a:t>是否以指定的参数字符串开始，返回</a:t>
            </a:r>
            <a:r>
              <a:rPr lang="en-US" altLang="zh-CN" dirty="0"/>
              <a:t>true</a:t>
            </a:r>
            <a:r>
              <a:rPr lang="zh-CN" altLang="zh-CN" dirty="0"/>
              <a:t>或</a:t>
            </a:r>
            <a:r>
              <a:rPr lang="en-US" altLang="zh-CN" dirty="0"/>
              <a:t>false</a:t>
            </a:r>
            <a:r>
              <a:rPr lang="zh-CN" altLang="zh-CN" dirty="0"/>
              <a:t>。</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7.1.2  String</a:t>
            </a:r>
            <a:r>
              <a:rPr lang="zh-CN" altLang="zh-CN" dirty="0">
                <a:effectLst/>
              </a:rPr>
              <a:t>类的常用方法</a:t>
            </a:r>
            <a:endParaRPr lang="zh-CN" altLang="en-US" dirty="0"/>
          </a:p>
        </p:txBody>
      </p:sp>
      <p:sp>
        <p:nvSpPr>
          <p:cNvPr id="4" name="矩形 3"/>
          <p:cNvSpPr/>
          <p:nvPr/>
        </p:nvSpPr>
        <p:spPr>
          <a:xfrm>
            <a:off x="618798" y="2993906"/>
            <a:ext cx="8352928" cy="132207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zh-CN" sz="2000" dirty="0"/>
              <a:t>以文件的扩展名区分文件类型：</a:t>
            </a:r>
            <a:endParaRPr lang="zh-CN" altLang="zh-CN" sz="2000" dirty="0"/>
          </a:p>
          <a:p>
            <a:pPr fontAlgn="auto"/>
            <a:r>
              <a:rPr lang="en-US" altLang="zh-CN" sz="2000" dirty="0"/>
              <a:t>String file = "photo.png";</a:t>
            </a:r>
            <a:endParaRPr lang="zh-CN" altLang="zh-CN" sz="2000" dirty="0"/>
          </a:p>
          <a:p>
            <a:pPr fontAlgn="auto"/>
            <a:r>
              <a:rPr lang="en-US" altLang="zh-CN" sz="2000" b="1" dirty="0" err="1"/>
              <a:t>boolean</a:t>
            </a:r>
            <a:r>
              <a:rPr lang="en-US" altLang="zh-CN" sz="2000" dirty="0"/>
              <a:t> </a:t>
            </a:r>
            <a:r>
              <a:rPr lang="en-US" altLang="zh-CN" sz="2000" dirty="0" err="1"/>
              <a:t>isImageFile</a:t>
            </a:r>
            <a:r>
              <a:rPr lang="en-US" altLang="zh-CN" sz="2000" dirty="0"/>
              <a:t> = </a:t>
            </a:r>
            <a:r>
              <a:rPr lang="en-US" altLang="zh-CN" sz="2000" dirty="0" err="1"/>
              <a:t>file.endsWith</a:t>
            </a:r>
            <a:r>
              <a:rPr lang="en-US" altLang="zh-CN" sz="2000" dirty="0"/>
              <a:t>(".</a:t>
            </a:r>
            <a:r>
              <a:rPr lang="en-US" altLang="zh-CN" sz="2000" dirty="0" err="1"/>
              <a:t>png</a:t>
            </a:r>
            <a:r>
              <a:rPr lang="en-US" altLang="zh-CN" sz="2000" dirty="0"/>
              <a:t>")|| </a:t>
            </a:r>
            <a:r>
              <a:rPr lang="en-US" altLang="zh-CN" sz="2000" dirty="0" err="1"/>
              <a:t>file.endsWith</a:t>
            </a:r>
            <a:r>
              <a:rPr lang="en-US" altLang="zh-CN" sz="2000" dirty="0"/>
              <a:t>(".jpg");</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isImageFile</a:t>
            </a:r>
            <a:r>
              <a:rPr lang="en-US" altLang="zh-CN" sz="2000" dirty="0"/>
              <a:t>);  </a:t>
            </a:r>
            <a:endParaRPr lang="zh-CN" altLang="en-US" sz="2000" dirty="0"/>
          </a:p>
        </p:txBody>
      </p:sp>
      <p:sp>
        <p:nvSpPr>
          <p:cNvPr id="5" name="矩形 4"/>
          <p:cNvSpPr/>
          <p:nvPr/>
        </p:nvSpPr>
        <p:spPr>
          <a:xfrm>
            <a:off x="618798" y="4541624"/>
            <a:ext cx="8352928" cy="132207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a:t>String command = "get photo.png";</a:t>
            </a:r>
            <a:endParaRPr lang="zh-CN" altLang="zh-CN" sz="2000" dirty="0"/>
          </a:p>
          <a:p>
            <a:pPr fontAlgn="auto"/>
            <a:r>
              <a:rPr lang="en-US" altLang="zh-CN" sz="2000" b="1" dirty="0"/>
              <a:t>if</a:t>
            </a:r>
            <a:r>
              <a:rPr lang="en-US" altLang="zh-CN" sz="2000" dirty="0"/>
              <a:t>(</a:t>
            </a:r>
            <a:r>
              <a:rPr lang="en-US" altLang="zh-CN" sz="2000" dirty="0" err="1"/>
              <a:t>command.startsWith</a:t>
            </a:r>
            <a:r>
              <a:rPr lang="en-US" altLang="zh-CN" sz="2000" dirty="0"/>
              <a:t>("get")){</a:t>
            </a:r>
            <a:endParaRPr lang="zh-CN" altLang="zh-CN" sz="2000" dirty="0"/>
          </a:p>
          <a:p>
            <a:pPr fontAlgn="auto"/>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a:t>
            </a:r>
            <a:r>
              <a:rPr lang="zh-CN" altLang="zh-CN" sz="2000" dirty="0"/>
              <a:t>开始下载文件</a:t>
            </a:r>
            <a:r>
              <a:rPr lang="en-US" altLang="zh-CN" sz="2000" dirty="0"/>
              <a:t>..."); </a:t>
            </a:r>
            <a:endParaRPr lang="zh-CN" altLang="zh-CN" sz="2000" dirty="0"/>
          </a:p>
          <a:p>
            <a:r>
              <a:rPr lang="en-US" altLang="zh-CN" sz="2000" dirty="0"/>
              <a:t>}</a:t>
            </a:r>
            <a:endParaRPr lang="zh-CN" altLang="en-US" sz="20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3"/>
          <p:cNvSpPr>
            <a:spLocks noGrp="1" noChangeArrowheads="1"/>
          </p:cNvSpPr>
          <p:nvPr>
            <p:ph type="body" idx="4294967295"/>
          </p:nvPr>
        </p:nvSpPr>
        <p:spPr>
          <a:xfrm>
            <a:off x="457200" y="1300480"/>
            <a:ext cx="8229600" cy="4525645"/>
          </a:xfrm>
        </p:spPr>
        <p:txBody>
          <a:bodyPr>
            <a:normAutofit/>
          </a:bodyPr>
          <a:lstStyle/>
          <a:p>
            <a:pPr>
              <a:lnSpc>
                <a:spcPct val="90000"/>
              </a:lnSpc>
            </a:pPr>
            <a:r>
              <a:rPr lang="en-US" altLang="zh-CN" sz="2400" dirty="0"/>
              <a:t>String</a:t>
            </a:r>
            <a:r>
              <a:rPr lang="zh-CN" altLang="en-US" sz="2400" dirty="0"/>
              <a:t>类</a:t>
            </a:r>
            <a:endParaRPr lang="zh-CN" altLang="en-US" sz="2400" dirty="0"/>
          </a:p>
          <a:p>
            <a:pPr lvl="1">
              <a:lnSpc>
                <a:spcPct val="90000"/>
              </a:lnSpc>
            </a:pPr>
            <a:r>
              <a:rPr lang="en-US" altLang="zh-CN" sz="2400" dirty="0"/>
              <a:t>Java</a:t>
            </a:r>
            <a:r>
              <a:rPr lang="zh-CN" altLang="en-US" sz="2400" dirty="0"/>
              <a:t>管理</a:t>
            </a:r>
            <a:r>
              <a:rPr lang="en-US" altLang="zh-CN" sz="2400" dirty="0"/>
              <a:t>String</a:t>
            </a:r>
            <a:r>
              <a:rPr lang="zh-CN" altLang="en-US" sz="2400" dirty="0"/>
              <a:t>的方法</a:t>
            </a:r>
            <a:r>
              <a:rPr lang="en-US" altLang="zh-CN" sz="2400" dirty="0"/>
              <a:t>(</a:t>
            </a:r>
            <a:r>
              <a:rPr lang="zh-CN" altLang="en-US" sz="2400" dirty="0"/>
              <a:t>创建、</a:t>
            </a:r>
            <a:r>
              <a:rPr lang="en-US" altLang="zh-CN" sz="2400" dirty="0"/>
              <a:t>equals</a:t>
            </a:r>
            <a:r>
              <a:rPr lang="zh-CN" altLang="en-US" sz="2400" dirty="0"/>
              <a:t>相等策略</a:t>
            </a:r>
            <a:r>
              <a:rPr lang="en-US" altLang="zh-CN" sz="2400" dirty="0"/>
              <a:t>)</a:t>
            </a:r>
            <a:endParaRPr lang="en-US" altLang="zh-CN" sz="2400" dirty="0"/>
          </a:p>
          <a:p>
            <a:pPr lvl="1">
              <a:lnSpc>
                <a:spcPct val="90000"/>
              </a:lnSpc>
            </a:pPr>
            <a:r>
              <a:rPr lang="en-US" altLang="zh-CN" sz="2400" dirty="0"/>
              <a:t>String</a:t>
            </a:r>
            <a:r>
              <a:rPr lang="zh-CN" altLang="en-US" sz="2400" dirty="0"/>
              <a:t>类常用方法</a:t>
            </a:r>
            <a:r>
              <a:rPr lang="en-US" altLang="zh-CN" sz="2400" dirty="0"/>
              <a:t>(</a:t>
            </a:r>
            <a:r>
              <a:rPr lang="zh-CN" altLang="en-US" sz="2400" dirty="0"/>
              <a:t>字符串的连接、查找、比较、截取子串）</a:t>
            </a:r>
            <a:endParaRPr lang="zh-CN" altLang="en-US" sz="2400" dirty="0"/>
          </a:p>
          <a:p>
            <a:pPr>
              <a:lnSpc>
                <a:spcPct val="90000"/>
              </a:lnSpc>
            </a:pPr>
            <a:r>
              <a:rPr lang="en-US" altLang="zh-CN" sz="2400" dirty="0" err="1"/>
              <a:t>StringBuffer</a:t>
            </a:r>
            <a:r>
              <a:rPr lang="en-US" altLang="zh-CN" sz="2400" dirty="0"/>
              <a:t>/</a:t>
            </a:r>
            <a:r>
              <a:rPr lang="en-US" altLang="zh-CN" sz="2400" dirty="0" err="1"/>
              <a:t>StringBuilder</a:t>
            </a:r>
            <a:r>
              <a:rPr lang="zh-CN" altLang="en-US" sz="2400" dirty="0"/>
              <a:t>类</a:t>
            </a:r>
            <a:endParaRPr lang="zh-CN" altLang="en-US" sz="2400" dirty="0"/>
          </a:p>
          <a:p>
            <a:pPr lvl="1">
              <a:lnSpc>
                <a:spcPct val="90000"/>
              </a:lnSpc>
            </a:pPr>
            <a:r>
              <a:rPr lang="en-US" altLang="zh-CN" sz="2400" dirty="0" err="1"/>
              <a:t>StringBuffer</a:t>
            </a:r>
            <a:r>
              <a:rPr lang="zh-CN" altLang="en-US" sz="2400" dirty="0"/>
              <a:t>与</a:t>
            </a:r>
            <a:r>
              <a:rPr lang="en-US" altLang="zh-CN" sz="2400" dirty="0"/>
              <a:t>String</a:t>
            </a:r>
            <a:r>
              <a:rPr lang="zh-CN" altLang="en-US" sz="2400" dirty="0"/>
              <a:t>的区别</a:t>
            </a:r>
            <a:r>
              <a:rPr lang="en-US" altLang="zh-CN" sz="2400" dirty="0"/>
              <a:t>(</a:t>
            </a:r>
            <a:r>
              <a:rPr lang="zh-CN" altLang="en-US" sz="2400" dirty="0"/>
              <a:t>能否变化、对象的连接、</a:t>
            </a:r>
            <a:r>
              <a:rPr lang="en-US" altLang="zh-CN" sz="2400" dirty="0"/>
              <a:t>equals</a:t>
            </a:r>
            <a:r>
              <a:rPr lang="zh-CN" altLang="en-US" sz="2400" dirty="0"/>
              <a:t>比较</a:t>
            </a:r>
            <a:r>
              <a:rPr lang="en-US" altLang="zh-CN" sz="2400" dirty="0"/>
              <a:t>)</a:t>
            </a:r>
            <a:endParaRPr lang="zh-CN" altLang="en-US" sz="2400" dirty="0"/>
          </a:p>
          <a:p>
            <a:pPr lvl="1">
              <a:lnSpc>
                <a:spcPct val="90000"/>
              </a:lnSpc>
            </a:pPr>
            <a:r>
              <a:rPr lang="en-US" altLang="zh-CN" sz="2400" dirty="0" err="1"/>
              <a:t>StringBuffer</a:t>
            </a:r>
            <a:r>
              <a:rPr lang="zh-CN" altLang="en-US" sz="2400" dirty="0"/>
              <a:t>与</a:t>
            </a:r>
            <a:r>
              <a:rPr lang="en-US" altLang="zh-CN" sz="2400" dirty="0"/>
              <a:t>String</a:t>
            </a:r>
            <a:r>
              <a:rPr lang="zh-CN" altLang="en-US" sz="2400" dirty="0"/>
              <a:t>的转换</a:t>
            </a:r>
            <a:endParaRPr lang="zh-CN" altLang="en-US" sz="2400" dirty="0"/>
          </a:p>
          <a:p>
            <a:r>
              <a:rPr lang="zh-CN" altLang="en-US" sz="2400" dirty="0"/>
              <a:t>正则表达式</a:t>
            </a:r>
            <a:endParaRPr lang="en-US" altLang="zh-CN" sz="2400" dirty="0"/>
          </a:p>
          <a:p>
            <a:r>
              <a:rPr lang="zh-CN" altLang="en-US" sz="2400" dirty="0"/>
              <a:t>包装类</a:t>
            </a:r>
            <a:endParaRPr lang="en-US" altLang="zh-CN" sz="2400" dirty="0"/>
          </a:p>
          <a:p>
            <a:r>
              <a:rPr lang="zh-CN" altLang="en-US" sz="2400" dirty="0"/>
              <a:t>日期类</a:t>
            </a:r>
            <a:endParaRPr lang="zh-CN" altLang="en-US" sz="2400" dirty="0"/>
          </a:p>
        </p:txBody>
      </p:sp>
      <p:sp>
        <p:nvSpPr>
          <p:cNvPr id="4098" name="Rectangle 2"/>
          <p:cNvSpPr>
            <a:spLocks noGrp="1" noChangeArrowheads="1"/>
          </p:cNvSpPr>
          <p:nvPr/>
        </p:nvSpPr>
        <p:spPr>
          <a:xfrm>
            <a:off x="1330008" y="252242"/>
            <a:ext cx="6482886" cy="480131"/>
          </a:xfrm>
          <a:prstGeom prst="rect">
            <a:avLst/>
          </a:prstGeom>
          <a:noFill/>
          <a:ln>
            <a:noFill/>
          </a:ln>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lang="zh-CN" altLang="en-US" sz="2100" b="1" kern="1200" baseline="0">
                <a:solidFill>
                  <a:schemeClr val="tx1"/>
                </a:solidFill>
                <a:latin typeface="微软雅黑" panose="020B0503020204020204" charset="-122"/>
                <a:ea typeface="微软雅黑" panose="020B050302020402020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a:lstStyle>
          <a:p>
            <a:pPr algn="ctr"/>
            <a:r>
              <a:rPr kumimoji="1" lang="zh-CN" altLang="en-US" sz="3200" b="1" dirty="0">
                <a:latin typeface="仿宋_GB2312" pitchFamily="49" charset="-122"/>
              </a:rPr>
              <a:t>第</a:t>
            </a:r>
            <a:r>
              <a:rPr kumimoji="1" lang="en-US" altLang="zh-CN" sz="3200" b="1" dirty="0">
                <a:latin typeface="仿宋_GB2312" pitchFamily="49" charset="-122"/>
              </a:rPr>
              <a:t>7</a:t>
            </a:r>
            <a:r>
              <a:rPr kumimoji="1" lang="zh-CN" altLang="en-US" sz="3200" b="1" dirty="0">
                <a:latin typeface="仿宋_GB2312" pitchFamily="49" charset="-122"/>
              </a:rPr>
              <a:t>章  常用工具类</a:t>
            </a:r>
            <a:endParaRPr kumimoji="1" lang="zh-CN" altLang="en-US" sz="3200" b="1" dirty="0">
              <a:latin typeface="仿宋_GB2312" pitchFamily="49" charset="-122"/>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327150"/>
            <a:ext cx="8229600" cy="4525645"/>
          </a:xfrm>
        </p:spPr>
        <p:txBody>
          <a:bodyPr/>
          <a:lstStyle/>
          <a:p>
            <a:pPr marL="109855" indent="0">
              <a:buNone/>
            </a:pPr>
            <a:r>
              <a:rPr lang="en-US" altLang="zh-CN" b="1" dirty="0"/>
              <a:t>5</a:t>
            </a:r>
            <a:r>
              <a:rPr lang="zh-CN" altLang="zh-CN" b="1" dirty="0"/>
              <a:t>．</a:t>
            </a:r>
            <a:r>
              <a:rPr lang="en-US" altLang="zh-CN" b="1" dirty="0" err="1"/>
              <a:t>indexOf</a:t>
            </a:r>
            <a:r>
              <a:rPr lang="en-US" altLang="zh-CN" b="1" dirty="0"/>
              <a:t>()</a:t>
            </a:r>
            <a:r>
              <a:rPr lang="zh-CN" altLang="zh-CN" b="1" dirty="0"/>
              <a:t>和</a:t>
            </a:r>
            <a:r>
              <a:rPr lang="en-US" altLang="zh-CN" b="1" dirty="0" err="1"/>
              <a:t>lastIndexOf</a:t>
            </a:r>
            <a:r>
              <a:rPr lang="en-US" altLang="zh-CN" b="1" dirty="0"/>
              <a:t>()</a:t>
            </a:r>
            <a:endParaRPr lang="zh-CN" altLang="zh-CN" b="1" dirty="0"/>
          </a:p>
          <a:p>
            <a:pPr lvl="1"/>
            <a:r>
              <a:rPr lang="en-US" altLang="zh-CN" dirty="0" err="1"/>
              <a:t>int</a:t>
            </a:r>
            <a:r>
              <a:rPr lang="en-US" altLang="zh-CN" dirty="0"/>
              <a:t> </a:t>
            </a:r>
            <a:r>
              <a:rPr lang="en-US" altLang="zh-CN" dirty="0" err="1"/>
              <a:t>indexOf</a:t>
            </a:r>
            <a:r>
              <a:rPr lang="en-US" altLang="zh-CN" dirty="0"/>
              <a:t>(String s)</a:t>
            </a:r>
            <a:r>
              <a:rPr lang="zh-CN" altLang="zh-CN" dirty="0"/>
              <a:t>，</a:t>
            </a:r>
            <a:r>
              <a:rPr lang="en-US" altLang="zh-CN" dirty="0"/>
              <a:t> </a:t>
            </a:r>
            <a:r>
              <a:rPr lang="en-US" altLang="zh-CN" dirty="0" err="1"/>
              <a:t>int</a:t>
            </a:r>
            <a:r>
              <a:rPr lang="en-US" altLang="zh-CN" dirty="0"/>
              <a:t> </a:t>
            </a:r>
            <a:r>
              <a:rPr lang="en-US" altLang="zh-CN" dirty="0" err="1"/>
              <a:t>indexOf</a:t>
            </a:r>
            <a:r>
              <a:rPr lang="en-US" altLang="zh-CN" dirty="0"/>
              <a:t>(String s, </a:t>
            </a:r>
            <a:r>
              <a:rPr lang="en-US" altLang="zh-CN" dirty="0" err="1"/>
              <a:t>int</a:t>
            </a:r>
            <a:r>
              <a:rPr lang="en-US" altLang="zh-CN" dirty="0"/>
              <a:t> </a:t>
            </a:r>
            <a:r>
              <a:rPr lang="en-US" altLang="zh-CN" dirty="0" err="1"/>
              <a:t>fromIndex</a:t>
            </a:r>
            <a:r>
              <a:rPr lang="en-US" altLang="zh-CN" dirty="0"/>
              <a:t>)</a:t>
            </a:r>
            <a:r>
              <a:rPr lang="zh-CN" altLang="zh-CN" dirty="0"/>
              <a:t>，查找参数字符串在调用该方法的</a:t>
            </a:r>
            <a:r>
              <a:rPr lang="en-US" altLang="zh-CN" dirty="0"/>
              <a:t>String</a:t>
            </a:r>
            <a:r>
              <a:rPr lang="zh-CN" altLang="zh-CN" dirty="0"/>
              <a:t>中首次出现的起始位置，如果参数字符串不存在，则返回</a:t>
            </a:r>
            <a:r>
              <a:rPr lang="en-US" altLang="zh-CN" dirty="0"/>
              <a:t>-1</a:t>
            </a:r>
            <a:r>
              <a:rPr lang="zh-CN" altLang="zh-CN" dirty="0"/>
              <a:t>，可以使用参数</a:t>
            </a:r>
            <a:r>
              <a:rPr lang="en-US" altLang="zh-CN" dirty="0" err="1"/>
              <a:t>fromIndex</a:t>
            </a:r>
            <a:r>
              <a:rPr lang="zh-CN" altLang="zh-CN" dirty="0"/>
              <a:t>指定查找的起点。</a:t>
            </a:r>
            <a:endParaRPr lang="zh-CN" altLang="zh-CN" dirty="0"/>
          </a:p>
          <a:p>
            <a:pPr lvl="1"/>
            <a:r>
              <a:rPr lang="en-US" altLang="zh-CN" dirty="0" err="1"/>
              <a:t>int</a:t>
            </a:r>
            <a:r>
              <a:rPr lang="en-US" altLang="zh-CN" dirty="0"/>
              <a:t> </a:t>
            </a:r>
            <a:r>
              <a:rPr lang="en-US" altLang="zh-CN" dirty="0" err="1"/>
              <a:t>lastIndexOf</a:t>
            </a:r>
            <a:r>
              <a:rPr lang="en-US" altLang="zh-CN" dirty="0"/>
              <a:t> (String s)</a:t>
            </a:r>
            <a:r>
              <a:rPr lang="zh-CN" altLang="zh-CN" dirty="0"/>
              <a:t>，</a:t>
            </a:r>
            <a:r>
              <a:rPr lang="en-US" altLang="zh-CN" dirty="0" err="1"/>
              <a:t>int</a:t>
            </a:r>
            <a:r>
              <a:rPr lang="en-US" altLang="zh-CN" dirty="0"/>
              <a:t> </a:t>
            </a:r>
            <a:r>
              <a:rPr lang="en-US" altLang="zh-CN" dirty="0" err="1"/>
              <a:t>lastIndexOf</a:t>
            </a:r>
            <a:r>
              <a:rPr lang="en-US" altLang="zh-CN" dirty="0"/>
              <a:t> (String s, </a:t>
            </a:r>
            <a:r>
              <a:rPr lang="en-US" altLang="zh-CN" dirty="0" err="1"/>
              <a:t>int</a:t>
            </a:r>
            <a:r>
              <a:rPr lang="en-US" altLang="zh-CN" dirty="0"/>
              <a:t> </a:t>
            </a:r>
            <a:r>
              <a:rPr lang="en-US" altLang="zh-CN" dirty="0" err="1"/>
              <a:t>fromIndex</a:t>
            </a:r>
            <a:r>
              <a:rPr lang="en-US" altLang="zh-CN" dirty="0"/>
              <a:t>)</a:t>
            </a:r>
            <a:r>
              <a:rPr lang="zh-CN" altLang="zh-CN" dirty="0"/>
              <a:t>，查找参数字符串在调用该方法的</a:t>
            </a:r>
            <a:r>
              <a:rPr lang="en-US" altLang="zh-CN" dirty="0"/>
              <a:t>String</a:t>
            </a:r>
            <a:r>
              <a:rPr lang="zh-CN" altLang="zh-CN" dirty="0"/>
              <a:t>中最后一次出现的起始位置。</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7.1.2  String</a:t>
            </a:r>
            <a:r>
              <a:rPr lang="zh-CN" altLang="zh-CN" dirty="0">
                <a:effectLst/>
              </a:rPr>
              <a:t>类的常用方法</a:t>
            </a:r>
            <a:endParaRPr lang="zh-CN" altLang="en-US" dirty="0"/>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976755"/>
            <a:ext cx="8229600" cy="3240405"/>
          </a:xfrm>
        </p:spPr>
        <p:style>
          <a:lnRef idx="1">
            <a:schemeClr val="accent1"/>
          </a:lnRef>
          <a:fillRef idx="2">
            <a:schemeClr val="accent1"/>
          </a:fillRef>
          <a:effectRef idx="1">
            <a:schemeClr val="accent1"/>
          </a:effectRef>
          <a:fontRef idx="minor">
            <a:schemeClr val="dk1"/>
          </a:fontRef>
        </p:style>
        <p:txBody>
          <a:bodyPr>
            <a:normAutofit/>
          </a:bodyPr>
          <a:lstStyle/>
          <a:p>
            <a:pPr marL="109855" indent="0">
              <a:lnSpc>
                <a:spcPct val="150000"/>
              </a:lnSpc>
              <a:buNone/>
            </a:pPr>
            <a:r>
              <a:rPr lang="en-US" altLang="zh-CN" sz="2000" dirty="0"/>
              <a:t>String email = "computer_dite@126.com";</a:t>
            </a:r>
            <a:endParaRPr lang="zh-CN" altLang="zh-CN" sz="2000" dirty="0"/>
          </a:p>
          <a:p>
            <a:pPr marL="109855" indent="0">
              <a:lnSpc>
                <a:spcPct val="150000"/>
              </a:lnSpc>
              <a:buNone/>
            </a:pPr>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email.indexOf</a:t>
            </a: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email.indexOf</a:t>
            </a:r>
            <a:r>
              <a:rPr lang="en-US" altLang="zh-CN" sz="2000" dirty="0"/>
              <a:t>("/")); </a:t>
            </a:r>
            <a:endParaRPr lang="en-US" altLang="zh-CN" sz="2000" dirty="0"/>
          </a:p>
          <a:p>
            <a:pPr marL="109855" indent="0">
              <a:lnSpc>
                <a:spcPct val="150000"/>
              </a:lnSpc>
              <a:buNone/>
            </a:pPr>
            <a:r>
              <a:rPr lang="en-US" altLang="zh-CN" sz="2000" b="1" dirty="0" err="1"/>
              <a:t>int</a:t>
            </a:r>
            <a:r>
              <a:rPr lang="en-US" altLang="zh-CN" sz="2000" dirty="0"/>
              <a:t> index = </a:t>
            </a:r>
            <a:r>
              <a:rPr lang="en-US" altLang="zh-CN" sz="2000" dirty="0" err="1"/>
              <a:t>email.indexOf</a:t>
            </a:r>
            <a:r>
              <a:rPr lang="en-US" altLang="zh-CN" sz="2000" dirty="0"/>
              <a:t>("e");		</a:t>
            </a:r>
            <a:endParaRPr lang="zh-CN" altLang="zh-CN" sz="2000" dirty="0"/>
          </a:p>
          <a:p>
            <a:pPr marL="109855" indent="0">
              <a:lnSpc>
                <a:spcPct val="150000"/>
              </a:lnSpc>
              <a:buNone/>
            </a:pPr>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email.indexOf</a:t>
            </a:r>
            <a:r>
              <a:rPr lang="en-US" altLang="zh-CN" sz="2000" dirty="0"/>
              <a:t>("e", index+1));</a:t>
            </a:r>
            <a:endParaRPr lang="en-US" altLang="zh-CN" sz="2000" dirty="0"/>
          </a:p>
          <a:p>
            <a:pPr marL="109855" indent="0">
              <a:lnSpc>
                <a:spcPct val="150000"/>
              </a:lnSpc>
              <a:buNone/>
            </a:pPr>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email.lastIndexOf</a:t>
            </a:r>
            <a:r>
              <a:rPr lang="en-US" altLang="zh-CN" sz="2000" dirty="0"/>
              <a:t>("e")); </a:t>
            </a:r>
            <a:endParaRPr lang="zh-CN" altLang="zh-CN" sz="20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7.1.2  String</a:t>
            </a:r>
            <a:r>
              <a:rPr lang="zh-CN" altLang="zh-CN" dirty="0">
                <a:effectLst/>
              </a:rPr>
              <a:t>类的常用方法</a:t>
            </a:r>
            <a:endParaRPr lang="zh-CN" altLang="en-US" dirty="0"/>
          </a:p>
        </p:txBody>
      </p:sp>
      <p:sp>
        <p:nvSpPr>
          <p:cNvPr id="4" name="矩形 3"/>
          <p:cNvSpPr/>
          <p:nvPr/>
        </p:nvSpPr>
        <p:spPr>
          <a:xfrm>
            <a:off x="5678354" y="2677487"/>
            <a:ext cx="101790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109855" indent="0">
              <a:buNone/>
            </a:pPr>
            <a:r>
              <a:rPr lang="zh-CN" altLang="zh-CN" dirty="0"/>
              <a:t>输出</a:t>
            </a:r>
            <a:r>
              <a:rPr lang="en-US" altLang="zh-CN" dirty="0"/>
              <a:t>13</a:t>
            </a:r>
            <a:endParaRPr lang="zh-CN" altLang="zh-CN" dirty="0"/>
          </a:p>
        </p:txBody>
      </p:sp>
      <p:sp>
        <p:nvSpPr>
          <p:cNvPr id="5" name="矩形 4"/>
          <p:cNvSpPr/>
          <p:nvPr/>
        </p:nvSpPr>
        <p:spPr>
          <a:xfrm>
            <a:off x="5691178" y="3124301"/>
            <a:ext cx="982980"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109855" indent="0">
              <a:buNone/>
            </a:pPr>
            <a:r>
              <a:rPr lang="zh-CN" altLang="zh-CN" dirty="0"/>
              <a:t>输出</a:t>
            </a:r>
            <a:r>
              <a:rPr lang="en-US" altLang="zh-CN" dirty="0"/>
              <a:t>-1</a:t>
            </a:r>
            <a:endParaRPr lang="zh-CN" altLang="zh-CN" dirty="0"/>
          </a:p>
        </p:txBody>
      </p:sp>
      <p:sp>
        <p:nvSpPr>
          <p:cNvPr id="6" name="矩形 5"/>
          <p:cNvSpPr/>
          <p:nvPr/>
        </p:nvSpPr>
        <p:spPr>
          <a:xfrm>
            <a:off x="5719313" y="3601946"/>
            <a:ext cx="1036180" cy="3683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a:t>6</a:t>
            </a:r>
            <a:endParaRPr lang="zh-CN" altLang="en-US" dirty="0"/>
          </a:p>
        </p:txBody>
      </p:sp>
      <p:sp>
        <p:nvSpPr>
          <p:cNvPr id="7" name="矩形 6"/>
          <p:cNvSpPr/>
          <p:nvPr/>
        </p:nvSpPr>
        <p:spPr>
          <a:xfrm>
            <a:off x="6773133" y="4005064"/>
            <a:ext cx="101790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109855" indent="0">
              <a:buNone/>
            </a:pPr>
            <a:r>
              <a:rPr lang="zh-CN" altLang="zh-CN" dirty="0"/>
              <a:t>输出</a:t>
            </a:r>
            <a:r>
              <a:rPr lang="en-US" altLang="zh-CN" dirty="0"/>
              <a:t>12</a:t>
            </a:r>
            <a:endParaRPr lang="zh-CN" altLang="zh-CN" dirty="0"/>
          </a:p>
        </p:txBody>
      </p:sp>
      <p:sp>
        <p:nvSpPr>
          <p:cNvPr id="8" name="矩形 7"/>
          <p:cNvSpPr/>
          <p:nvPr/>
        </p:nvSpPr>
        <p:spPr>
          <a:xfrm>
            <a:off x="6012160" y="4581128"/>
            <a:ext cx="101790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109855" indent="0">
              <a:buNone/>
            </a:pPr>
            <a:r>
              <a:rPr lang="zh-CN" altLang="zh-CN" dirty="0"/>
              <a:t>输出</a:t>
            </a:r>
            <a:r>
              <a:rPr lang="en-US" altLang="zh-CN" dirty="0"/>
              <a:t>12</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709295" y="1497330"/>
            <a:ext cx="8229600" cy="1299210"/>
          </a:xfrm>
        </p:spPr>
        <p:txBody>
          <a:bodyPr/>
          <a:lstStyle/>
          <a:p>
            <a:pPr marL="109855" indent="0">
              <a:buNone/>
            </a:pPr>
            <a:r>
              <a:rPr lang="en-US" altLang="zh-CN" b="1" dirty="0"/>
              <a:t>6</a:t>
            </a:r>
            <a:r>
              <a:rPr lang="zh-CN" altLang="zh-CN" b="1" dirty="0"/>
              <a:t>．</a:t>
            </a:r>
            <a:r>
              <a:rPr lang="en-US" altLang="zh-CN" b="1" dirty="0"/>
              <a:t>length()</a:t>
            </a:r>
            <a:endParaRPr lang="zh-CN" altLang="zh-CN" b="1" dirty="0"/>
          </a:p>
          <a:p>
            <a:pPr lvl="1"/>
            <a:r>
              <a:rPr lang="en-US" altLang="zh-CN" dirty="0" err="1"/>
              <a:t>int</a:t>
            </a:r>
            <a:r>
              <a:rPr lang="en-US" altLang="zh-CN" dirty="0"/>
              <a:t> length()</a:t>
            </a:r>
            <a:r>
              <a:rPr lang="zh-CN" altLang="zh-CN" dirty="0"/>
              <a:t>，该方法返回调用该方法的</a:t>
            </a:r>
            <a:r>
              <a:rPr lang="en-US" altLang="zh-CN" dirty="0"/>
              <a:t>String</a:t>
            </a:r>
            <a:r>
              <a:rPr lang="zh-CN" altLang="zh-CN" dirty="0"/>
              <a:t>的长度，即其所包含字符的个数。</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7.1.2  String</a:t>
            </a:r>
            <a:r>
              <a:rPr lang="zh-CN" altLang="zh-CN" dirty="0">
                <a:effectLst/>
              </a:rPr>
              <a:t>类的常用方法</a:t>
            </a:r>
            <a:endParaRPr lang="zh-CN" altLang="en-US" dirty="0"/>
          </a:p>
        </p:txBody>
      </p:sp>
      <p:sp>
        <p:nvSpPr>
          <p:cNvPr id="4" name="矩形 3"/>
          <p:cNvSpPr/>
          <p:nvPr/>
        </p:nvSpPr>
        <p:spPr>
          <a:xfrm>
            <a:off x="971600" y="3212976"/>
            <a:ext cx="7704856" cy="7067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a:t>String x = "0123456789";</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x.length</a:t>
            </a:r>
            <a:r>
              <a:rPr lang="en-US" altLang="zh-CN" sz="2000" dirty="0"/>
              <a:t>());     </a:t>
            </a:r>
            <a:endParaRPr lang="zh-CN" altLang="en-US" sz="2000" dirty="0"/>
          </a:p>
        </p:txBody>
      </p:sp>
      <p:sp>
        <p:nvSpPr>
          <p:cNvPr id="5" name="矩形 4"/>
          <p:cNvSpPr/>
          <p:nvPr/>
        </p:nvSpPr>
        <p:spPr>
          <a:xfrm>
            <a:off x="5580112" y="3382253"/>
            <a:ext cx="1152128" cy="3683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a:t>10</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33095" y="1449070"/>
            <a:ext cx="8229600" cy="4525645"/>
          </a:xfrm>
        </p:spPr>
        <p:txBody>
          <a:bodyPr/>
          <a:lstStyle/>
          <a:p>
            <a:pPr marL="109855" indent="0">
              <a:buNone/>
            </a:pPr>
            <a:r>
              <a:rPr lang="en-US" altLang="zh-CN" b="1" dirty="0"/>
              <a:t>7</a:t>
            </a:r>
            <a:r>
              <a:rPr lang="zh-CN" altLang="zh-CN" b="1" dirty="0"/>
              <a:t>．</a:t>
            </a:r>
            <a:r>
              <a:rPr lang="en-US" altLang="zh-CN" b="1" dirty="0"/>
              <a:t>substring()</a:t>
            </a:r>
            <a:endParaRPr lang="zh-CN" altLang="zh-CN" b="1" dirty="0"/>
          </a:p>
          <a:p>
            <a:pPr lvl="1"/>
            <a:r>
              <a:rPr lang="en-US" altLang="zh-CN" dirty="0"/>
              <a:t>String substring(</a:t>
            </a:r>
            <a:r>
              <a:rPr lang="en-US" altLang="zh-CN" dirty="0" err="1"/>
              <a:t>int</a:t>
            </a:r>
            <a:r>
              <a:rPr lang="en-US" altLang="zh-CN" dirty="0"/>
              <a:t> begin)</a:t>
            </a:r>
            <a:r>
              <a:rPr lang="zh-CN" altLang="zh-CN" dirty="0"/>
              <a:t>，</a:t>
            </a:r>
            <a:r>
              <a:rPr lang="en-US" altLang="zh-CN" dirty="0"/>
              <a:t>String substring(</a:t>
            </a:r>
            <a:r>
              <a:rPr lang="en-US" altLang="zh-CN" dirty="0" err="1"/>
              <a:t>int</a:t>
            </a:r>
            <a:r>
              <a:rPr lang="en-US" altLang="zh-CN" dirty="0"/>
              <a:t> begin, </a:t>
            </a:r>
            <a:r>
              <a:rPr lang="en-US" altLang="zh-CN" dirty="0" err="1"/>
              <a:t>int</a:t>
            </a:r>
            <a:r>
              <a:rPr lang="en-US" altLang="zh-CN" dirty="0"/>
              <a:t> end)</a:t>
            </a:r>
            <a:endParaRPr lang="en-US" altLang="zh-CN" dirty="0"/>
          </a:p>
          <a:p>
            <a:pPr lvl="1"/>
            <a:r>
              <a:rPr lang="en-US" altLang="zh-CN" dirty="0"/>
              <a:t>substring()</a:t>
            </a:r>
            <a:r>
              <a:rPr lang="zh-CN" altLang="zh-CN" dirty="0"/>
              <a:t>方法用于获取调用该方法的</a:t>
            </a:r>
            <a:r>
              <a:rPr lang="en-US" altLang="zh-CN" dirty="0"/>
              <a:t>String</a:t>
            </a:r>
            <a:r>
              <a:rPr lang="zh-CN" altLang="zh-CN" dirty="0"/>
              <a:t>的一个子串。</a:t>
            </a:r>
            <a:endParaRPr lang="en-US" altLang="zh-CN" dirty="0"/>
          </a:p>
          <a:p>
            <a:pPr lvl="1"/>
            <a:r>
              <a:rPr lang="zh-CN" altLang="zh-CN" dirty="0"/>
              <a:t>参数</a:t>
            </a:r>
            <a:r>
              <a:rPr lang="en-US" altLang="zh-CN" dirty="0"/>
              <a:t>begin</a:t>
            </a:r>
            <a:r>
              <a:rPr lang="zh-CN" altLang="zh-CN" dirty="0"/>
              <a:t>指定截取的起始索引位置</a:t>
            </a:r>
            <a:endParaRPr lang="en-US" altLang="zh-CN" dirty="0"/>
          </a:p>
          <a:p>
            <a:pPr lvl="1"/>
            <a:r>
              <a:rPr lang="zh-CN" altLang="zh-CN" dirty="0"/>
              <a:t>参数</a:t>
            </a:r>
            <a:r>
              <a:rPr lang="en-US" altLang="zh-CN" dirty="0"/>
              <a:t>end</a:t>
            </a:r>
            <a:r>
              <a:rPr lang="zh-CN" altLang="zh-CN" dirty="0"/>
              <a:t>指定截取的结束索引位置，如果不指定</a:t>
            </a:r>
            <a:r>
              <a:rPr lang="en-US" altLang="zh-CN" dirty="0"/>
              <a:t>end</a:t>
            </a:r>
            <a:r>
              <a:rPr lang="zh-CN" altLang="zh-CN" dirty="0"/>
              <a:t>则截取至</a:t>
            </a:r>
            <a:r>
              <a:rPr lang="en-US" altLang="zh-CN" dirty="0"/>
              <a:t>String</a:t>
            </a:r>
            <a:r>
              <a:rPr lang="zh-CN" altLang="zh-CN" dirty="0"/>
              <a:t>的末尾。</a:t>
            </a:r>
            <a:endParaRPr lang="en-US" altLang="zh-CN" dirty="0"/>
          </a:p>
          <a:p>
            <a:pPr lvl="1"/>
            <a:r>
              <a:rPr lang="zh-CN" altLang="zh-CN" dirty="0"/>
              <a:t>需要注意截取子串的范围是</a:t>
            </a:r>
            <a:r>
              <a:rPr lang="en-US" altLang="zh-CN" dirty="0"/>
              <a:t>[</a:t>
            </a:r>
            <a:r>
              <a:rPr lang="en-US" altLang="zh-CN" dirty="0" err="1"/>
              <a:t>begin,end</a:t>
            </a:r>
            <a:r>
              <a:rPr lang="en-US" altLang="zh-CN" dirty="0"/>
              <a:t>)</a:t>
            </a:r>
            <a:r>
              <a:rPr lang="zh-CN" altLang="zh-CN" dirty="0"/>
              <a:t>，包括</a:t>
            </a:r>
            <a:r>
              <a:rPr lang="en-US" altLang="zh-CN" dirty="0"/>
              <a:t>begin</a:t>
            </a:r>
            <a:r>
              <a:rPr lang="zh-CN" altLang="zh-CN" dirty="0"/>
              <a:t>位置，但不包括</a:t>
            </a:r>
            <a:r>
              <a:rPr lang="en-US" altLang="zh-CN" dirty="0"/>
              <a:t>end</a:t>
            </a:r>
            <a:r>
              <a:rPr lang="zh-CN" altLang="zh-CN" dirty="0"/>
              <a:t>位置，至</a:t>
            </a:r>
            <a:r>
              <a:rPr lang="en-US" altLang="zh-CN" dirty="0"/>
              <a:t>end-1</a:t>
            </a:r>
            <a:r>
              <a:rPr lang="zh-CN" altLang="zh-CN" dirty="0"/>
              <a:t>位置截取结束。</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7.1.2  String</a:t>
            </a:r>
            <a:r>
              <a:rPr lang="zh-CN" altLang="zh-CN" dirty="0">
                <a:effectLst/>
              </a:rPr>
              <a:t>类的常用方法</a:t>
            </a:r>
            <a:endParaRPr lang="zh-CN" altLang="en-US" dirty="0"/>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97205" y="1489710"/>
            <a:ext cx="8229600" cy="1371600"/>
          </a:xfrm>
        </p:spPr>
        <p:style>
          <a:lnRef idx="1">
            <a:schemeClr val="accent1"/>
          </a:lnRef>
          <a:fillRef idx="2">
            <a:schemeClr val="accent1"/>
          </a:fillRef>
          <a:effectRef idx="1">
            <a:schemeClr val="accent1"/>
          </a:effectRef>
          <a:fontRef idx="minor">
            <a:schemeClr val="dk1"/>
          </a:fontRef>
        </p:style>
        <p:txBody>
          <a:bodyPr>
            <a:normAutofit fontScale="92500" lnSpcReduction="20000"/>
          </a:bodyPr>
          <a:lstStyle/>
          <a:p>
            <a:pPr marL="109855" indent="0" fontAlgn="auto">
              <a:lnSpc>
                <a:spcPct val="150000"/>
              </a:lnSpc>
              <a:buNone/>
            </a:pPr>
            <a:r>
              <a:rPr lang="en-US" altLang="zh-CN" sz="2000" dirty="0"/>
              <a:t>String x =  "0123456789";</a:t>
            </a:r>
            <a:endParaRPr lang="zh-CN" altLang="zh-CN" sz="2000" dirty="0"/>
          </a:p>
          <a:p>
            <a:pPr marL="109855" indent="0" fontAlgn="auto">
              <a:lnSpc>
                <a:spcPct val="150000"/>
              </a:lnSpc>
              <a:buNone/>
            </a:pPr>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x.substring</a:t>
            </a:r>
            <a:r>
              <a:rPr lang="en-US" altLang="zh-CN" sz="2000" dirty="0"/>
              <a:t>(3));    </a:t>
            </a:r>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x.substring</a:t>
            </a:r>
            <a:r>
              <a:rPr lang="en-US" altLang="zh-CN" sz="2000" dirty="0"/>
              <a:t>(3,8));  </a:t>
            </a:r>
            <a:endParaRPr lang="zh-CN" altLang="en-US" sz="20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7.1.2  String</a:t>
            </a:r>
            <a:r>
              <a:rPr lang="zh-CN" altLang="zh-CN" dirty="0">
                <a:effectLst/>
              </a:rPr>
              <a:t>类的常用方法</a:t>
            </a:r>
            <a:endParaRPr lang="zh-CN" altLang="en-US" dirty="0"/>
          </a:p>
        </p:txBody>
      </p:sp>
      <p:sp>
        <p:nvSpPr>
          <p:cNvPr id="4" name="矩形 3"/>
          <p:cNvSpPr/>
          <p:nvPr/>
        </p:nvSpPr>
        <p:spPr>
          <a:xfrm>
            <a:off x="496945" y="3412027"/>
            <a:ext cx="8208912" cy="13379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lnSpc>
                <a:spcPct val="150000"/>
              </a:lnSpc>
            </a:pPr>
            <a:r>
              <a:rPr lang="en-US" altLang="zh-CN" dirty="0"/>
              <a:t>String email = "computer_dite@126.com";	   </a:t>
            </a:r>
            <a:endParaRPr lang="zh-CN" altLang="zh-CN" dirty="0"/>
          </a:p>
          <a:p>
            <a:pPr fontAlgn="auto">
              <a:lnSpc>
                <a:spcPct val="150000"/>
              </a:lnSpc>
            </a:pPr>
            <a:r>
              <a:rPr lang="en-US" altLang="zh-CN" dirty="0"/>
              <a:t>String name = </a:t>
            </a:r>
            <a:r>
              <a:rPr lang="en-US" altLang="zh-CN" dirty="0" err="1"/>
              <a:t>email.substring</a:t>
            </a:r>
            <a:r>
              <a:rPr lang="en-US" altLang="zh-CN" dirty="0"/>
              <a:t>(0, </a:t>
            </a:r>
            <a:r>
              <a:rPr lang="en-US" altLang="zh-CN" dirty="0" err="1"/>
              <a:t>email.indexOf</a:t>
            </a:r>
            <a:r>
              <a:rPr lang="en-US" altLang="zh-CN" dirty="0"/>
              <a:t>("@")); </a:t>
            </a:r>
            <a:endParaRPr lang="en-US" altLang="zh-CN" dirty="0"/>
          </a:p>
          <a:p>
            <a:pPr fontAlgn="auto">
              <a:lnSpc>
                <a:spcPct val="150000"/>
              </a:lnSpc>
            </a:pPr>
            <a:r>
              <a:rPr lang="en-US" altLang="zh-CN" dirty="0"/>
              <a:t>String host = </a:t>
            </a:r>
            <a:r>
              <a:rPr lang="en-US" altLang="zh-CN" dirty="0" err="1"/>
              <a:t>email.substring</a:t>
            </a:r>
            <a:r>
              <a:rPr lang="en-US" altLang="zh-CN" dirty="0"/>
              <a:t>(</a:t>
            </a:r>
            <a:r>
              <a:rPr lang="en-US" altLang="zh-CN" dirty="0" err="1"/>
              <a:t>email.indexOf</a:t>
            </a:r>
            <a:r>
              <a:rPr lang="en-US" altLang="zh-CN" dirty="0"/>
              <a:t>("@")+1);  </a:t>
            </a:r>
            <a:endParaRPr lang="zh-CN" altLang="zh-CN" dirty="0"/>
          </a:p>
        </p:txBody>
      </p:sp>
      <p:sp>
        <p:nvSpPr>
          <p:cNvPr id="5" name="矩形 4"/>
          <p:cNvSpPr/>
          <p:nvPr/>
        </p:nvSpPr>
        <p:spPr>
          <a:xfrm>
            <a:off x="5148064" y="1988840"/>
            <a:ext cx="177736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auto"/>
            <a:r>
              <a:rPr lang="zh-CN" altLang="zh-CN" dirty="0"/>
              <a:t>输出</a:t>
            </a:r>
            <a:r>
              <a:rPr lang="en-US" altLang="zh-CN" dirty="0"/>
              <a:t>"3456789"</a:t>
            </a:r>
            <a:endParaRPr lang="zh-CN" altLang="zh-CN" dirty="0"/>
          </a:p>
        </p:txBody>
      </p:sp>
      <p:sp>
        <p:nvSpPr>
          <p:cNvPr id="6" name="矩形 5"/>
          <p:cNvSpPr/>
          <p:nvPr/>
        </p:nvSpPr>
        <p:spPr>
          <a:xfrm>
            <a:off x="5439810" y="2492896"/>
            <a:ext cx="150939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auto"/>
            <a:r>
              <a:rPr lang="zh-CN" altLang="zh-CN" dirty="0"/>
              <a:t>输出</a:t>
            </a:r>
            <a:r>
              <a:rPr lang="en-US" altLang="zh-CN" dirty="0"/>
              <a:t>"34567"</a:t>
            </a:r>
            <a:endParaRPr lang="zh-CN" altLang="en-US" dirty="0"/>
          </a:p>
        </p:txBody>
      </p:sp>
      <p:sp>
        <p:nvSpPr>
          <p:cNvPr id="7" name="矩形 6"/>
          <p:cNvSpPr/>
          <p:nvPr/>
        </p:nvSpPr>
        <p:spPr>
          <a:xfrm>
            <a:off x="6732240" y="3913748"/>
            <a:ext cx="196532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auto"/>
            <a:r>
              <a:rPr lang="en-US" altLang="zh-CN" dirty="0"/>
              <a:t>"</a:t>
            </a:r>
            <a:r>
              <a:rPr lang="en-US" altLang="zh-CN" dirty="0" err="1"/>
              <a:t>computer_dite</a:t>
            </a:r>
            <a:r>
              <a:rPr lang="en-US" altLang="zh-CN" dirty="0"/>
              <a:t>"</a:t>
            </a:r>
            <a:endParaRPr lang="zh-CN" altLang="zh-CN" dirty="0"/>
          </a:p>
        </p:txBody>
      </p:sp>
      <p:sp>
        <p:nvSpPr>
          <p:cNvPr id="8" name="矩形 7"/>
          <p:cNvSpPr/>
          <p:nvPr/>
        </p:nvSpPr>
        <p:spPr>
          <a:xfrm>
            <a:off x="6717461" y="4398496"/>
            <a:ext cx="131381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fontAlgn="auto"/>
            <a:r>
              <a:rPr lang="en-US" altLang="zh-CN" dirty="0"/>
              <a:t>"126.com"</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65150" y="1497965"/>
            <a:ext cx="8229600" cy="1659255"/>
          </a:xfrm>
        </p:spPr>
        <p:txBody>
          <a:bodyPr/>
          <a:lstStyle/>
          <a:p>
            <a:pPr marL="109855" indent="0">
              <a:buNone/>
            </a:pPr>
            <a:r>
              <a:rPr lang="en-US" altLang="zh-CN" b="1" dirty="0"/>
              <a:t>8</a:t>
            </a:r>
            <a:r>
              <a:rPr lang="zh-CN" altLang="zh-CN" b="1" dirty="0"/>
              <a:t>．</a:t>
            </a:r>
            <a:r>
              <a:rPr lang="en-US" altLang="zh-CN" b="1" dirty="0" err="1"/>
              <a:t>toLowerCase</a:t>
            </a:r>
            <a:r>
              <a:rPr lang="en-US" altLang="zh-CN" b="1" dirty="0"/>
              <a:t>()</a:t>
            </a:r>
            <a:r>
              <a:rPr lang="zh-CN" altLang="zh-CN" b="1" dirty="0"/>
              <a:t>和</a:t>
            </a:r>
            <a:r>
              <a:rPr lang="en-US" altLang="zh-CN" b="1" dirty="0" err="1"/>
              <a:t>toUpperCase</a:t>
            </a:r>
            <a:r>
              <a:rPr lang="en-US" altLang="zh-CN" b="1" dirty="0"/>
              <a:t>()</a:t>
            </a:r>
            <a:endParaRPr lang="zh-CN" altLang="zh-CN" b="1" dirty="0"/>
          </a:p>
          <a:p>
            <a:pPr lvl="1"/>
            <a:r>
              <a:rPr lang="en-US" altLang="zh-CN" dirty="0"/>
              <a:t>String </a:t>
            </a:r>
            <a:r>
              <a:rPr lang="en-US" altLang="zh-CN" dirty="0" err="1"/>
              <a:t>toLowerCase</a:t>
            </a:r>
            <a:r>
              <a:rPr lang="en-US" altLang="zh-CN" dirty="0"/>
              <a:t>()</a:t>
            </a:r>
            <a:r>
              <a:rPr lang="zh-CN" altLang="zh-CN" dirty="0"/>
              <a:t>，将调用该方法的</a:t>
            </a:r>
            <a:r>
              <a:rPr lang="en-US" altLang="zh-CN" dirty="0"/>
              <a:t>String</a:t>
            </a:r>
            <a:r>
              <a:rPr lang="zh-CN" altLang="zh-CN" dirty="0"/>
              <a:t>的所有大写字母都转换为小写字母，即新字符串全部由小写字母组成，</a:t>
            </a:r>
            <a:r>
              <a:rPr lang="en-US" altLang="zh-CN" dirty="0"/>
              <a:t>String </a:t>
            </a:r>
            <a:r>
              <a:rPr lang="en-US" altLang="zh-CN" dirty="0" err="1"/>
              <a:t>toUpperCase</a:t>
            </a:r>
            <a:r>
              <a:rPr lang="en-US" altLang="zh-CN" dirty="0"/>
              <a:t>()</a:t>
            </a:r>
            <a:r>
              <a:rPr lang="zh-CN" altLang="zh-CN" dirty="0"/>
              <a:t>方法与之相反。</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7.1.2  String</a:t>
            </a:r>
            <a:r>
              <a:rPr lang="zh-CN" altLang="zh-CN" dirty="0">
                <a:effectLst/>
              </a:rPr>
              <a:t>类的常用方法</a:t>
            </a:r>
            <a:endParaRPr lang="zh-CN" altLang="en-US" dirty="0"/>
          </a:p>
        </p:txBody>
      </p:sp>
      <p:sp>
        <p:nvSpPr>
          <p:cNvPr id="4" name="矩形 3"/>
          <p:cNvSpPr/>
          <p:nvPr/>
        </p:nvSpPr>
        <p:spPr>
          <a:xfrm>
            <a:off x="755576" y="3429000"/>
            <a:ext cx="7848872" cy="147637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lnSpc>
                <a:spcPct val="150000"/>
              </a:lnSpc>
            </a:pPr>
            <a:r>
              <a:rPr lang="en-US" altLang="zh-CN" sz="2000" dirty="0"/>
              <a:t>String e = "A Good Idea!";</a:t>
            </a:r>
            <a:endParaRPr lang="zh-CN" altLang="zh-CN" sz="2000" dirty="0"/>
          </a:p>
          <a:p>
            <a:pPr>
              <a:lnSpc>
                <a:spcPct val="150000"/>
              </a:lnSpc>
            </a:pPr>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e.toLowerCase</a:t>
            </a:r>
            <a:r>
              <a:rPr lang="en-US" altLang="zh-CN" sz="2000" dirty="0"/>
              <a:t>());   </a:t>
            </a:r>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e.toUpperCase</a:t>
            </a:r>
            <a:r>
              <a:rPr lang="en-US" altLang="zh-CN" sz="2000" dirty="0"/>
              <a:t>());   </a:t>
            </a:r>
            <a:endParaRPr lang="zh-CN" altLang="zh-CN" sz="2000" dirty="0"/>
          </a:p>
        </p:txBody>
      </p:sp>
      <p:sp>
        <p:nvSpPr>
          <p:cNvPr id="5" name="矩形 4"/>
          <p:cNvSpPr/>
          <p:nvPr/>
        </p:nvSpPr>
        <p:spPr>
          <a:xfrm>
            <a:off x="5580112" y="3982998"/>
            <a:ext cx="221932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dirty="0"/>
              <a:t>输出</a:t>
            </a:r>
            <a:r>
              <a:rPr lang="en-US" altLang="zh-CN" dirty="0"/>
              <a:t>"a good idea!"</a:t>
            </a:r>
            <a:endParaRPr lang="zh-CN" altLang="zh-CN" dirty="0"/>
          </a:p>
        </p:txBody>
      </p:sp>
      <p:sp>
        <p:nvSpPr>
          <p:cNvPr id="6" name="矩形 5"/>
          <p:cNvSpPr/>
          <p:nvPr/>
        </p:nvSpPr>
        <p:spPr>
          <a:xfrm>
            <a:off x="5580112" y="4427820"/>
            <a:ext cx="2452370"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dirty="0"/>
              <a:t>输出</a:t>
            </a:r>
            <a:r>
              <a:rPr lang="en-US" altLang="zh-CN" dirty="0"/>
              <a:t>"A GOOD IDEA!"</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93395" y="1481455"/>
            <a:ext cx="8229600" cy="1371600"/>
          </a:xfrm>
        </p:spPr>
        <p:txBody>
          <a:bodyPr/>
          <a:lstStyle/>
          <a:p>
            <a:pPr marL="109855" indent="0">
              <a:buNone/>
            </a:pPr>
            <a:r>
              <a:rPr lang="en-US" altLang="zh-CN" b="1" dirty="0"/>
              <a:t>9</a:t>
            </a:r>
            <a:r>
              <a:rPr lang="zh-CN" altLang="zh-CN" b="1" dirty="0"/>
              <a:t>．</a:t>
            </a:r>
            <a:r>
              <a:rPr lang="en-US" altLang="zh-CN" b="1" dirty="0"/>
              <a:t>trim()</a:t>
            </a:r>
            <a:endParaRPr lang="zh-CN" altLang="zh-CN" b="1" dirty="0"/>
          </a:p>
          <a:p>
            <a:pPr lvl="1"/>
            <a:r>
              <a:rPr lang="en-US" altLang="zh-CN" dirty="0"/>
              <a:t>String trim()</a:t>
            </a:r>
            <a:r>
              <a:rPr lang="zh-CN" altLang="zh-CN" dirty="0"/>
              <a:t>，将调用该方法的</a:t>
            </a:r>
            <a:r>
              <a:rPr lang="en-US" altLang="zh-CN" dirty="0"/>
              <a:t>String</a:t>
            </a:r>
            <a:r>
              <a:rPr lang="zh-CN" altLang="zh-CN" dirty="0"/>
              <a:t>的前后空格都删除，返回新字符串。</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7.1.2  String</a:t>
            </a:r>
            <a:r>
              <a:rPr lang="zh-CN" altLang="zh-CN" dirty="0">
                <a:effectLst/>
              </a:rPr>
              <a:t>类的常用方法</a:t>
            </a:r>
            <a:endParaRPr lang="zh-CN" altLang="en-US" dirty="0"/>
          </a:p>
        </p:txBody>
      </p:sp>
      <p:sp>
        <p:nvSpPr>
          <p:cNvPr id="4" name="矩形 3"/>
          <p:cNvSpPr/>
          <p:nvPr/>
        </p:nvSpPr>
        <p:spPr>
          <a:xfrm>
            <a:off x="755576" y="3140968"/>
            <a:ext cx="7704856" cy="147637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dirty="0"/>
              <a:t>Scanner </a:t>
            </a:r>
            <a:r>
              <a:rPr lang="en-US" altLang="zh-CN" dirty="0" err="1"/>
              <a:t>scn</a:t>
            </a:r>
            <a:r>
              <a:rPr lang="en-US" altLang="zh-CN" dirty="0"/>
              <a:t> = </a:t>
            </a:r>
            <a:r>
              <a:rPr lang="en-US" altLang="zh-CN" b="1" dirty="0"/>
              <a:t>new</a:t>
            </a:r>
            <a:r>
              <a:rPr lang="en-US" altLang="zh-CN" dirty="0"/>
              <a:t> Scanner(System.</a:t>
            </a:r>
            <a:r>
              <a:rPr lang="en-US" altLang="zh-CN" i="1" dirty="0"/>
              <a:t>in</a:t>
            </a:r>
            <a:r>
              <a:rPr lang="en-US" altLang="zh-CN" dirty="0"/>
              <a:t>);</a:t>
            </a:r>
            <a:endParaRPr lang="zh-CN" altLang="zh-CN" dirty="0"/>
          </a:p>
          <a:p>
            <a:pPr fontAlgn="auto"/>
            <a:r>
              <a:rPr lang="en-US" altLang="zh-CN" dirty="0"/>
              <a:t>String command = </a:t>
            </a:r>
            <a:r>
              <a:rPr lang="en-US" altLang="zh-CN" dirty="0" err="1"/>
              <a:t>scn.next</a:t>
            </a:r>
            <a:r>
              <a:rPr lang="en-US" altLang="zh-CN" dirty="0"/>
              <a:t>();</a:t>
            </a:r>
            <a:endParaRPr lang="zh-CN" altLang="zh-CN" dirty="0"/>
          </a:p>
          <a:p>
            <a:pPr fontAlgn="auto"/>
            <a:r>
              <a:rPr lang="en-US" altLang="zh-CN" b="1" dirty="0"/>
              <a:t>if</a:t>
            </a:r>
            <a:r>
              <a:rPr lang="en-US" altLang="zh-CN" dirty="0"/>
              <a:t>(</a:t>
            </a:r>
            <a:r>
              <a:rPr lang="en-US" altLang="zh-CN" dirty="0" err="1"/>
              <a:t>command.trim</a:t>
            </a:r>
            <a:r>
              <a:rPr lang="en-US" altLang="zh-CN" dirty="0"/>
              <a:t>().</a:t>
            </a:r>
            <a:r>
              <a:rPr lang="en-US" altLang="zh-CN" dirty="0" err="1"/>
              <a:t>equalsIgnoreCase</a:t>
            </a:r>
            <a:r>
              <a:rPr lang="en-US" altLang="zh-CN" dirty="0"/>
              <a:t>("</a:t>
            </a:r>
            <a:r>
              <a:rPr lang="en-US" altLang="zh-CN" dirty="0" err="1"/>
              <a:t>dir</a:t>
            </a:r>
            <a:r>
              <a:rPr lang="en-US" altLang="zh-CN" dirty="0"/>
              <a:t>")){</a:t>
            </a:r>
            <a:endParaRPr lang="zh-CN" altLang="zh-CN" dirty="0"/>
          </a:p>
          <a:p>
            <a:pPr fontAlgn="auto"/>
            <a:r>
              <a:rPr lang="en-US" altLang="zh-CN" dirty="0"/>
              <a:t>	//</a:t>
            </a:r>
            <a:r>
              <a:rPr lang="zh-CN" altLang="zh-CN" dirty="0"/>
              <a:t>对该命令进行处理</a:t>
            </a:r>
            <a:endParaRPr lang="en-US" altLang="zh-CN" dirty="0"/>
          </a:p>
          <a:p>
            <a:pPr fontAlgn="auto"/>
            <a:r>
              <a:rPr lang="en-US" altLang="zh-CN" dirty="0"/>
              <a:t>}</a:t>
            </a:r>
            <a:endParaRPr lang="zh-CN" altLang="zh-CN" dirty="0"/>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506220"/>
            <a:ext cx="8229600" cy="4525645"/>
          </a:xfrm>
        </p:spPr>
        <p:txBody>
          <a:bodyPr>
            <a:normAutofit/>
          </a:bodyPr>
          <a:lstStyle/>
          <a:p>
            <a:pPr marL="109855" indent="0">
              <a:buNone/>
            </a:pPr>
            <a:r>
              <a:rPr lang="en-US" altLang="zh-CN" b="1" dirty="0"/>
              <a:t>1</a:t>
            </a:r>
            <a:r>
              <a:rPr lang="zh-CN" altLang="zh-CN" b="1" dirty="0"/>
              <a:t>．</a:t>
            </a:r>
            <a:r>
              <a:rPr lang="en-US" altLang="zh-CN" b="1" dirty="0"/>
              <a:t>String</a:t>
            </a:r>
            <a:r>
              <a:rPr lang="zh-CN" altLang="zh-CN" b="1" dirty="0"/>
              <a:t>的不可变性</a:t>
            </a:r>
            <a:endParaRPr lang="zh-CN" altLang="zh-CN" b="1" dirty="0"/>
          </a:p>
          <a:p>
            <a:pPr lvl="1"/>
            <a:r>
              <a:rPr lang="en-US" altLang="zh-CN" dirty="0"/>
              <a:t>Java</a:t>
            </a:r>
            <a:r>
              <a:rPr lang="zh-CN" altLang="zh-CN" dirty="0"/>
              <a:t>中</a:t>
            </a:r>
            <a:r>
              <a:rPr lang="en-US" altLang="zh-CN" dirty="0"/>
              <a:t>String</a:t>
            </a:r>
            <a:r>
              <a:rPr lang="zh-CN" altLang="zh-CN" dirty="0"/>
              <a:t>对象是不可变的，回顾前面介绍过的</a:t>
            </a:r>
            <a:r>
              <a:rPr lang="en-US" altLang="zh-CN" dirty="0"/>
              <a:t>String</a:t>
            </a:r>
            <a:r>
              <a:rPr lang="zh-CN" altLang="zh-CN" dirty="0"/>
              <a:t>类方法就会发现，</a:t>
            </a:r>
            <a:r>
              <a:rPr lang="en-US" altLang="zh-CN" dirty="0"/>
              <a:t>String</a:t>
            </a:r>
            <a:r>
              <a:rPr lang="zh-CN" altLang="zh-CN" dirty="0"/>
              <a:t>类中每一个看似会修改</a:t>
            </a:r>
            <a:r>
              <a:rPr lang="en-US" altLang="zh-CN" dirty="0"/>
              <a:t>String</a:t>
            </a:r>
            <a:r>
              <a:rPr lang="zh-CN" altLang="zh-CN" dirty="0"/>
              <a:t>值的方法，实际上都是创建了一个全新的</a:t>
            </a:r>
            <a:r>
              <a:rPr lang="en-US" altLang="zh-CN" dirty="0"/>
              <a:t>String</a:t>
            </a:r>
            <a:r>
              <a:rPr lang="zh-CN" altLang="zh-CN" dirty="0"/>
              <a:t>对象存储修改后的字符串内容，最初的</a:t>
            </a:r>
            <a:r>
              <a:rPr lang="en-US" altLang="zh-CN" dirty="0"/>
              <a:t>String</a:t>
            </a:r>
            <a:r>
              <a:rPr lang="zh-CN" altLang="zh-CN" dirty="0"/>
              <a:t>对象丝毫无改。</a:t>
            </a:r>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sz="2000" dirty="0">
                <a:effectLst/>
              </a:rPr>
              <a:t>7.1.4  </a:t>
            </a:r>
            <a:r>
              <a:rPr lang="en-US" altLang="zh-CN" dirty="0" err="1">
                <a:effectLst/>
              </a:rPr>
              <a:t>StringBuilder</a:t>
            </a:r>
            <a:r>
              <a:rPr lang="zh-CN" altLang="zh-CN" sz="2000" dirty="0">
                <a:effectLst/>
              </a:rPr>
              <a:t>和</a:t>
            </a:r>
            <a:r>
              <a:rPr lang="en-US" altLang="zh-CN" sz="2000" dirty="0" err="1">
                <a:effectLst/>
              </a:rPr>
              <a:t>StringBuffer</a:t>
            </a:r>
            <a:r>
              <a:rPr lang="zh-CN" altLang="zh-CN" sz="2000" dirty="0">
                <a:effectLst/>
              </a:rPr>
              <a:t>类</a:t>
            </a:r>
            <a:endParaRPr lang="zh-CN" altLang="zh-CN" sz="2000" dirty="0">
              <a:effectLst/>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effectLst/>
                <a:sym typeface="+mn-ea"/>
              </a:rPr>
              <a:t>7.1.4  </a:t>
            </a:r>
            <a:r>
              <a:rPr lang="en-US" altLang="zh-CN" dirty="0" err="1">
                <a:effectLst/>
                <a:sym typeface="+mn-ea"/>
              </a:rPr>
              <a:t>StringBuilder</a:t>
            </a:r>
            <a:r>
              <a:rPr altLang="zh-CN" dirty="0">
                <a:effectLst/>
                <a:sym typeface="+mn-ea"/>
              </a:rPr>
              <a:t>和</a:t>
            </a:r>
            <a:r>
              <a:rPr lang="en-US" altLang="zh-CN" dirty="0" err="1">
                <a:effectLst/>
                <a:sym typeface="+mn-ea"/>
              </a:rPr>
              <a:t>StringBuffer</a:t>
            </a:r>
            <a:r>
              <a:rPr altLang="zh-CN" dirty="0">
                <a:effectLst/>
                <a:sym typeface="+mn-ea"/>
              </a:rPr>
              <a:t>类</a:t>
            </a:r>
            <a:endParaRPr lang="zh-CN" altLang="en-US" dirty="0"/>
          </a:p>
        </p:txBody>
      </p:sp>
      <p:pic>
        <p:nvPicPr>
          <p:cNvPr id="3074" name="图片 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586" y="1423034"/>
            <a:ext cx="4538634" cy="2363515"/>
          </a:xfrm>
          <a:prstGeom prst="rect">
            <a:avLst/>
          </a:prstGeom>
          <a:noFill/>
          <a:extLst>
            <a:ext uri="{909E8E84-426E-40DD-AFC4-6F175D3DCCD1}">
              <a14:hiddenFill xmlns:a14="http://schemas.microsoft.com/office/drawing/2010/main">
                <a:solidFill>
                  <a:srgbClr val="FFFFFF"/>
                </a:solidFill>
              </a14:hiddenFill>
            </a:ext>
          </a:extLst>
        </p:spPr>
      </p:pic>
      <p:pic>
        <p:nvPicPr>
          <p:cNvPr id="3073"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340" y="3643602"/>
            <a:ext cx="4660635" cy="23905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44450"/>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a:spLocks noChangeArrowheads="1"/>
          </p:cNvSpPr>
          <p:nvPr/>
        </p:nvSpPr>
        <p:spPr bwMode="auto">
          <a:xfrm>
            <a:off x="4345623" y="1649095"/>
            <a:ext cx="452755" cy="24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269875" algn="ctr"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8" name="矩形 7"/>
          <p:cNvSpPr/>
          <p:nvPr/>
        </p:nvSpPr>
        <p:spPr>
          <a:xfrm>
            <a:off x="2696825" y="972165"/>
            <a:ext cx="6192688" cy="9220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1"/>
            <a:r>
              <a:rPr lang="en-US" altLang="zh-CN" dirty="0"/>
              <a:t>String s= "hello";</a:t>
            </a:r>
            <a:endParaRPr lang="zh-CN" altLang="zh-CN" dirty="0"/>
          </a:p>
          <a:p>
            <a:pPr lvl="1"/>
            <a:r>
              <a:rPr lang="en-US" altLang="zh-CN" dirty="0"/>
              <a:t>s=s+ "</a:t>
            </a:r>
            <a:r>
              <a:rPr lang="en-US" altLang="zh-CN" dirty="0" err="1"/>
              <a:t>hehe</a:t>
            </a:r>
            <a:r>
              <a:rPr lang="en-US" altLang="zh-CN" dirty="0"/>
              <a:t>";   </a:t>
            </a:r>
            <a:endParaRPr lang="zh-CN" altLang="zh-CN" dirty="0"/>
          </a:p>
          <a:p>
            <a:pPr lvl="1"/>
            <a:r>
              <a:rPr lang="en-US" altLang="zh-CN" dirty="0" err="1"/>
              <a:t>System.out.println</a:t>
            </a:r>
            <a:r>
              <a:rPr lang="en-US" altLang="zh-CN" dirty="0"/>
              <a:t>(s);  //</a:t>
            </a:r>
            <a:r>
              <a:rPr lang="zh-CN" altLang="zh-CN" dirty="0"/>
              <a:t>输出</a:t>
            </a:r>
            <a:r>
              <a:rPr lang="en-US" altLang="zh-CN" dirty="0"/>
              <a:t>" </a:t>
            </a:r>
            <a:r>
              <a:rPr lang="en-US" altLang="zh-CN" dirty="0" err="1"/>
              <a:t>hellohehe</a:t>
            </a:r>
            <a:r>
              <a:rPr lang="en-US" altLang="zh-CN" dirty="0"/>
              <a:t>"</a:t>
            </a:r>
            <a:endParaRPr lang="zh-CN" altLang="zh-CN" dirty="0"/>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97510" y="1505585"/>
            <a:ext cx="8229600" cy="1443355"/>
          </a:xfrm>
        </p:spPr>
        <p:txBody>
          <a:bodyPr/>
          <a:lstStyle/>
          <a:p>
            <a:r>
              <a:rPr lang="en-US" altLang="zh-CN" dirty="0"/>
              <a:t>String</a:t>
            </a:r>
            <a:r>
              <a:rPr lang="zh-CN" altLang="zh-CN" dirty="0"/>
              <a:t>对象的不可变性的弊病：如果大量拼接字符串（如在循环中拼接），则每次拼接都会产生垃圾，由此消耗了大量内存，且降低了执行效率。</a:t>
            </a:r>
            <a:endParaRPr lang="zh-CN" altLang="en-US"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
        <p:nvSpPr>
          <p:cNvPr id="4" name="矩形 3"/>
          <p:cNvSpPr/>
          <p:nvPr/>
        </p:nvSpPr>
        <p:spPr>
          <a:xfrm>
            <a:off x="899592" y="2996952"/>
            <a:ext cx="6696744" cy="119888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endParaRPr lang="en-US" altLang="zh-CN" sz="2400" dirty="0"/>
          </a:p>
          <a:p>
            <a:pPr algn="ctr"/>
            <a:r>
              <a:rPr lang="en-US" altLang="zh-CN" sz="2400" dirty="0"/>
              <a:t>String s="1"+"2"+"3"+"4"+"5";</a:t>
            </a:r>
            <a:endParaRPr lang="zh-CN" altLang="zh-CN" sz="2400" dirty="0"/>
          </a:p>
          <a:p>
            <a:endParaRPr lang="zh-CN" altLang="en-US" sz="2400"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1481455"/>
            <a:ext cx="8229600" cy="4525645"/>
          </a:xfrm>
        </p:spPr>
        <p:txBody>
          <a:bodyPr/>
          <a:lstStyle/>
          <a:p>
            <a:r>
              <a:rPr lang="en-US" altLang="zh-CN" dirty="0"/>
              <a:t>Application Program Interface</a:t>
            </a:r>
            <a:r>
              <a:rPr lang="zh-CN" altLang="en-US" dirty="0"/>
              <a:t>：</a:t>
            </a:r>
            <a:r>
              <a:rPr lang="zh-CN" altLang="zh-CN" dirty="0"/>
              <a:t>类库，它们分别存放在</a:t>
            </a:r>
            <a:r>
              <a:rPr lang="en-US" altLang="zh-CN" dirty="0"/>
              <a:t>Java</a:t>
            </a:r>
            <a:r>
              <a:rPr lang="zh-CN" altLang="zh-CN" dirty="0"/>
              <a:t>核心包（包名以</a:t>
            </a:r>
            <a:r>
              <a:rPr lang="en-US" altLang="zh-CN" dirty="0"/>
              <a:t>java</a:t>
            </a:r>
            <a:r>
              <a:rPr lang="zh-CN" altLang="zh-CN" dirty="0"/>
              <a:t>开头）和扩展包（包名以</a:t>
            </a:r>
            <a:r>
              <a:rPr lang="en-US" altLang="zh-CN" dirty="0" err="1"/>
              <a:t>javax</a:t>
            </a:r>
            <a:r>
              <a:rPr lang="zh-CN" altLang="zh-CN" dirty="0"/>
              <a:t>开头）中。</a:t>
            </a:r>
            <a:endParaRPr lang="zh-CN" altLang="zh-CN" dirty="0"/>
          </a:p>
          <a:p>
            <a:endParaRPr lang="en-US" altLang="zh-CN" dirty="0"/>
          </a:p>
          <a:p>
            <a:r>
              <a:rPr lang="en-US" altLang="zh-CN" dirty="0"/>
              <a:t>Java</a:t>
            </a:r>
            <a:r>
              <a:rPr lang="zh-CN" altLang="zh-CN" dirty="0"/>
              <a:t>的类库非常庞大，本章通过实例介绍一些使用频率非常高的工具类，更重要的是读者要学会使用</a:t>
            </a:r>
            <a:r>
              <a:rPr lang="en-US" altLang="zh-CN" dirty="0"/>
              <a:t>Java</a:t>
            </a:r>
            <a:r>
              <a:rPr lang="zh-CN" altLang="zh-CN" dirty="0"/>
              <a:t>的</a:t>
            </a:r>
            <a:r>
              <a:rPr lang="en-US" altLang="zh-CN" dirty="0"/>
              <a:t>API</a:t>
            </a:r>
            <a:r>
              <a:rPr lang="zh-CN" altLang="zh-CN" dirty="0"/>
              <a:t>文档，能够随时随地浏览要使用的资源。</a:t>
            </a:r>
            <a:endParaRPr lang="zh-CN" altLang="en-US" dirty="0"/>
          </a:p>
        </p:txBody>
      </p:sp>
      <p:sp>
        <p:nvSpPr>
          <p:cNvPr id="3" name="标题 2"/>
          <p:cNvSpPr>
            <a:spLocks noGrp="1"/>
          </p:cNvSpPr>
          <p:nvPr>
            <p:ph type="title"/>
          </p:nvPr>
        </p:nvSpPr>
        <p:spPr/>
        <p:txBody>
          <a:bodyPr>
            <a:normAutofit/>
          </a:bodyPr>
          <a:lstStyle/>
          <a:p>
            <a:r>
              <a:rPr lang="zh-CN" altLang="zh-CN" dirty="0"/>
              <a:t>应用程序接口</a:t>
            </a:r>
            <a:r>
              <a:rPr lang="en-US" altLang="zh-CN" dirty="0"/>
              <a:t>API</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84200" y="1424940"/>
            <a:ext cx="8229600" cy="4525645"/>
          </a:xfrm>
        </p:spPr>
        <p:txBody>
          <a:bodyPr>
            <a:normAutofit/>
          </a:bodyPr>
          <a:lstStyle/>
          <a:p>
            <a:pPr marL="109855" indent="0">
              <a:buNone/>
            </a:pPr>
            <a:r>
              <a:rPr lang="en-US" altLang="zh-CN" b="1" dirty="0"/>
              <a:t>2</a:t>
            </a:r>
            <a:r>
              <a:rPr lang="zh-CN" altLang="zh-CN" b="1" dirty="0"/>
              <a:t>．</a:t>
            </a:r>
            <a:r>
              <a:rPr lang="en-US" altLang="zh-CN" b="1" dirty="0" err="1"/>
              <a:t>StringBuilder</a:t>
            </a:r>
            <a:r>
              <a:rPr lang="zh-CN" altLang="zh-CN" b="1" dirty="0"/>
              <a:t>类和</a:t>
            </a:r>
            <a:r>
              <a:rPr lang="en-US" altLang="zh-CN" b="1" dirty="0" err="1"/>
              <a:t>StringBuffer</a:t>
            </a:r>
            <a:r>
              <a:rPr lang="zh-CN" altLang="zh-CN" b="1" dirty="0"/>
              <a:t>类</a:t>
            </a:r>
            <a:endParaRPr lang="zh-CN" altLang="zh-CN" b="1" dirty="0"/>
          </a:p>
          <a:p>
            <a:pPr lvl="1"/>
            <a:r>
              <a:rPr lang="en-US" altLang="zh-CN" dirty="0" err="1"/>
              <a:t>StringBuilder</a:t>
            </a:r>
            <a:r>
              <a:rPr lang="zh-CN" altLang="zh-CN" dirty="0"/>
              <a:t>是在</a:t>
            </a:r>
            <a:r>
              <a:rPr lang="en-US" altLang="zh-CN" dirty="0"/>
              <a:t>Java SE 5.0</a:t>
            </a:r>
            <a:r>
              <a:rPr lang="zh-CN" altLang="zh-CN" dirty="0"/>
              <a:t>引入的，在此之前</a:t>
            </a:r>
            <a:r>
              <a:rPr lang="en-US" altLang="zh-CN" dirty="0"/>
              <a:t>Java</a:t>
            </a:r>
            <a:r>
              <a:rPr lang="zh-CN" altLang="zh-CN" dirty="0"/>
              <a:t>使用的是</a:t>
            </a:r>
            <a:r>
              <a:rPr lang="en-US" altLang="zh-CN" dirty="0" err="1"/>
              <a:t>StringBuffer</a:t>
            </a:r>
            <a:r>
              <a:rPr lang="zh-CN" altLang="zh-CN" dirty="0"/>
              <a:t>类，二者的区别就是</a:t>
            </a:r>
            <a:r>
              <a:rPr lang="en-US" altLang="zh-CN" dirty="0" err="1"/>
              <a:t>StringBuilder</a:t>
            </a:r>
            <a:r>
              <a:rPr lang="zh-CN" altLang="zh-CN" dirty="0"/>
              <a:t>类是单线程的，</a:t>
            </a:r>
            <a:r>
              <a:rPr lang="en-US" altLang="zh-CN" dirty="0" err="1"/>
              <a:t>StringBuffer</a:t>
            </a:r>
            <a:r>
              <a:rPr lang="zh-CN" altLang="zh-CN" dirty="0"/>
              <a:t>是多线程安全的，支持并发访问（线程详见第</a:t>
            </a:r>
            <a:r>
              <a:rPr lang="en-US" altLang="zh-CN" dirty="0"/>
              <a:t>11</a:t>
            </a:r>
            <a:r>
              <a:rPr lang="zh-CN" altLang="zh-CN" dirty="0"/>
              <a:t>章），因此</a:t>
            </a:r>
            <a:r>
              <a:rPr lang="en-US" altLang="zh-CN" dirty="0" err="1"/>
              <a:t>StringBuffer</a:t>
            </a:r>
            <a:r>
              <a:rPr lang="zh-CN" altLang="zh-CN" dirty="0"/>
              <a:t>的开销会大些。</a:t>
            </a:r>
            <a:endParaRPr lang="en-US" altLang="zh-CN" dirty="0"/>
          </a:p>
          <a:p>
            <a:pPr lvl="1"/>
            <a:r>
              <a:rPr lang="zh-CN" altLang="zh-CN" dirty="0"/>
              <a:t>在非多线程的情况下，应该优先选择</a:t>
            </a:r>
            <a:r>
              <a:rPr lang="en-US" altLang="zh-CN" dirty="0" err="1"/>
              <a:t>StringBuilder</a:t>
            </a:r>
            <a:r>
              <a:rPr lang="zh-CN" altLang="zh-CN" dirty="0"/>
              <a:t>类。</a:t>
            </a:r>
            <a:endParaRPr lang="zh-CN" altLang="zh-CN"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27685" y="1497965"/>
            <a:ext cx="8229600" cy="4525645"/>
          </a:xfrm>
        </p:spPr>
        <p:txBody>
          <a:bodyPr>
            <a:normAutofit/>
          </a:bodyPr>
          <a:lstStyle/>
          <a:p>
            <a:pPr marL="109855" indent="0">
              <a:buNone/>
            </a:pPr>
            <a:r>
              <a:rPr lang="en-US" altLang="zh-CN" b="1" dirty="0"/>
              <a:t>2</a:t>
            </a:r>
            <a:r>
              <a:rPr lang="zh-CN" altLang="zh-CN" b="1" dirty="0"/>
              <a:t>．</a:t>
            </a:r>
            <a:r>
              <a:rPr lang="en-US" altLang="zh-CN" b="1" dirty="0" err="1"/>
              <a:t>StringBuilder</a:t>
            </a:r>
            <a:r>
              <a:rPr lang="zh-CN" altLang="zh-CN" b="1" dirty="0"/>
              <a:t>类和</a:t>
            </a:r>
            <a:r>
              <a:rPr lang="en-US" altLang="zh-CN" b="1" dirty="0" err="1"/>
              <a:t>StringBuffer</a:t>
            </a:r>
            <a:r>
              <a:rPr lang="zh-CN" altLang="zh-CN" b="1" dirty="0"/>
              <a:t>类</a:t>
            </a:r>
            <a:endParaRPr lang="zh-CN" altLang="zh-CN" b="1" dirty="0"/>
          </a:p>
          <a:p>
            <a:pPr lvl="1"/>
            <a:r>
              <a:rPr lang="zh-CN" altLang="zh-CN" dirty="0"/>
              <a:t>与</a:t>
            </a:r>
            <a:r>
              <a:rPr lang="en-US" altLang="zh-CN" dirty="0"/>
              <a:t>String</a:t>
            </a:r>
            <a:r>
              <a:rPr lang="zh-CN" altLang="zh-CN" dirty="0"/>
              <a:t>的不可变性不同，</a:t>
            </a:r>
            <a:r>
              <a:rPr lang="en-US" altLang="zh-CN" dirty="0" err="1"/>
              <a:t>StringBuilder</a:t>
            </a:r>
            <a:r>
              <a:rPr lang="zh-CN" altLang="zh-CN" dirty="0"/>
              <a:t>对象代表一个</a:t>
            </a:r>
            <a:r>
              <a:rPr lang="zh-CN" altLang="zh-CN" dirty="0">
                <a:solidFill>
                  <a:srgbClr val="FF0000"/>
                </a:solidFill>
              </a:rPr>
              <a:t>可变</a:t>
            </a:r>
            <a:r>
              <a:rPr lang="zh-CN" altLang="zh-CN" dirty="0"/>
              <a:t>的字符串，当一个</a:t>
            </a:r>
            <a:r>
              <a:rPr lang="en-US" altLang="zh-CN" dirty="0" err="1"/>
              <a:t>StringBuilder</a:t>
            </a:r>
            <a:r>
              <a:rPr lang="zh-CN" altLang="zh-CN" dirty="0"/>
              <a:t>对象被创建后，通过它的</a:t>
            </a:r>
            <a:r>
              <a:rPr lang="en-US" altLang="zh-CN" dirty="0"/>
              <a:t>append()</a:t>
            </a:r>
            <a:r>
              <a:rPr lang="zh-CN" altLang="zh-CN" dirty="0"/>
              <a:t>、</a:t>
            </a:r>
            <a:r>
              <a:rPr lang="en-US" altLang="zh-CN" dirty="0"/>
              <a:t>insert()</a:t>
            </a:r>
            <a:r>
              <a:rPr lang="zh-CN" altLang="zh-CN" dirty="0"/>
              <a:t>、</a:t>
            </a:r>
            <a:r>
              <a:rPr lang="en-US" altLang="zh-CN" dirty="0"/>
              <a:t>delete()</a:t>
            </a:r>
            <a:r>
              <a:rPr lang="zh-CN" altLang="zh-CN" dirty="0"/>
              <a:t>、</a:t>
            </a:r>
            <a:r>
              <a:rPr lang="en-US" altLang="zh-CN" dirty="0"/>
              <a:t>reverse()</a:t>
            </a:r>
            <a:r>
              <a:rPr lang="zh-CN" altLang="zh-CN" dirty="0"/>
              <a:t>等方法可以改变这个字符串对象的字符序列。</a:t>
            </a:r>
            <a:endParaRPr lang="en-US" altLang="zh-CN" dirty="0"/>
          </a:p>
          <a:p>
            <a:pPr lvl="1"/>
            <a:endParaRPr lang="en-US" altLang="zh-CN" dirty="0"/>
          </a:p>
          <a:p>
            <a:pPr lvl="1"/>
            <a:r>
              <a:rPr lang="en-US" altLang="zh-CN" dirty="0" err="1"/>
              <a:t>StringBuilder</a:t>
            </a:r>
            <a:r>
              <a:rPr lang="zh-CN" altLang="zh-CN" dirty="0"/>
              <a:t>对象默认长度为</a:t>
            </a:r>
            <a:r>
              <a:rPr lang="en-US" altLang="zh-CN" dirty="0"/>
              <a:t>16</a:t>
            </a:r>
            <a:r>
              <a:rPr lang="zh-CN" altLang="zh-CN" dirty="0"/>
              <a:t>，也可以在创建对象时指定初始长度，如果附加的字符超出可容纳长度，</a:t>
            </a:r>
            <a:r>
              <a:rPr lang="en-US" altLang="zh-CN" dirty="0" err="1"/>
              <a:t>StringBuilder</a:t>
            </a:r>
            <a:r>
              <a:rPr lang="zh-CN" altLang="zh-CN" dirty="0"/>
              <a:t>对象会自动扩容。</a:t>
            </a:r>
            <a:endParaRPr lang="zh-CN" altLang="en-US"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81355" y="1294765"/>
            <a:ext cx="8229600" cy="4525645"/>
          </a:xfrm>
        </p:spPr>
        <p:txBody>
          <a:bodyPr/>
          <a:lstStyle/>
          <a:p>
            <a:pPr marL="109855" indent="0">
              <a:buNone/>
            </a:pPr>
            <a:r>
              <a:rPr lang="zh-CN" altLang="zh-CN" dirty="0"/>
              <a:t>【例</a:t>
            </a:r>
            <a:r>
              <a:rPr lang="en-US" altLang="zh-CN" dirty="0"/>
              <a:t>7-2</a:t>
            </a:r>
            <a:r>
              <a:rPr lang="zh-CN" altLang="zh-CN" dirty="0"/>
              <a:t>】对比测试</a:t>
            </a:r>
            <a:r>
              <a:rPr lang="en-US" altLang="zh-CN" dirty="0"/>
              <a:t>String</a:t>
            </a:r>
            <a:r>
              <a:rPr lang="zh-CN" altLang="zh-CN" dirty="0"/>
              <a:t>类和</a:t>
            </a:r>
            <a:r>
              <a:rPr lang="en-US" altLang="zh-CN" dirty="0" err="1"/>
              <a:t>StringBuilder</a:t>
            </a:r>
            <a:r>
              <a:rPr lang="zh-CN" altLang="zh-CN" dirty="0"/>
              <a:t>类的拼接效率。</a:t>
            </a:r>
            <a:endParaRPr lang="zh-CN" altLang="zh-CN"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
        <p:nvSpPr>
          <p:cNvPr id="4" name="矩形 3"/>
          <p:cNvSpPr/>
          <p:nvPr/>
        </p:nvSpPr>
        <p:spPr>
          <a:xfrm>
            <a:off x="161764" y="2070461"/>
            <a:ext cx="8820472" cy="34150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dirty="0">
                <a:solidFill>
                  <a:srgbClr val="000000"/>
                </a:solidFill>
                <a:latin typeface="Arial" panose="020B0604020202020204"/>
              </a:rPr>
              <a:t>         </a:t>
            </a:r>
            <a:r>
              <a:rPr lang="en-US" altLang="zh-CN" b="1" dirty="0">
                <a:solidFill>
                  <a:srgbClr val="7F0055"/>
                </a:solidFill>
                <a:latin typeface="Arial" panose="020B0604020202020204"/>
              </a:rPr>
              <a:t>public</a:t>
            </a:r>
            <a:r>
              <a:rPr lang="en-US" altLang="zh-CN" dirty="0">
                <a:solidFill>
                  <a:srgbClr val="000000"/>
                </a:solidFill>
                <a:latin typeface="Arial" panose="020B0604020202020204"/>
              </a:rPr>
              <a:t> </a:t>
            </a:r>
            <a:r>
              <a:rPr lang="en-US" altLang="zh-CN" b="1" dirty="0">
                <a:solidFill>
                  <a:srgbClr val="7F0055"/>
                </a:solidFill>
                <a:latin typeface="Arial" panose="020B0604020202020204"/>
              </a:rPr>
              <a:t>static</a:t>
            </a:r>
            <a:r>
              <a:rPr lang="en-US" altLang="zh-CN" dirty="0">
                <a:solidFill>
                  <a:srgbClr val="000000"/>
                </a:solidFill>
                <a:latin typeface="Arial" panose="020B0604020202020204"/>
              </a:rPr>
              <a:t> </a:t>
            </a:r>
            <a:r>
              <a:rPr lang="en-US" altLang="zh-CN" b="1" dirty="0">
                <a:solidFill>
                  <a:srgbClr val="7F0055"/>
                </a:solidFill>
                <a:latin typeface="Arial" panose="020B0604020202020204"/>
              </a:rPr>
              <a:t>void</a:t>
            </a:r>
            <a:r>
              <a:rPr lang="en-US" altLang="zh-CN" dirty="0">
                <a:solidFill>
                  <a:srgbClr val="000000"/>
                </a:solidFill>
                <a:latin typeface="Arial" panose="020B0604020202020204"/>
              </a:rPr>
              <a:t> main(String[] </a:t>
            </a:r>
            <a:r>
              <a:rPr lang="en-US" altLang="zh-CN" dirty="0" err="1">
                <a:solidFill>
                  <a:srgbClr val="000000"/>
                </a:solidFill>
                <a:latin typeface="Arial" panose="020B0604020202020204"/>
              </a:rPr>
              <a:t>args</a:t>
            </a:r>
            <a:r>
              <a:rPr lang="en-US" altLang="zh-CN" dirty="0">
                <a:solidFill>
                  <a:srgbClr val="000000"/>
                </a:solidFill>
                <a:latin typeface="Arial" panose="020B0604020202020204"/>
              </a:rPr>
              <a:t>) {              </a:t>
            </a:r>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r>
              <a:rPr lang="en-US" altLang="zh-CN" dirty="0">
                <a:solidFill>
                  <a:srgbClr val="3F7F5F"/>
                </a:solidFill>
                <a:latin typeface="Arial" panose="020B0604020202020204"/>
              </a:rPr>
              <a:t>//String</a:t>
            </a:r>
            <a:r>
              <a:rPr lang="zh-CN" altLang="en-US" dirty="0">
                <a:solidFill>
                  <a:srgbClr val="3F7F5F"/>
                </a:solidFill>
                <a:latin typeface="宋体" panose="02010600030101010101" pitchFamily="2" charset="-122"/>
              </a:rPr>
              <a:t>对象的拼接</a:t>
            </a:r>
            <a:endParaRPr lang="zh-CN" altLang="en-US" dirty="0">
              <a:solidFill>
                <a:srgbClr val="000000"/>
              </a:solidFill>
              <a:latin typeface="Arial" panose="020B0604020202020204"/>
            </a:endParaRPr>
          </a:p>
          <a:p>
            <a:r>
              <a:rPr lang="zh-CN" altLang="en-US" dirty="0">
                <a:solidFill>
                  <a:srgbClr val="000000"/>
                </a:solidFill>
                <a:latin typeface="Arial" panose="020B0604020202020204"/>
              </a:rPr>
              <a:t>                   </a:t>
            </a:r>
            <a:r>
              <a:rPr lang="en-US" altLang="zh-CN" dirty="0">
                <a:solidFill>
                  <a:srgbClr val="000000"/>
                </a:solidFill>
                <a:latin typeface="Arial" panose="020B0604020202020204"/>
              </a:rPr>
              <a:t>String text=</a:t>
            </a:r>
            <a:r>
              <a:rPr lang="en-US" altLang="zh-CN" dirty="0">
                <a:solidFill>
                  <a:srgbClr val="2A00FF"/>
                </a:solidFill>
                <a:latin typeface="Arial" panose="020B0604020202020204"/>
              </a:rPr>
              <a:t>""</a:t>
            </a:r>
            <a:r>
              <a:rPr lang="en-US" altLang="zh-CN" dirty="0">
                <a:solidFill>
                  <a:srgbClr val="000000"/>
                </a:solidFill>
                <a:latin typeface="Arial" panose="020B0604020202020204"/>
              </a:rPr>
              <a:t>;           </a:t>
            </a:r>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r>
              <a:rPr lang="en-US" altLang="zh-CN" b="1" dirty="0">
                <a:solidFill>
                  <a:srgbClr val="7F0055"/>
                </a:solidFill>
                <a:latin typeface="Arial" panose="020B0604020202020204"/>
              </a:rPr>
              <a:t>long</a:t>
            </a:r>
            <a:r>
              <a:rPr lang="en-US" altLang="zh-CN" dirty="0">
                <a:solidFill>
                  <a:srgbClr val="000000"/>
                </a:solidFill>
                <a:latin typeface="Arial" panose="020B0604020202020204"/>
              </a:rPr>
              <a:t> </a:t>
            </a:r>
            <a:r>
              <a:rPr lang="en-US" altLang="zh-CN" dirty="0" err="1">
                <a:solidFill>
                  <a:srgbClr val="000000"/>
                </a:solidFill>
                <a:latin typeface="Arial" panose="020B0604020202020204"/>
              </a:rPr>
              <a:t>beginTime</a:t>
            </a:r>
            <a:r>
              <a:rPr lang="en-US" altLang="zh-CN" dirty="0">
                <a:solidFill>
                  <a:srgbClr val="000000"/>
                </a:solidFill>
                <a:latin typeface="Arial" panose="020B0604020202020204"/>
              </a:rPr>
              <a:t>=</a:t>
            </a:r>
            <a:r>
              <a:rPr lang="en-US" altLang="zh-CN" dirty="0" err="1">
                <a:solidFill>
                  <a:srgbClr val="000000"/>
                </a:solidFill>
                <a:latin typeface="Arial" panose="020B0604020202020204"/>
              </a:rPr>
              <a:t>System.</a:t>
            </a:r>
            <a:r>
              <a:rPr lang="en-US" altLang="zh-CN" i="1" dirty="0" err="1">
                <a:solidFill>
                  <a:srgbClr val="000000"/>
                </a:solidFill>
                <a:latin typeface="Arial" panose="020B0604020202020204"/>
              </a:rPr>
              <a:t>currentTimeMillis</a:t>
            </a:r>
            <a:r>
              <a:rPr lang="en-US" altLang="zh-CN" dirty="0">
                <a:solidFill>
                  <a:srgbClr val="000000"/>
                </a:solidFill>
                <a:latin typeface="Arial" panose="020B0604020202020204"/>
              </a:rPr>
              <a:t>();  </a:t>
            </a:r>
            <a:r>
              <a:rPr lang="en-US" altLang="zh-CN" dirty="0">
                <a:solidFill>
                  <a:srgbClr val="3F7F5F"/>
                </a:solidFill>
                <a:latin typeface="Arial" panose="020B0604020202020204"/>
              </a:rPr>
              <a:t>//</a:t>
            </a:r>
            <a:r>
              <a:rPr lang="zh-CN" altLang="en-US" dirty="0">
                <a:solidFill>
                  <a:srgbClr val="3F7F5F"/>
                </a:solidFill>
                <a:latin typeface="宋体" panose="02010600030101010101" pitchFamily="2" charset="-122"/>
              </a:rPr>
              <a:t>起始时间</a:t>
            </a:r>
            <a:endParaRPr lang="en-US" altLang="zh-CN" dirty="0">
              <a:solidFill>
                <a:srgbClr val="3F7F5F"/>
              </a:solidFill>
              <a:latin typeface="宋体" panose="02010600030101010101" pitchFamily="2" charset="-122"/>
            </a:endParaRPr>
          </a:p>
          <a:p>
            <a:endParaRPr lang="zh-CN" altLang="en-US" dirty="0">
              <a:solidFill>
                <a:srgbClr val="000000"/>
              </a:solidFill>
              <a:latin typeface="Arial" panose="020B0604020202020204"/>
            </a:endParaRPr>
          </a:p>
          <a:p>
            <a:r>
              <a:rPr lang="zh-CN" altLang="en-US" dirty="0">
                <a:solidFill>
                  <a:srgbClr val="000000"/>
                </a:solidFill>
                <a:latin typeface="Arial" panose="020B0604020202020204"/>
              </a:rPr>
              <a:t>                   </a:t>
            </a:r>
            <a:r>
              <a:rPr lang="en-US" altLang="zh-CN" b="1" dirty="0">
                <a:solidFill>
                  <a:srgbClr val="7F0055"/>
                </a:solidFill>
                <a:latin typeface="Arial" panose="020B0604020202020204"/>
              </a:rPr>
              <a:t>for</a:t>
            </a:r>
            <a:r>
              <a:rPr lang="en-US" altLang="zh-CN" dirty="0">
                <a:solidFill>
                  <a:srgbClr val="000000"/>
                </a:solidFill>
                <a:latin typeface="Arial" panose="020B0604020202020204"/>
              </a:rPr>
              <a:t>(</a:t>
            </a:r>
            <a:r>
              <a:rPr lang="en-US" altLang="zh-CN" b="1" dirty="0" err="1">
                <a:solidFill>
                  <a:srgbClr val="7F0055"/>
                </a:solidFill>
                <a:latin typeface="Arial" panose="020B0604020202020204"/>
              </a:rPr>
              <a:t>int</a:t>
            </a:r>
            <a:r>
              <a:rPr lang="en-US" altLang="zh-CN" dirty="0">
                <a:solidFill>
                  <a:srgbClr val="000000"/>
                </a:solidFill>
                <a:latin typeface="Arial" panose="020B0604020202020204"/>
              </a:rPr>
              <a:t> i=0; i&lt;20000; i++){ </a:t>
            </a:r>
            <a:r>
              <a:rPr lang="en-US" altLang="zh-CN" dirty="0">
                <a:solidFill>
                  <a:srgbClr val="3F7F5F"/>
                </a:solidFill>
                <a:latin typeface="Arial" panose="020B0604020202020204"/>
              </a:rPr>
              <a:t>//</a:t>
            </a:r>
            <a:r>
              <a:rPr lang="zh-CN" altLang="en-US" dirty="0">
                <a:solidFill>
                  <a:srgbClr val="3F7F5F"/>
                </a:solidFill>
                <a:latin typeface="宋体" panose="02010600030101010101" pitchFamily="2" charset="-122"/>
              </a:rPr>
              <a:t>循环</a:t>
            </a:r>
            <a:r>
              <a:rPr lang="en-US" altLang="zh-CN" dirty="0">
                <a:solidFill>
                  <a:srgbClr val="3F7F5F"/>
                </a:solidFill>
                <a:latin typeface="Arial" panose="020B0604020202020204"/>
              </a:rPr>
              <a:t>20000</a:t>
            </a:r>
            <a:r>
              <a:rPr lang="zh-CN" altLang="en-US" dirty="0">
                <a:solidFill>
                  <a:srgbClr val="3F7F5F"/>
                </a:solidFill>
                <a:latin typeface="宋体" panose="02010600030101010101" pitchFamily="2" charset="-122"/>
              </a:rPr>
              <a:t>次拼接字符串</a:t>
            </a:r>
            <a:endParaRPr lang="zh-CN" altLang="en-US" dirty="0">
              <a:solidFill>
                <a:srgbClr val="000000"/>
              </a:solidFill>
              <a:latin typeface="Arial" panose="020B0604020202020204"/>
            </a:endParaRPr>
          </a:p>
          <a:p>
            <a:r>
              <a:rPr lang="zh-CN" altLang="en-US" dirty="0">
                <a:solidFill>
                  <a:srgbClr val="000000"/>
                </a:solidFill>
                <a:latin typeface="Arial" panose="020B0604020202020204"/>
              </a:rPr>
              <a:t>                            </a:t>
            </a:r>
            <a:r>
              <a:rPr lang="en-US" altLang="zh-CN" dirty="0">
                <a:solidFill>
                  <a:srgbClr val="000000"/>
                </a:solidFill>
                <a:latin typeface="Arial" panose="020B0604020202020204"/>
              </a:rPr>
              <a:t>text=</a:t>
            </a:r>
            <a:r>
              <a:rPr lang="en-US" altLang="zh-CN" dirty="0" err="1">
                <a:solidFill>
                  <a:srgbClr val="000000"/>
                </a:solidFill>
                <a:latin typeface="Arial" panose="020B0604020202020204"/>
              </a:rPr>
              <a:t>text+i</a:t>
            </a:r>
            <a:r>
              <a:rPr lang="en-US" altLang="zh-CN" dirty="0">
                <a:solidFill>
                  <a:srgbClr val="000000"/>
                </a:solidFill>
                <a:latin typeface="Arial" panose="020B0604020202020204"/>
              </a:rPr>
              <a:t>;                         </a:t>
            </a:r>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endParaRPr lang="en-US" altLang="zh-CN" dirty="0">
              <a:solidFill>
                <a:srgbClr val="000000"/>
              </a:solidFill>
              <a:latin typeface="Arial" panose="020B0604020202020204"/>
            </a:endParaRPr>
          </a:p>
          <a:p>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r>
              <a:rPr lang="en-US" altLang="zh-CN" b="1" dirty="0">
                <a:solidFill>
                  <a:srgbClr val="7F0055"/>
                </a:solidFill>
                <a:latin typeface="Arial" panose="020B0604020202020204"/>
              </a:rPr>
              <a:t>long</a:t>
            </a:r>
            <a:r>
              <a:rPr lang="en-US" altLang="zh-CN" dirty="0">
                <a:solidFill>
                  <a:srgbClr val="000000"/>
                </a:solidFill>
                <a:latin typeface="Arial" panose="020B0604020202020204"/>
              </a:rPr>
              <a:t> </a:t>
            </a:r>
            <a:r>
              <a:rPr lang="en-US" altLang="zh-CN" dirty="0" err="1">
                <a:solidFill>
                  <a:srgbClr val="000000"/>
                </a:solidFill>
                <a:latin typeface="Arial" panose="020B0604020202020204"/>
              </a:rPr>
              <a:t>endTime</a:t>
            </a:r>
            <a:r>
              <a:rPr lang="en-US" altLang="zh-CN" dirty="0">
                <a:solidFill>
                  <a:srgbClr val="000000"/>
                </a:solidFill>
                <a:latin typeface="Arial" panose="020B0604020202020204"/>
              </a:rPr>
              <a:t>=</a:t>
            </a:r>
            <a:r>
              <a:rPr lang="en-US" altLang="zh-CN" dirty="0" err="1">
                <a:solidFill>
                  <a:srgbClr val="000000"/>
                </a:solidFill>
                <a:latin typeface="Arial" panose="020B0604020202020204"/>
              </a:rPr>
              <a:t>System.</a:t>
            </a:r>
            <a:r>
              <a:rPr lang="en-US" altLang="zh-CN" i="1" dirty="0" err="1">
                <a:solidFill>
                  <a:srgbClr val="000000"/>
                </a:solidFill>
                <a:latin typeface="Arial" panose="020B0604020202020204"/>
              </a:rPr>
              <a:t>currentTimeMillis</a:t>
            </a:r>
            <a:r>
              <a:rPr lang="en-US" altLang="zh-CN" dirty="0">
                <a:solidFill>
                  <a:srgbClr val="000000"/>
                </a:solidFill>
                <a:latin typeface="Arial" panose="020B0604020202020204"/>
              </a:rPr>
              <a:t>();     </a:t>
            </a:r>
            <a:r>
              <a:rPr lang="en-US" altLang="zh-CN" dirty="0">
                <a:solidFill>
                  <a:srgbClr val="3F7F5F"/>
                </a:solidFill>
                <a:latin typeface="Arial" panose="020B0604020202020204"/>
              </a:rPr>
              <a:t>//</a:t>
            </a:r>
            <a:r>
              <a:rPr lang="zh-CN" altLang="en-US" dirty="0">
                <a:solidFill>
                  <a:srgbClr val="3F7F5F"/>
                </a:solidFill>
                <a:latin typeface="宋体" panose="02010600030101010101" pitchFamily="2" charset="-122"/>
              </a:rPr>
              <a:t>终止时间</a:t>
            </a:r>
            <a:endParaRPr lang="zh-CN" altLang="en-US" dirty="0">
              <a:solidFill>
                <a:srgbClr val="000000"/>
              </a:solidFill>
              <a:latin typeface="Arial" panose="020B0604020202020204"/>
            </a:endParaRPr>
          </a:p>
          <a:p>
            <a:r>
              <a:rPr lang="en-US" altLang="zh-CN" dirty="0">
                <a:solidFill>
                  <a:srgbClr val="000000"/>
                </a:solidFill>
                <a:latin typeface="Arial" panose="020B0604020202020204"/>
              </a:rPr>
              <a:t>	    </a:t>
            </a:r>
            <a:r>
              <a:rPr lang="en-US" altLang="zh-CN" dirty="0" err="1">
                <a:solidFill>
                  <a:srgbClr val="000000"/>
                </a:solidFill>
                <a:latin typeface="Arial" panose="020B0604020202020204"/>
              </a:rPr>
              <a:t>System.</a:t>
            </a:r>
            <a:r>
              <a:rPr lang="en-US" altLang="zh-CN" i="1" dirty="0" err="1">
                <a:solidFill>
                  <a:srgbClr val="0000C0"/>
                </a:solidFill>
                <a:latin typeface="Arial" panose="020B0604020202020204"/>
              </a:rPr>
              <a:t>out</a:t>
            </a:r>
            <a:r>
              <a:rPr lang="en-US" altLang="zh-CN" dirty="0" err="1">
                <a:solidFill>
                  <a:srgbClr val="000000"/>
                </a:solidFill>
                <a:latin typeface="Arial" panose="020B0604020202020204"/>
              </a:rPr>
              <a:t>.println</a:t>
            </a:r>
            <a:r>
              <a:rPr lang="en-US" altLang="zh-CN" dirty="0">
                <a:solidFill>
                  <a:srgbClr val="000000"/>
                </a:solidFill>
                <a:latin typeface="Arial" panose="020B0604020202020204"/>
              </a:rPr>
              <a:t>(</a:t>
            </a:r>
            <a:r>
              <a:rPr lang="en-US" altLang="zh-CN" dirty="0">
                <a:solidFill>
                  <a:srgbClr val="2A00FF"/>
                </a:solidFill>
                <a:latin typeface="Arial" panose="020B0604020202020204"/>
              </a:rPr>
              <a:t>"String</a:t>
            </a:r>
            <a:r>
              <a:rPr lang="zh-CN" altLang="en-US" dirty="0">
                <a:solidFill>
                  <a:srgbClr val="2A00FF"/>
                </a:solidFill>
                <a:latin typeface="宋体" panose="02010600030101010101" pitchFamily="2" charset="-122"/>
              </a:rPr>
              <a:t>的执行时间：</a:t>
            </a:r>
            <a:r>
              <a:rPr lang="en-US" altLang="zh-CN" dirty="0">
                <a:solidFill>
                  <a:srgbClr val="2A00FF"/>
                </a:solidFill>
                <a:latin typeface="Arial" panose="020B0604020202020204"/>
              </a:rPr>
              <a:t>"</a:t>
            </a:r>
            <a:r>
              <a:rPr lang="en-US" altLang="zh-CN" dirty="0">
                <a:solidFill>
                  <a:srgbClr val="000000"/>
                </a:solidFill>
                <a:latin typeface="Arial" panose="020B0604020202020204"/>
              </a:rPr>
              <a:t>+(</a:t>
            </a:r>
            <a:r>
              <a:rPr lang="en-US" altLang="zh-CN" dirty="0" err="1">
                <a:solidFill>
                  <a:srgbClr val="000000"/>
                </a:solidFill>
                <a:latin typeface="Arial" panose="020B0604020202020204"/>
              </a:rPr>
              <a:t>endTime-beginTime</a:t>
            </a:r>
            <a:r>
              <a:rPr lang="en-US" altLang="zh-CN" dirty="0">
                <a:solidFill>
                  <a:srgbClr val="000000"/>
                </a:solidFill>
                <a:latin typeface="Arial" panose="020B0604020202020204"/>
              </a:rPr>
              <a:t>));</a:t>
            </a:r>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endParaRPr lang="en-US" altLang="zh-CN" dirty="0">
              <a:solidFill>
                <a:srgbClr val="000000"/>
              </a:solidFill>
              <a:latin typeface="Arial" panose="020B0604020202020204"/>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9" end="9"/>
                                            </p:txEl>
                                          </p:spTgt>
                                        </p:tgtEl>
                                        <p:attrNameLst>
                                          <p:attrName>style.visibility</p:attrName>
                                        </p:attrNameLst>
                                      </p:cBhvr>
                                      <p:to>
                                        <p:strVal val="visible"/>
                                      </p:to>
                                    </p:set>
                                    <p:animEffect transition="in" filter="fade">
                                      <p:cBhvr>
                                        <p:cTn id="12" dur="500"/>
                                        <p:tgtEl>
                                          <p:spTgt spid="4">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animEffect transition="in" filter="fade">
                                      <p:cBhvr>
                                        <p:cTn id="1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97485" y="1165860"/>
            <a:ext cx="8229600" cy="4525645"/>
          </a:xfrm>
        </p:spPr>
        <p:txBody>
          <a:bodyPr/>
          <a:lstStyle/>
          <a:p>
            <a:pPr marL="109855" indent="0">
              <a:buNone/>
            </a:pPr>
            <a:r>
              <a:rPr lang="zh-CN" altLang="zh-CN" dirty="0"/>
              <a:t>【例</a:t>
            </a:r>
            <a:r>
              <a:rPr lang="en-US" altLang="zh-CN" dirty="0"/>
              <a:t>7-2</a:t>
            </a:r>
            <a:r>
              <a:rPr lang="zh-CN" altLang="zh-CN" dirty="0"/>
              <a:t>】对比测试</a:t>
            </a:r>
            <a:r>
              <a:rPr lang="en-US" altLang="zh-CN" dirty="0"/>
              <a:t>String</a:t>
            </a:r>
            <a:r>
              <a:rPr lang="zh-CN" altLang="zh-CN" dirty="0"/>
              <a:t>类和</a:t>
            </a:r>
            <a:r>
              <a:rPr lang="en-US" altLang="zh-CN" dirty="0" err="1"/>
              <a:t>StringBuilder</a:t>
            </a:r>
            <a:r>
              <a:rPr lang="zh-CN" altLang="zh-CN" dirty="0"/>
              <a:t>类的拼接效率。</a:t>
            </a:r>
            <a:endParaRPr lang="zh-CN" altLang="zh-CN"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
        <p:nvSpPr>
          <p:cNvPr id="5" name="矩形 4"/>
          <p:cNvSpPr/>
          <p:nvPr/>
        </p:nvSpPr>
        <p:spPr>
          <a:xfrm>
            <a:off x="198403" y="2117482"/>
            <a:ext cx="8748464" cy="313817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dirty="0">
                <a:solidFill>
                  <a:srgbClr val="000000"/>
                </a:solidFill>
                <a:latin typeface="Arial" panose="020B0604020202020204"/>
              </a:rPr>
              <a:t>             </a:t>
            </a:r>
            <a:r>
              <a:rPr lang="en-US" altLang="zh-CN" dirty="0">
                <a:solidFill>
                  <a:srgbClr val="3F7F5F"/>
                </a:solidFill>
                <a:latin typeface="Arial" panose="020B0604020202020204"/>
              </a:rPr>
              <a:t>//</a:t>
            </a:r>
            <a:r>
              <a:rPr lang="en-US" altLang="zh-CN" dirty="0" err="1">
                <a:solidFill>
                  <a:srgbClr val="3F7F5F"/>
                </a:solidFill>
                <a:latin typeface="Arial" panose="020B0604020202020204"/>
              </a:rPr>
              <a:t>StringBuffer</a:t>
            </a:r>
            <a:r>
              <a:rPr lang="zh-CN" altLang="en-US" dirty="0">
                <a:solidFill>
                  <a:srgbClr val="3F7F5F"/>
                </a:solidFill>
                <a:latin typeface="宋体" panose="02010600030101010101" pitchFamily="2" charset="-122"/>
              </a:rPr>
              <a:t>对象的拼接</a:t>
            </a:r>
            <a:endParaRPr lang="zh-CN" altLang="en-US" dirty="0">
              <a:solidFill>
                <a:srgbClr val="000000"/>
              </a:solidFill>
              <a:latin typeface="Arial" panose="020B0604020202020204"/>
            </a:endParaRPr>
          </a:p>
          <a:p>
            <a:r>
              <a:rPr lang="zh-CN" altLang="en-US" dirty="0">
                <a:solidFill>
                  <a:srgbClr val="000000"/>
                </a:solidFill>
                <a:latin typeface="Arial" panose="020B0604020202020204"/>
              </a:rPr>
              <a:t> </a:t>
            </a:r>
            <a:r>
              <a:rPr lang="en-US" altLang="zh-CN" dirty="0">
                <a:solidFill>
                  <a:srgbClr val="000000"/>
                </a:solidFill>
                <a:latin typeface="Arial" panose="020B0604020202020204"/>
              </a:rPr>
              <a:t>	</a:t>
            </a:r>
            <a:r>
              <a:rPr lang="en-US" altLang="zh-CN" dirty="0" err="1">
                <a:solidFill>
                  <a:srgbClr val="000000"/>
                </a:solidFill>
                <a:latin typeface="Arial" panose="020B0604020202020204"/>
              </a:rPr>
              <a:t>StringBuffer</a:t>
            </a:r>
            <a:r>
              <a:rPr lang="en-US" altLang="zh-CN" dirty="0">
                <a:solidFill>
                  <a:srgbClr val="000000"/>
                </a:solidFill>
                <a:latin typeface="Arial" panose="020B0604020202020204"/>
              </a:rPr>
              <a:t> buffer = </a:t>
            </a:r>
            <a:r>
              <a:rPr lang="en-US" altLang="zh-CN" b="1" dirty="0">
                <a:solidFill>
                  <a:srgbClr val="7F0055"/>
                </a:solidFill>
                <a:latin typeface="Arial" panose="020B0604020202020204"/>
              </a:rPr>
              <a:t>new</a:t>
            </a:r>
            <a:r>
              <a:rPr lang="en-US" altLang="zh-CN" dirty="0">
                <a:solidFill>
                  <a:srgbClr val="000000"/>
                </a:solidFill>
                <a:latin typeface="Arial" panose="020B0604020202020204"/>
              </a:rPr>
              <a:t> </a:t>
            </a:r>
            <a:r>
              <a:rPr lang="en-US" altLang="zh-CN" dirty="0" err="1">
                <a:solidFill>
                  <a:srgbClr val="000000"/>
                </a:solidFill>
                <a:latin typeface="Arial" panose="020B0604020202020204"/>
              </a:rPr>
              <a:t>StringBuffer</a:t>
            </a:r>
            <a:r>
              <a:rPr lang="en-US" altLang="zh-CN" dirty="0">
                <a:solidFill>
                  <a:srgbClr val="000000"/>
                </a:solidFill>
                <a:latin typeface="Arial" panose="020B0604020202020204"/>
              </a:rPr>
              <a:t>(</a:t>
            </a:r>
            <a:r>
              <a:rPr lang="en-US" altLang="zh-CN" dirty="0">
                <a:solidFill>
                  <a:srgbClr val="2A00FF"/>
                </a:solidFill>
                <a:latin typeface="Arial" panose="020B0604020202020204"/>
              </a:rPr>
              <a:t>""</a:t>
            </a:r>
            <a:r>
              <a:rPr lang="en-US" altLang="zh-CN" dirty="0">
                <a:solidFill>
                  <a:srgbClr val="000000"/>
                </a:solidFill>
                <a:latin typeface="Arial" panose="020B0604020202020204"/>
              </a:rPr>
              <a:t>);</a:t>
            </a:r>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r>
              <a:rPr lang="en-US" altLang="zh-CN" dirty="0" err="1">
                <a:solidFill>
                  <a:srgbClr val="000000"/>
                </a:solidFill>
                <a:latin typeface="Arial" panose="020B0604020202020204"/>
              </a:rPr>
              <a:t>beginTime</a:t>
            </a:r>
            <a:r>
              <a:rPr lang="en-US" altLang="zh-CN" dirty="0">
                <a:solidFill>
                  <a:srgbClr val="000000"/>
                </a:solidFill>
                <a:latin typeface="Arial" panose="020B0604020202020204"/>
              </a:rPr>
              <a:t>=</a:t>
            </a:r>
            <a:r>
              <a:rPr lang="en-US" altLang="zh-CN" dirty="0" err="1">
                <a:solidFill>
                  <a:srgbClr val="000000"/>
                </a:solidFill>
                <a:latin typeface="Arial" panose="020B0604020202020204"/>
              </a:rPr>
              <a:t>System.</a:t>
            </a:r>
            <a:r>
              <a:rPr lang="en-US" altLang="zh-CN" i="1" dirty="0" err="1">
                <a:solidFill>
                  <a:srgbClr val="000000"/>
                </a:solidFill>
                <a:latin typeface="Arial" panose="020B0604020202020204"/>
              </a:rPr>
              <a:t>currentTimeMillis</a:t>
            </a:r>
            <a:r>
              <a:rPr lang="en-US" altLang="zh-CN" dirty="0">
                <a:solidFill>
                  <a:srgbClr val="000000"/>
                </a:solidFill>
                <a:latin typeface="Arial" panose="020B0604020202020204"/>
              </a:rPr>
              <a:t>();</a:t>
            </a:r>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r>
              <a:rPr lang="en-US" altLang="zh-CN" b="1" dirty="0">
                <a:solidFill>
                  <a:srgbClr val="7F0055"/>
                </a:solidFill>
                <a:latin typeface="Arial" panose="020B0604020202020204"/>
              </a:rPr>
              <a:t>for</a:t>
            </a:r>
            <a:r>
              <a:rPr lang="en-US" altLang="zh-CN" dirty="0">
                <a:solidFill>
                  <a:srgbClr val="000000"/>
                </a:solidFill>
                <a:latin typeface="Arial" panose="020B0604020202020204"/>
              </a:rPr>
              <a:t>(</a:t>
            </a:r>
            <a:r>
              <a:rPr lang="en-US" altLang="zh-CN" b="1" dirty="0" err="1">
                <a:solidFill>
                  <a:srgbClr val="7F0055"/>
                </a:solidFill>
                <a:latin typeface="Arial" panose="020B0604020202020204"/>
              </a:rPr>
              <a:t>int</a:t>
            </a:r>
            <a:r>
              <a:rPr lang="en-US" altLang="zh-CN" dirty="0">
                <a:solidFill>
                  <a:srgbClr val="000000"/>
                </a:solidFill>
                <a:latin typeface="Arial" panose="020B0604020202020204"/>
              </a:rPr>
              <a:t> i=0; i&lt;20000; i++){ </a:t>
            </a:r>
            <a:r>
              <a:rPr lang="en-US" altLang="zh-CN" dirty="0">
                <a:solidFill>
                  <a:srgbClr val="3F7F5F"/>
                </a:solidFill>
                <a:latin typeface="Arial" panose="020B0604020202020204"/>
              </a:rPr>
              <a:t>//</a:t>
            </a:r>
            <a:r>
              <a:rPr lang="zh-CN" altLang="en-US" dirty="0">
                <a:solidFill>
                  <a:srgbClr val="3F7F5F"/>
                </a:solidFill>
                <a:latin typeface="宋体" panose="02010600030101010101" pitchFamily="2" charset="-122"/>
              </a:rPr>
              <a:t>用</a:t>
            </a:r>
            <a:r>
              <a:rPr lang="en-US" altLang="zh-CN" dirty="0" err="1">
                <a:solidFill>
                  <a:srgbClr val="3F7F5F"/>
                </a:solidFill>
                <a:latin typeface="Arial" panose="020B0604020202020204"/>
              </a:rPr>
              <a:t>StringBuffer</a:t>
            </a:r>
            <a:r>
              <a:rPr lang="zh-CN" altLang="en-US" dirty="0">
                <a:solidFill>
                  <a:srgbClr val="3F7F5F"/>
                </a:solidFill>
                <a:latin typeface="宋体" panose="02010600030101010101" pitchFamily="2" charset="-122"/>
              </a:rPr>
              <a:t>类的</a:t>
            </a:r>
            <a:r>
              <a:rPr lang="en-US" altLang="zh-CN" dirty="0">
                <a:solidFill>
                  <a:srgbClr val="3F7F5F"/>
                </a:solidFill>
                <a:latin typeface="Arial" panose="020B0604020202020204"/>
              </a:rPr>
              <a:t>append()</a:t>
            </a:r>
            <a:r>
              <a:rPr lang="zh-CN" altLang="en-US" dirty="0">
                <a:solidFill>
                  <a:srgbClr val="3F7F5F"/>
                </a:solidFill>
                <a:latin typeface="宋体" panose="02010600030101010101" pitchFamily="2" charset="-122"/>
              </a:rPr>
              <a:t>方法拼接字符串</a:t>
            </a:r>
            <a:endParaRPr lang="zh-CN" altLang="en-US" dirty="0">
              <a:solidFill>
                <a:srgbClr val="000000"/>
              </a:solidFill>
              <a:latin typeface="Arial" panose="020B0604020202020204"/>
            </a:endParaRPr>
          </a:p>
          <a:p>
            <a:r>
              <a:rPr lang="zh-CN" altLang="en-US" dirty="0">
                <a:solidFill>
                  <a:srgbClr val="000000"/>
                </a:solidFill>
                <a:latin typeface="Arial" panose="020B0604020202020204"/>
              </a:rPr>
              <a:t>               </a:t>
            </a:r>
            <a:r>
              <a:rPr lang="en-US" altLang="zh-CN" dirty="0">
                <a:solidFill>
                  <a:srgbClr val="000000"/>
                </a:solidFill>
                <a:latin typeface="Arial" panose="020B0604020202020204"/>
              </a:rPr>
              <a:t>	</a:t>
            </a:r>
            <a:r>
              <a:rPr lang="en-US" altLang="zh-CN" dirty="0" err="1">
                <a:solidFill>
                  <a:srgbClr val="000000"/>
                </a:solidFill>
                <a:latin typeface="Arial" panose="020B0604020202020204"/>
              </a:rPr>
              <a:t>buffer.append</a:t>
            </a:r>
            <a:r>
              <a:rPr lang="en-US" altLang="zh-CN" dirty="0">
                <a:solidFill>
                  <a:srgbClr val="000000"/>
                </a:solidFill>
                <a:latin typeface="Arial" panose="020B0604020202020204"/>
              </a:rPr>
              <a:t>(i);                       </a:t>
            </a:r>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r>
              <a:rPr lang="en-US" altLang="zh-CN" dirty="0" err="1">
                <a:solidFill>
                  <a:srgbClr val="000000"/>
                </a:solidFill>
                <a:latin typeface="Arial" panose="020B0604020202020204"/>
              </a:rPr>
              <a:t>endTime</a:t>
            </a:r>
            <a:r>
              <a:rPr lang="en-US" altLang="zh-CN" dirty="0">
                <a:solidFill>
                  <a:srgbClr val="000000"/>
                </a:solidFill>
                <a:latin typeface="Arial" panose="020B0604020202020204"/>
              </a:rPr>
              <a:t>=</a:t>
            </a:r>
            <a:r>
              <a:rPr lang="en-US" altLang="zh-CN" dirty="0" err="1">
                <a:solidFill>
                  <a:srgbClr val="000000"/>
                </a:solidFill>
                <a:latin typeface="Arial" panose="020B0604020202020204"/>
              </a:rPr>
              <a:t>System.</a:t>
            </a:r>
            <a:r>
              <a:rPr lang="en-US" altLang="zh-CN" i="1" dirty="0" err="1">
                <a:solidFill>
                  <a:srgbClr val="000000"/>
                </a:solidFill>
                <a:latin typeface="Arial" panose="020B0604020202020204"/>
              </a:rPr>
              <a:t>currentTimeMillis</a:t>
            </a:r>
            <a:r>
              <a:rPr lang="en-US" altLang="zh-CN" dirty="0">
                <a:solidFill>
                  <a:srgbClr val="000000"/>
                </a:solidFill>
                <a:latin typeface="Arial" panose="020B0604020202020204"/>
              </a:rPr>
              <a:t>();</a:t>
            </a:r>
            <a:endParaRPr lang="en-US" altLang="zh-CN" dirty="0">
              <a:solidFill>
                <a:srgbClr val="000000"/>
              </a:solidFill>
              <a:latin typeface="Arial" panose="020B0604020202020204"/>
            </a:endParaRPr>
          </a:p>
          <a:p>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r>
              <a:rPr lang="en-US" altLang="zh-CN" dirty="0" err="1">
                <a:solidFill>
                  <a:srgbClr val="000000"/>
                </a:solidFill>
                <a:latin typeface="Arial" panose="020B0604020202020204"/>
              </a:rPr>
              <a:t>System.</a:t>
            </a:r>
            <a:r>
              <a:rPr lang="en-US" altLang="zh-CN" i="1" dirty="0" err="1">
                <a:solidFill>
                  <a:srgbClr val="0000C0"/>
                </a:solidFill>
                <a:latin typeface="Arial" panose="020B0604020202020204"/>
              </a:rPr>
              <a:t>out</a:t>
            </a:r>
            <a:r>
              <a:rPr lang="en-US" altLang="zh-CN" dirty="0" err="1">
                <a:solidFill>
                  <a:srgbClr val="000000"/>
                </a:solidFill>
                <a:latin typeface="Arial" panose="020B0604020202020204"/>
              </a:rPr>
              <a:t>.println</a:t>
            </a:r>
            <a:r>
              <a:rPr lang="en-US" altLang="zh-CN" dirty="0">
                <a:solidFill>
                  <a:srgbClr val="000000"/>
                </a:solidFill>
                <a:latin typeface="Arial" panose="020B0604020202020204"/>
              </a:rPr>
              <a:t>(</a:t>
            </a:r>
            <a:r>
              <a:rPr lang="en-US" altLang="zh-CN" dirty="0">
                <a:solidFill>
                  <a:srgbClr val="2A00FF"/>
                </a:solidFill>
                <a:latin typeface="Arial" panose="020B0604020202020204"/>
              </a:rPr>
              <a:t>"</a:t>
            </a:r>
            <a:r>
              <a:rPr lang="en-US" altLang="zh-CN" dirty="0" err="1">
                <a:solidFill>
                  <a:srgbClr val="2A00FF"/>
                </a:solidFill>
                <a:latin typeface="Arial" panose="020B0604020202020204"/>
              </a:rPr>
              <a:t>StringBuffer</a:t>
            </a:r>
            <a:r>
              <a:rPr lang="zh-CN" altLang="en-US" dirty="0">
                <a:solidFill>
                  <a:srgbClr val="2A00FF"/>
                </a:solidFill>
                <a:latin typeface="宋体" panose="02010600030101010101" pitchFamily="2" charset="-122"/>
              </a:rPr>
              <a:t>的执行时间：</a:t>
            </a:r>
            <a:r>
              <a:rPr lang="en-US" altLang="zh-CN" dirty="0">
                <a:solidFill>
                  <a:srgbClr val="2A00FF"/>
                </a:solidFill>
                <a:latin typeface="Arial" panose="020B0604020202020204"/>
              </a:rPr>
              <a:t>"</a:t>
            </a:r>
            <a:r>
              <a:rPr lang="en-US" altLang="zh-CN" dirty="0">
                <a:solidFill>
                  <a:srgbClr val="000000"/>
                </a:solidFill>
                <a:latin typeface="Arial" panose="020B0604020202020204"/>
              </a:rPr>
              <a:t>+(</a:t>
            </a:r>
            <a:r>
              <a:rPr lang="en-US" altLang="zh-CN" dirty="0" err="1">
                <a:solidFill>
                  <a:srgbClr val="000000"/>
                </a:solidFill>
                <a:latin typeface="Arial" panose="020B0604020202020204"/>
              </a:rPr>
              <a:t>endTime-beginTime</a:t>
            </a:r>
            <a:r>
              <a:rPr lang="en-US" altLang="zh-CN" dirty="0">
                <a:solidFill>
                  <a:srgbClr val="000000"/>
                </a:solidFill>
                <a:latin typeface="Arial" panose="020B0604020202020204"/>
              </a:rPr>
              <a:t>));        </a:t>
            </a:r>
            <a:endParaRPr lang="en-US" altLang="zh-CN" dirty="0">
              <a:solidFill>
                <a:srgbClr val="000000"/>
              </a:solidFill>
              <a:latin typeface="Arial" panose="020B0604020202020204"/>
            </a:endParaRPr>
          </a:p>
          <a:p>
            <a:r>
              <a:rPr lang="en-US" altLang="zh-CN" dirty="0">
                <a:solidFill>
                  <a:srgbClr val="000000"/>
                </a:solidFill>
                <a:latin typeface="Arial" panose="020B0604020202020204"/>
              </a:rPr>
              <a:t>      </a:t>
            </a:r>
            <a:r>
              <a:rPr lang="en-US" altLang="zh-CN" b="1" dirty="0">
                <a:latin typeface="Arial" panose="020B0604020202020204"/>
              </a:rPr>
              <a:t> </a:t>
            </a:r>
            <a:r>
              <a:rPr lang="en-US" altLang="zh-CN" b="1" dirty="0">
                <a:latin typeface="宋体" panose="02010600030101010101" pitchFamily="2" charset="-122"/>
              </a:rPr>
              <a:t>}</a:t>
            </a:r>
            <a:r>
              <a:rPr lang="en-US" altLang="zh-CN" dirty="0">
                <a:solidFill>
                  <a:srgbClr val="3F7F5F"/>
                </a:solidFill>
                <a:latin typeface="宋体" panose="02010600030101010101" pitchFamily="2" charset="-122"/>
              </a:rPr>
              <a:t>//main</a:t>
            </a:r>
            <a:endParaRPr lang="en-US" altLang="zh-CN" dirty="0">
              <a:solidFill>
                <a:srgbClr val="3F7F5F"/>
              </a:solidFill>
              <a:latin typeface="宋体" panose="02010600030101010101" pitchFamily="2" charset="-122"/>
            </a:endParaRPr>
          </a:p>
          <a:p>
            <a:r>
              <a:rPr lang="en-US" altLang="zh-CN" b="1" dirty="0">
                <a:latin typeface="宋体" panose="02010600030101010101" pitchFamily="2" charset="-122"/>
              </a:rPr>
              <a:t>}</a:t>
            </a:r>
            <a:r>
              <a:rPr lang="en-US" altLang="zh-CN" dirty="0">
                <a:solidFill>
                  <a:srgbClr val="3F7F5F"/>
                </a:solidFill>
                <a:latin typeface="宋体" panose="02010600030101010101" pitchFamily="2" charset="-122"/>
              </a:rPr>
              <a:t>//class</a:t>
            </a:r>
            <a:endParaRPr lang="en-US" altLang="zh-CN" dirty="0">
              <a:solidFill>
                <a:srgbClr val="3F7F5F"/>
              </a:solidFill>
              <a:latin typeface="宋体" panose="02010600030101010101" pitchFamily="2" charset="-122"/>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43560" y="1239520"/>
            <a:ext cx="8229600" cy="4525645"/>
          </a:xfrm>
        </p:spPr>
        <p:txBody>
          <a:bodyPr/>
          <a:lstStyle/>
          <a:p>
            <a:r>
              <a:rPr lang="en-US" altLang="zh-CN" dirty="0" err="1"/>
              <a:t>StringBuilder</a:t>
            </a:r>
            <a:r>
              <a:rPr lang="zh-CN" altLang="zh-CN" dirty="0"/>
              <a:t>类中的常用方法</a:t>
            </a:r>
            <a:r>
              <a:rPr lang="zh-CN" altLang="en-US" dirty="0"/>
              <a:t>：</a:t>
            </a:r>
            <a:endParaRPr lang="zh-CN" altLang="zh-CN" dirty="0"/>
          </a:p>
          <a:p>
            <a:pPr marL="109855" indent="0">
              <a:buNone/>
            </a:pPr>
            <a:r>
              <a:rPr lang="zh-CN" altLang="zh-CN" dirty="0"/>
              <a:t>（</a:t>
            </a:r>
            <a:r>
              <a:rPr lang="en-US" altLang="zh-CN" dirty="0"/>
              <a:t>1</a:t>
            </a:r>
            <a:r>
              <a:rPr lang="zh-CN" altLang="zh-CN" dirty="0"/>
              <a:t>）</a:t>
            </a:r>
            <a:r>
              <a:rPr lang="en-US" altLang="zh-CN" dirty="0"/>
              <a:t>append()</a:t>
            </a:r>
            <a:endParaRPr lang="zh-CN" altLang="zh-CN" dirty="0"/>
          </a:p>
          <a:p>
            <a:pPr lvl="1"/>
            <a:r>
              <a:rPr lang="en-US" altLang="zh-CN" dirty="0" err="1"/>
              <a:t>StringBuilder</a:t>
            </a:r>
            <a:r>
              <a:rPr lang="en-US" altLang="zh-CN" dirty="0"/>
              <a:t> append(</a:t>
            </a:r>
            <a:r>
              <a:rPr lang="en-US" altLang="zh-CN" dirty="0" err="1"/>
              <a:t>boolean</a:t>
            </a:r>
            <a:r>
              <a:rPr lang="en-US" altLang="zh-CN" dirty="0"/>
              <a:t> b)</a:t>
            </a:r>
            <a:endParaRPr lang="zh-CN" altLang="zh-CN" dirty="0"/>
          </a:p>
          <a:p>
            <a:pPr lvl="1"/>
            <a:r>
              <a:rPr lang="en-US" altLang="zh-CN" dirty="0" err="1"/>
              <a:t>StringBuilder</a:t>
            </a:r>
            <a:r>
              <a:rPr lang="en-US" altLang="zh-CN" dirty="0"/>
              <a:t> append(</a:t>
            </a:r>
            <a:r>
              <a:rPr lang="en-US" altLang="zh-CN" dirty="0" err="1"/>
              <a:t>int</a:t>
            </a:r>
            <a:r>
              <a:rPr lang="en-US" altLang="zh-CN" dirty="0"/>
              <a:t> i)</a:t>
            </a:r>
            <a:endParaRPr lang="zh-CN" altLang="zh-CN" dirty="0"/>
          </a:p>
          <a:p>
            <a:pPr lvl="1"/>
            <a:r>
              <a:rPr lang="en-US" altLang="zh-CN" dirty="0" err="1"/>
              <a:t>StringBuilder</a:t>
            </a:r>
            <a:r>
              <a:rPr lang="en-US" altLang="zh-CN" dirty="0"/>
              <a:t> append(String s)</a:t>
            </a:r>
            <a:endParaRPr lang="zh-CN" altLang="zh-CN" dirty="0"/>
          </a:p>
          <a:p>
            <a:pPr lvl="1"/>
            <a:r>
              <a:rPr lang="zh-CN" altLang="zh-CN" dirty="0"/>
              <a:t>……</a:t>
            </a:r>
            <a:endParaRPr lang="zh-CN" altLang="zh-CN" dirty="0"/>
          </a:p>
          <a:p>
            <a:pPr lvl="1"/>
            <a:r>
              <a:rPr lang="en-US" altLang="zh-CN" dirty="0"/>
              <a:t>append()</a:t>
            </a:r>
            <a:r>
              <a:rPr lang="zh-CN" altLang="zh-CN" dirty="0"/>
              <a:t>方法有很多重载形式，允许各种类型数据的追加操作。</a:t>
            </a:r>
            <a:r>
              <a:rPr lang="en-US" altLang="zh-CN" dirty="0"/>
              <a:t>append()</a:t>
            </a:r>
            <a:r>
              <a:rPr lang="zh-CN" altLang="zh-CN" dirty="0"/>
              <a:t>将参数指定的数据转换为</a:t>
            </a:r>
            <a:r>
              <a:rPr lang="en-US" altLang="zh-CN" dirty="0"/>
              <a:t>String</a:t>
            </a:r>
            <a:r>
              <a:rPr lang="zh-CN" altLang="zh-CN" dirty="0"/>
              <a:t>后（如果需要转换的话），追加到调用该方法的</a:t>
            </a:r>
            <a:r>
              <a:rPr lang="en-US" altLang="zh-CN" dirty="0" err="1"/>
              <a:t>StringBuilder</a:t>
            </a:r>
            <a:r>
              <a:rPr lang="zh-CN" altLang="zh-CN" dirty="0"/>
              <a:t>字符串对象的末尾。</a:t>
            </a:r>
            <a:endParaRPr lang="zh-CN" altLang="zh-CN"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
        <p:nvSpPr>
          <p:cNvPr id="4" name="矩形 3"/>
          <p:cNvSpPr/>
          <p:nvPr/>
        </p:nvSpPr>
        <p:spPr>
          <a:xfrm>
            <a:off x="143317" y="4566548"/>
            <a:ext cx="8856984" cy="119888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dirty="0" err="1"/>
              <a:t>StringBuilder</a:t>
            </a:r>
            <a:r>
              <a:rPr lang="en-US" altLang="zh-CN" dirty="0"/>
              <a:t> builder = </a:t>
            </a:r>
            <a:r>
              <a:rPr lang="en-US" altLang="zh-CN" b="1" dirty="0"/>
              <a:t>new</a:t>
            </a:r>
            <a:r>
              <a:rPr lang="en-US" altLang="zh-CN" dirty="0"/>
              <a:t> </a:t>
            </a:r>
            <a:r>
              <a:rPr lang="en-US" altLang="zh-CN" dirty="0" err="1"/>
              <a:t>StringBuilder</a:t>
            </a:r>
            <a:r>
              <a:rPr lang="en-US" altLang="zh-CN" dirty="0"/>
              <a:t>("This "); </a:t>
            </a:r>
            <a:endParaRPr lang="zh-CN" altLang="zh-CN" dirty="0"/>
          </a:p>
          <a:p>
            <a:pPr fontAlgn="auto"/>
            <a:r>
              <a:rPr lang="en-US" altLang="zh-CN" dirty="0" err="1"/>
              <a:t>builder.append</a:t>
            </a:r>
            <a:r>
              <a:rPr lang="en-US" altLang="zh-CN" dirty="0"/>
              <a:t>("is ").append("a ").append("good ").append("idea!");  </a:t>
            </a:r>
            <a:r>
              <a:rPr lang="en-US" altLang="zh-CN" dirty="0">
                <a:solidFill>
                  <a:srgbClr val="FF0000"/>
                </a:solidFill>
              </a:rPr>
              <a:t>//</a:t>
            </a:r>
            <a:r>
              <a:rPr lang="zh-CN" altLang="zh-CN" dirty="0">
                <a:solidFill>
                  <a:srgbClr val="FF0000"/>
                </a:solidFill>
              </a:rPr>
              <a:t>没有产生新字符串</a:t>
            </a:r>
            <a:endParaRPr lang="zh-CN" altLang="zh-CN" dirty="0">
              <a:solidFill>
                <a:srgbClr val="FF0000"/>
              </a:solidFill>
            </a:endParaRPr>
          </a:p>
          <a:p>
            <a:r>
              <a:rPr lang="en-US" altLang="zh-CN" dirty="0" err="1"/>
              <a:t>System.</a:t>
            </a:r>
            <a:r>
              <a:rPr lang="en-US" altLang="zh-CN" i="1" dirty="0" err="1"/>
              <a:t>out</a:t>
            </a:r>
            <a:r>
              <a:rPr lang="en-US" altLang="zh-CN" dirty="0" err="1"/>
              <a:t>.println</a:t>
            </a:r>
            <a:r>
              <a:rPr lang="en-US" altLang="zh-CN" dirty="0"/>
              <a:t>(builder);  </a:t>
            </a:r>
            <a:r>
              <a:rPr lang="en-US" altLang="zh-CN" dirty="0">
                <a:solidFill>
                  <a:srgbClr val="FF0000"/>
                </a:solidFill>
              </a:rPr>
              <a:t>// builder</a:t>
            </a:r>
            <a:r>
              <a:rPr lang="zh-CN" altLang="zh-CN" dirty="0">
                <a:solidFill>
                  <a:srgbClr val="FF0000"/>
                </a:solidFill>
              </a:rPr>
              <a:t>对象值更新为</a:t>
            </a:r>
            <a:r>
              <a:rPr lang="en-US" altLang="zh-CN" dirty="0">
                <a:solidFill>
                  <a:srgbClr val="FF0000"/>
                </a:solidFill>
              </a:rPr>
              <a:t>"This is a good idea!"</a:t>
            </a:r>
            <a:endParaRPr lang="zh-CN" altLang="zh-CN" dirty="0">
              <a:solidFill>
                <a:srgbClr val="FF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1455"/>
            <a:ext cx="8229600" cy="2163445"/>
          </a:xfrm>
        </p:spPr>
        <p:txBody>
          <a:bodyPr>
            <a:normAutofit/>
          </a:bodyPr>
          <a:lstStyle/>
          <a:p>
            <a:pPr marL="109855" indent="0">
              <a:buNone/>
            </a:pPr>
            <a:r>
              <a:rPr lang="zh-CN" altLang="zh-CN" dirty="0"/>
              <a:t>（</a:t>
            </a:r>
            <a:r>
              <a:rPr lang="en-US" altLang="zh-CN" dirty="0"/>
              <a:t>2</a:t>
            </a:r>
            <a:r>
              <a:rPr lang="zh-CN" altLang="zh-CN" dirty="0"/>
              <a:t>）</a:t>
            </a:r>
            <a:r>
              <a:rPr lang="en-US" altLang="zh-CN" dirty="0"/>
              <a:t>insert()</a:t>
            </a:r>
            <a:endParaRPr lang="zh-CN" altLang="zh-CN" dirty="0"/>
          </a:p>
          <a:p>
            <a:pPr lvl="1"/>
            <a:r>
              <a:rPr lang="en-US" altLang="zh-CN" dirty="0" err="1"/>
              <a:t>StringBuilder</a:t>
            </a:r>
            <a:r>
              <a:rPr lang="en-US" altLang="zh-CN" dirty="0"/>
              <a:t> insert(</a:t>
            </a:r>
            <a:r>
              <a:rPr lang="en-US" altLang="zh-CN" dirty="0" err="1"/>
              <a:t>int</a:t>
            </a:r>
            <a:r>
              <a:rPr lang="en-US" altLang="zh-CN" dirty="0"/>
              <a:t> offset, String s)</a:t>
            </a:r>
            <a:endParaRPr lang="en-US" altLang="zh-CN" dirty="0"/>
          </a:p>
          <a:p>
            <a:pPr lvl="1"/>
            <a:r>
              <a:rPr lang="zh-CN" altLang="zh-CN" dirty="0"/>
              <a:t>该方法将参数字符串</a:t>
            </a:r>
            <a:r>
              <a:rPr lang="en-US" altLang="zh-CN" dirty="0"/>
              <a:t>s</a:t>
            </a:r>
            <a:r>
              <a:rPr lang="zh-CN" altLang="zh-CN" dirty="0"/>
              <a:t>插入在调用该方法的</a:t>
            </a:r>
            <a:r>
              <a:rPr lang="en-US" altLang="zh-CN" dirty="0" err="1"/>
              <a:t>StringBuilder</a:t>
            </a:r>
            <a:r>
              <a:rPr lang="zh-CN" altLang="zh-CN" dirty="0"/>
              <a:t>字符串中，位置由参数</a:t>
            </a:r>
            <a:r>
              <a:rPr lang="en-US" altLang="zh-CN" dirty="0"/>
              <a:t>offset</a:t>
            </a:r>
            <a:r>
              <a:rPr lang="zh-CN" altLang="zh-CN" dirty="0"/>
              <a:t>指定。它同样有很多重载形式，允许各种类型数据的插入操作。</a:t>
            </a:r>
            <a:endParaRPr lang="zh-CN" altLang="zh-CN" dirty="0"/>
          </a:p>
          <a:p>
            <a:pPr marL="109855" indent="0">
              <a:buNone/>
            </a:pPr>
            <a:endParaRPr lang="zh-CN" altLang="zh-CN"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
        <p:nvSpPr>
          <p:cNvPr id="4" name="矩形 3"/>
          <p:cNvSpPr/>
          <p:nvPr/>
        </p:nvSpPr>
        <p:spPr>
          <a:xfrm>
            <a:off x="683568" y="3645024"/>
            <a:ext cx="8136904" cy="10147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err="1"/>
              <a:t>StringBuilder</a:t>
            </a:r>
            <a:r>
              <a:rPr lang="en-US" altLang="zh-CN" sz="2000" dirty="0"/>
              <a:t> builder = </a:t>
            </a:r>
            <a:r>
              <a:rPr lang="en-US" altLang="zh-CN" sz="2000" b="1" dirty="0"/>
              <a:t>new</a:t>
            </a:r>
            <a:r>
              <a:rPr lang="en-US" altLang="zh-CN" sz="2000" dirty="0"/>
              <a:t> </a:t>
            </a:r>
            <a:r>
              <a:rPr lang="en-US" altLang="zh-CN" sz="2000" dirty="0" err="1"/>
              <a:t>StringBuilder</a:t>
            </a:r>
            <a:r>
              <a:rPr lang="en-US" altLang="zh-CN" sz="2000" dirty="0"/>
              <a:t>("01068911626");</a:t>
            </a:r>
            <a:endParaRPr lang="zh-CN" altLang="zh-CN" sz="2000" dirty="0"/>
          </a:p>
          <a:p>
            <a:pPr fontAlgn="auto"/>
            <a:r>
              <a:rPr lang="en-US" altLang="zh-CN" sz="2000" dirty="0" err="1"/>
              <a:t>builder.insert</a:t>
            </a:r>
            <a:r>
              <a:rPr lang="en-US" altLang="zh-CN" sz="2000" dirty="0"/>
              <a:t>(3, "-");</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(builder); </a:t>
            </a:r>
            <a:endParaRPr lang="zh-CN" altLang="zh-CN" sz="2000" dirty="0"/>
          </a:p>
        </p:txBody>
      </p:sp>
      <p:sp>
        <p:nvSpPr>
          <p:cNvPr id="5" name="矩形 4"/>
          <p:cNvSpPr/>
          <p:nvPr/>
        </p:nvSpPr>
        <p:spPr>
          <a:xfrm>
            <a:off x="4427984" y="4221088"/>
            <a:ext cx="250888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dirty="0"/>
              <a:t>输出</a:t>
            </a:r>
            <a:r>
              <a:rPr lang="en-US" altLang="zh-CN" dirty="0"/>
              <a:t>"010-68911626"</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21005" y="1449070"/>
            <a:ext cx="8229600" cy="4525645"/>
          </a:xfrm>
        </p:spPr>
        <p:txBody>
          <a:bodyPr/>
          <a:lstStyle/>
          <a:p>
            <a:pPr marL="109855" indent="0">
              <a:buNone/>
            </a:pPr>
            <a:r>
              <a:rPr lang="zh-CN" altLang="zh-CN" dirty="0"/>
              <a:t>（</a:t>
            </a:r>
            <a:r>
              <a:rPr lang="en-US" altLang="zh-CN" dirty="0"/>
              <a:t>3</a:t>
            </a:r>
            <a:r>
              <a:rPr lang="zh-CN" altLang="zh-CN" dirty="0"/>
              <a:t>）</a:t>
            </a:r>
            <a:r>
              <a:rPr lang="en-US" altLang="zh-CN" dirty="0"/>
              <a:t>delete()</a:t>
            </a:r>
            <a:endParaRPr lang="zh-CN" altLang="zh-CN" dirty="0"/>
          </a:p>
          <a:p>
            <a:pPr lvl="1"/>
            <a:r>
              <a:rPr lang="en-US" altLang="zh-CN" dirty="0" err="1"/>
              <a:t>StringBuilder</a:t>
            </a:r>
            <a:r>
              <a:rPr lang="en-US" altLang="zh-CN" dirty="0"/>
              <a:t> delete(</a:t>
            </a:r>
            <a:r>
              <a:rPr lang="en-US" altLang="zh-CN" dirty="0" err="1"/>
              <a:t>int</a:t>
            </a:r>
            <a:r>
              <a:rPr lang="en-US" altLang="zh-CN" dirty="0"/>
              <a:t> start, </a:t>
            </a:r>
            <a:r>
              <a:rPr lang="en-US" altLang="zh-CN" dirty="0" err="1"/>
              <a:t>int</a:t>
            </a:r>
            <a:r>
              <a:rPr lang="en-US" altLang="zh-CN" dirty="0"/>
              <a:t> end)</a:t>
            </a:r>
            <a:r>
              <a:rPr lang="zh-CN" altLang="zh-CN" dirty="0"/>
              <a:t>，删除调用该方法的字符串的从索引值</a:t>
            </a:r>
            <a:r>
              <a:rPr lang="en-US" altLang="zh-CN" dirty="0"/>
              <a:t>start</a:t>
            </a:r>
            <a:r>
              <a:rPr lang="zh-CN" altLang="zh-CN" dirty="0"/>
              <a:t>开始至索引值</a:t>
            </a:r>
            <a:r>
              <a:rPr lang="en-US" altLang="zh-CN" dirty="0"/>
              <a:t>end</a:t>
            </a:r>
            <a:r>
              <a:rPr lang="zh-CN" altLang="zh-CN" dirty="0"/>
              <a:t>前的子串。</a:t>
            </a:r>
            <a:endParaRPr lang="zh-CN" altLang="en-US"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
        <p:nvSpPr>
          <p:cNvPr id="4" name="矩形 3"/>
          <p:cNvSpPr/>
          <p:nvPr/>
        </p:nvSpPr>
        <p:spPr>
          <a:xfrm>
            <a:off x="755576" y="3091359"/>
            <a:ext cx="7560840" cy="10147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err="1"/>
              <a:t>StringBuilder</a:t>
            </a:r>
            <a:r>
              <a:rPr lang="en-US" altLang="zh-CN" sz="2000" dirty="0"/>
              <a:t> builder = </a:t>
            </a:r>
            <a:r>
              <a:rPr lang="en-US" altLang="zh-CN" sz="2000" b="1" dirty="0"/>
              <a:t>new</a:t>
            </a:r>
            <a:r>
              <a:rPr lang="en-US" altLang="zh-CN" sz="2000" dirty="0"/>
              <a:t> </a:t>
            </a:r>
            <a:r>
              <a:rPr lang="en-US" altLang="zh-CN" sz="2000" dirty="0" err="1"/>
              <a:t>StringBuilder</a:t>
            </a:r>
            <a:r>
              <a:rPr lang="en-US" altLang="zh-CN" sz="2000" dirty="0"/>
              <a:t>("0123456789");</a:t>
            </a:r>
            <a:endParaRPr lang="zh-CN" altLang="zh-CN" sz="2000" dirty="0"/>
          </a:p>
          <a:p>
            <a:pPr fontAlgn="auto"/>
            <a:r>
              <a:rPr lang="en-US" altLang="zh-CN" sz="2000" dirty="0" err="1"/>
              <a:t>builder.delete</a:t>
            </a:r>
            <a:r>
              <a:rPr lang="en-US" altLang="zh-CN" sz="2000" dirty="0"/>
              <a:t>(3, 6);</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(builder);   </a:t>
            </a:r>
            <a:endParaRPr lang="zh-CN" altLang="zh-CN" sz="2000" dirty="0"/>
          </a:p>
        </p:txBody>
      </p:sp>
      <p:sp>
        <p:nvSpPr>
          <p:cNvPr id="5" name="矩形 4"/>
          <p:cNvSpPr/>
          <p:nvPr/>
        </p:nvSpPr>
        <p:spPr>
          <a:xfrm>
            <a:off x="4572000" y="3613666"/>
            <a:ext cx="177736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dirty="0"/>
              <a:t>输出</a:t>
            </a:r>
            <a:r>
              <a:rPr lang="en-US" altLang="zh-CN" dirty="0"/>
              <a:t>"0126789"</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89255" y="1484630"/>
            <a:ext cx="8229600" cy="4525645"/>
          </a:xfrm>
        </p:spPr>
        <p:txBody>
          <a:bodyPr/>
          <a:lstStyle/>
          <a:p>
            <a:pPr marL="109855" indent="0">
              <a:buNone/>
            </a:pPr>
            <a:r>
              <a:rPr lang="zh-CN" altLang="zh-CN" dirty="0"/>
              <a:t>（</a:t>
            </a:r>
            <a:r>
              <a:rPr lang="en-US" altLang="zh-CN" dirty="0"/>
              <a:t>4</a:t>
            </a:r>
            <a:r>
              <a:rPr lang="zh-CN" altLang="zh-CN" dirty="0"/>
              <a:t>）</a:t>
            </a:r>
            <a:r>
              <a:rPr lang="en-US" altLang="zh-CN" dirty="0"/>
              <a:t>reverse()</a:t>
            </a:r>
            <a:endParaRPr lang="zh-CN" altLang="zh-CN" dirty="0"/>
          </a:p>
          <a:p>
            <a:pPr lvl="1"/>
            <a:r>
              <a:rPr lang="en-US" altLang="zh-CN" dirty="0" err="1"/>
              <a:t>StringBuilder</a:t>
            </a:r>
            <a:r>
              <a:rPr lang="en-US" altLang="zh-CN" dirty="0"/>
              <a:t> reverse()</a:t>
            </a:r>
            <a:endParaRPr lang="en-US" altLang="zh-CN" dirty="0"/>
          </a:p>
          <a:p>
            <a:pPr lvl="1"/>
            <a:r>
              <a:rPr lang="zh-CN" altLang="zh-CN" dirty="0"/>
              <a:t>将调用该方法的字符串逆置。</a:t>
            </a:r>
            <a:endParaRPr lang="zh-CN" altLang="en-US"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
        <p:nvSpPr>
          <p:cNvPr id="4" name="矩形 3"/>
          <p:cNvSpPr/>
          <p:nvPr/>
        </p:nvSpPr>
        <p:spPr>
          <a:xfrm>
            <a:off x="899592" y="2989401"/>
            <a:ext cx="7560840" cy="10147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err="1"/>
              <a:t>StringBuilder</a:t>
            </a:r>
            <a:r>
              <a:rPr lang="en-US" altLang="zh-CN" sz="2000" dirty="0"/>
              <a:t> builder = </a:t>
            </a:r>
            <a:r>
              <a:rPr lang="en-US" altLang="zh-CN" sz="2000" b="1" dirty="0"/>
              <a:t>new</a:t>
            </a:r>
            <a:r>
              <a:rPr lang="en-US" altLang="zh-CN" sz="2000" dirty="0"/>
              <a:t> </a:t>
            </a:r>
            <a:r>
              <a:rPr lang="en-US" altLang="zh-CN" sz="2000" dirty="0" err="1"/>
              <a:t>StringBuilder</a:t>
            </a:r>
            <a:r>
              <a:rPr lang="en-US" altLang="zh-CN" sz="2000" dirty="0"/>
              <a:t>("0123456789");</a:t>
            </a:r>
            <a:endParaRPr lang="zh-CN" altLang="zh-CN" sz="2000" dirty="0"/>
          </a:p>
          <a:p>
            <a:pPr fontAlgn="auto"/>
            <a:r>
              <a:rPr lang="en-US" altLang="zh-CN" sz="2000" dirty="0" err="1"/>
              <a:t>builder.reverse</a:t>
            </a:r>
            <a:r>
              <a:rPr lang="en-US" altLang="zh-CN" sz="2000" dirty="0"/>
              <a:t>();</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(builder);   </a:t>
            </a:r>
            <a:endParaRPr lang="zh-CN" altLang="en-US" sz="2000" dirty="0"/>
          </a:p>
        </p:txBody>
      </p:sp>
      <p:sp>
        <p:nvSpPr>
          <p:cNvPr id="5" name="矩形 4"/>
          <p:cNvSpPr/>
          <p:nvPr/>
        </p:nvSpPr>
        <p:spPr>
          <a:xfrm>
            <a:off x="4572000" y="3563724"/>
            <a:ext cx="2179320"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dirty="0"/>
              <a:t>输出</a:t>
            </a:r>
            <a:r>
              <a:rPr lang="en-US" altLang="zh-CN" dirty="0"/>
              <a:t>"9876543210"</a:t>
            </a:r>
            <a:endParaRPr lang="zh-CN" altLang="en-US" dirty="0"/>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261110"/>
            <a:ext cx="8229600" cy="1875790"/>
          </a:xfrm>
        </p:spPr>
        <p:txBody>
          <a:bodyPr>
            <a:normAutofit lnSpcReduction="20000"/>
          </a:bodyPr>
          <a:lstStyle/>
          <a:p>
            <a:pPr marL="109855" indent="0">
              <a:buNone/>
            </a:pPr>
            <a:r>
              <a:rPr lang="en-US" altLang="zh-CN" sz="2400" dirty="0"/>
              <a:t>3</a:t>
            </a:r>
            <a:r>
              <a:rPr lang="zh-CN" altLang="zh-CN" sz="2400" dirty="0"/>
              <a:t>．</a:t>
            </a:r>
            <a:r>
              <a:rPr lang="en-US" altLang="zh-CN" sz="2400" dirty="0"/>
              <a:t>String</a:t>
            </a:r>
            <a:r>
              <a:rPr lang="zh-CN" altLang="zh-CN" sz="2400" dirty="0"/>
              <a:t>类与</a:t>
            </a:r>
            <a:r>
              <a:rPr lang="en-US" altLang="zh-CN" sz="2400" dirty="0" err="1"/>
              <a:t>StringBuilder</a:t>
            </a:r>
            <a:r>
              <a:rPr lang="zh-CN" altLang="zh-CN" sz="2400" dirty="0"/>
              <a:t>类的比较</a:t>
            </a:r>
            <a:endParaRPr lang="zh-CN" altLang="zh-CN" sz="2400" dirty="0"/>
          </a:p>
          <a:p>
            <a:pPr marL="109855" indent="0">
              <a:buNone/>
            </a:pPr>
            <a:endParaRPr lang="en-US" altLang="zh-CN" sz="2000" dirty="0"/>
          </a:p>
          <a:p>
            <a:pPr marL="109855" indent="0">
              <a:buNone/>
            </a:pPr>
            <a:r>
              <a:rPr lang="zh-CN" altLang="zh-CN" sz="2000" dirty="0"/>
              <a:t>（</a:t>
            </a:r>
            <a:r>
              <a:rPr lang="en-US" altLang="zh-CN" sz="2000" dirty="0"/>
              <a:t>1</a:t>
            </a:r>
            <a:r>
              <a:rPr lang="zh-CN" altLang="zh-CN" sz="2000" dirty="0"/>
              <a:t>）</a:t>
            </a:r>
            <a:r>
              <a:rPr lang="en-US" altLang="zh-CN" sz="2000" dirty="0"/>
              <a:t>String</a:t>
            </a:r>
            <a:r>
              <a:rPr lang="zh-CN" altLang="zh-CN" sz="2000" dirty="0"/>
              <a:t>类的对象具有不可变性，</a:t>
            </a:r>
            <a:r>
              <a:rPr lang="en-US" altLang="zh-CN" sz="2000" dirty="0" err="1"/>
              <a:t>StringBuilder</a:t>
            </a:r>
            <a:r>
              <a:rPr lang="zh-CN" altLang="zh-CN" sz="2000" dirty="0"/>
              <a:t>类的对象是可变的。</a:t>
            </a:r>
            <a:endParaRPr lang="zh-CN" altLang="zh-CN" sz="2000" dirty="0"/>
          </a:p>
          <a:p>
            <a:pPr marL="109855" indent="0">
              <a:buNone/>
            </a:pPr>
            <a:r>
              <a:rPr lang="zh-CN" altLang="zh-CN" sz="2000" dirty="0"/>
              <a:t>（</a:t>
            </a:r>
            <a:r>
              <a:rPr lang="en-US" altLang="zh-CN" sz="2000" dirty="0"/>
              <a:t>2</a:t>
            </a:r>
            <a:r>
              <a:rPr lang="zh-CN" altLang="zh-CN" sz="2000" dirty="0"/>
              <a:t>）</a:t>
            </a:r>
            <a:r>
              <a:rPr lang="en-US" altLang="zh-CN" sz="2000" dirty="0"/>
              <a:t>String</a:t>
            </a:r>
            <a:r>
              <a:rPr lang="zh-CN" altLang="zh-CN" sz="2000" dirty="0"/>
              <a:t>类重写了</a:t>
            </a:r>
            <a:r>
              <a:rPr lang="en-US" altLang="zh-CN" sz="2000" dirty="0"/>
              <a:t>Object</a:t>
            </a:r>
            <a:r>
              <a:rPr lang="zh-CN" altLang="zh-CN" sz="2000" dirty="0"/>
              <a:t>类的</a:t>
            </a:r>
            <a:r>
              <a:rPr lang="en-US" altLang="zh-CN" sz="2000" dirty="0"/>
              <a:t>equals()</a:t>
            </a:r>
            <a:r>
              <a:rPr lang="zh-CN" altLang="zh-CN" sz="2000" dirty="0"/>
              <a:t>方法，</a:t>
            </a:r>
            <a:r>
              <a:rPr lang="en-US" altLang="zh-CN" sz="2000" dirty="0" err="1"/>
              <a:t>StringBuilder</a:t>
            </a:r>
            <a:r>
              <a:rPr lang="zh-CN" altLang="zh-CN" sz="2000" dirty="0"/>
              <a:t>类没有。</a:t>
            </a:r>
            <a:endParaRPr lang="zh-CN" altLang="zh-CN" sz="2000"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
        <p:nvSpPr>
          <p:cNvPr id="4" name="矩形 3"/>
          <p:cNvSpPr/>
          <p:nvPr/>
        </p:nvSpPr>
        <p:spPr>
          <a:xfrm>
            <a:off x="179512" y="3573016"/>
            <a:ext cx="8856984" cy="20300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dirty="0"/>
              <a:t>String s1 = </a:t>
            </a:r>
            <a:r>
              <a:rPr lang="en-US" altLang="zh-CN" b="1" dirty="0"/>
              <a:t>new</a:t>
            </a:r>
            <a:r>
              <a:rPr lang="en-US" altLang="zh-CN" dirty="0"/>
              <a:t> String("hello");</a:t>
            </a:r>
            <a:endParaRPr lang="zh-CN" altLang="zh-CN" dirty="0"/>
          </a:p>
          <a:p>
            <a:pPr fontAlgn="auto"/>
            <a:r>
              <a:rPr lang="en-US" altLang="zh-CN" dirty="0"/>
              <a:t>String s2 = </a:t>
            </a:r>
            <a:r>
              <a:rPr lang="en-US" altLang="zh-CN" b="1" dirty="0"/>
              <a:t>new</a:t>
            </a:r>
            <a:r>
              <a:rPr lang="en-US" altLang="zh-CN" dirty="0"/>
              <a:t> String("hello");</a:t>
            </a:r>
            <a:endParaRPr lang="zh-CN" altLang="zh-CN" dirty="0"/>
          </a:p>
          <a:p>
            <a:pPr fontAlgn="auto"/>
            <a:r>
              <a:rPr lang="en-US" altLang="zh-CN" dirty="0" err="1"/>
              <a:t>System.</a:t>
            </a:r>
            <a:r>
              <a:rPr lang="en-US" altLang="zh-CN" i="1" dirty="0" err="1"/>
              <a:t>out</a:t>
            </a:r>
            <a:r>
              <a:rPr lang="en-US" altLang="zh-CN" dirty="0" err="1"/>
              <a:t>.println</a:t>
            </a:r>
            <a:r>
              <a:rPr lang="en-US" altLang="zh-CN" dirty="0"/>
              <a:t>(s1.equals(s2)); //</a:t>
            </a:r>
            <a:r>
              <a:rPr lang="zh-CN" altLang="en-US" dirty="0"/>
              <a:t>字符串</a:t>
            </a:r>
            <a:r>
              <a:rPr lang="zh-CN" altLang="en-US" dirty="0"/>
              <a:t>是否相同</a:t>
            </a:r>
            <a:endParaRPr lang="en-US" altLang="zh-CN" dirty="0"/>
          </a:p>
          <a:p>
            <a:pPr fontAlgn="auto"/>
            <a:r>
              <a:rPr lang="en-US" altLang="zh-CN" dirty="0"/>
              <a:t>		</a:t>
            </a:r>
            <a:endParaRPr lang="zh-CN" altLang="zh-CN" dirty="0"/>
          </a:p>
          <a:p>
            <a:pPr fontAlgn="auto"/>
            <a:r>
              <a:rPr lang="en-US" altLang="zh-CN" dirty="0" err="1"/>
              <a:t>StringBuilder</a:t>
            </a:r>
            <a:r>
              <a:rPr lang="en-US" altLang="zh-CN" dirty="0"/>
              <a:t> s3 = </a:t>
            </a:r>
            <a:r>
              <a:rPr lang="en-US" altLang="zh-CN" b="1" dirty="0"/>
              <a:t>new</a:t>
            </a:r>
            <a:r>
              <a:rPr lang="en-US" altLang="zh-CN" dirty="0"/>
              <a:t> </a:t>
            </a:r>
            <a:r>
              <a:rPr lang="en-US" altLang="zh-CN" dirty="0" err="1"/>
              <a:t>StringBuilder</a:t>
            </a:r>
            <a:r>
              <a:rPr lang="en-US" altLang="zh-CN" dirty="0"/>
              <a:t>("hello");</a:t>
            </a:r>
            <a:endParaRPr lang="zh-CN" altLang="zh-CN" dirty="0"/>
          </a:p>
          <a:p>
            <a:pPr fontAlgn="auto"/>
            <a:r>
              <a:rPr lang="en-US" altLang="zh-CN" dirty="0" err="1"/>
              <a:t>StringBuilder</a:t>
            </a:r>
            <a:r>
              <a:rPr lang="en-US" altLang="zh-CN" dirty="0"/>
              <a:t> s4 = </a:t>
            </a:r>
            <a:r>
              <a:rPr lang="en-US" altLang="zh-CN" b="1" dirty="0"/>
              <a:t>new</a:t>
            </a:r>
            <a:r>
              <a:rPr lang="en-US" altLang="zh-CN" dirty="0"/>
              <a:t> </a:t>
            </a:r>
            <a:r>
              <a:rPr lang="en-US" altLang="zh-CN" dirty="0" err="1"/>
              <a:t>StringBuilder</a:t>
            </a:r>
            <a:r>
              <a:rPr lang="en-US" altLang="zh-CN" dirty="0"/>
              <a:t>("hello");</a:t>
            </a:r>
            <a:endParaRPr lang="zh-CN" altLang="zh-CN" dirty="0"/>
          </a:p>
          <a:p>
            <a:r>
              <a:rPr lang="en-US" altLang="zh-CN" dirty="0" err="1"/>
              <a:t>System.</a:t>
            </a:r>
            <a:r>
              <a:rPr lang="en-US" altLang="zh-CN" i="1" dirty="0" err="1"/>
              <a:t>out</a:t>
            </a:r>
            <a:r>
              <a:rPr lang="en-US" altLang="zh-CN" dirty="0" err="1"/>
              <a:t>.println</a:t>
            </a:r>
            <a:r>
              <a:rPr lang="en-US" altLang="zh-CN" dirty="0"/>
              <a:t>(s3.equals(s4)); //</a:t>
            </a:r>
            <a:r>
              <a:rPr lang="zh-CN" altLang="en-US" dirty="0">
                <a:sym typeface="+mn-ea"/>
              </a:rPr>
              <a:t>引用地址</a:t>
            </a:r>
            <a:r>
              <a:rPr lang="zh-CN" altLang="en-US" dirty="0"/>
              <a:t>是否相同</a:t>
            </a:r>
            <a:r>
              <a:rPr lang="en-US" altLang="zh-CN" dirty="0"/>
              <a:t>  </a:t>
            </a:r>
            <a:endParaRPr lang="zh-CN" altLang="zh-CN" dirty="0"/>
          </a:p>
        </p:txBody>
      </p:sp>
      <p:sp>
        <p:nvSpPr>
          <p:cNvPr id="5" name="矩形 4"/>
          <p:cNvSpPr/>
          <p:nvPr/>
        </p:nvSpPr>
        <p:spPr>
          <a:xfrm>
            <a:off x="5868144" y="4139788"/>
            <a:ext cx="2843808" cy="3683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zh-CN" dirty="0"/>
              <a:t>输出</a:t>
            </a:r>
            <a:r>
              <a:rPr lang="en-US" altLang="zh-CN" dirty="0"/>
              <a:t>true</a:t>
            </a:r>
            <a:endParaRPr lang="zh-CN" altLang="en-US" dirty="0"/>
          </a:p>
        </p:txBody>
      </p:sp>
      <p:sp>
        <p:nvSpPr>
          <p:cNvPr id="6" name="矩形 5"/>
          <p:cNvSpPr/>
          <p:nvPr/>
        </p:nvSpPr>
        <p:spPr>
          <a:xfrm>
            <a:off x="6193264" y="5156810"/>
            <a:ext cx="2843808" cy="3683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zh-CN" dirty="0"/>
              <a:t>输出</a:t>
            </a:r>
            <a:r>
              <a:rPr lang="en-US" altLang="zh-CN" dirty="0"/>
              <a:t>false</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65580"/>
            <a:ext cx="8229600" cy="4525645"/>
          </a:xfrm>
        </p:spPr>
        <p:txBody>
          <a:bodyPr>
            <a:normAutofit/>
          </a:bodyPr>
          <a:lstStyle/>
          <a:p>
            <a:pPr marL="109855" indent="0">
              <a:buNone/>
            </a:pPr>
            <a:r>
              <a:rPr lang="zh-CN" altLang="zh-CN" sz="2000" dirty="0"/>
              <a:t>（</a:t>
            </a:r>
            <a:r>
              <a:rPr lang="en-US" altLang="zh-CN" sz="2000" dirty="0"/>
              <a:t>3</a:t>
            </a:r>
            <a:r>
              <a:rPr lang="zh-CN" altLang="zh-CN" sz="2000" dirty="0"/>
              <a:t>）</a:t>
            </a:r>
            <a:r>
              <a:rPr lang="en-US" altLang="zh-CN" sz="2000" dirty="0"/>
              <a:t>String</a:t>
            </a:r>
            <a:r>
              <a:rPr lang="zh-CN" altLang="zh-CN" sz="2000" dirty="0"/>
              <a:t>对象的拼接使用“</a:t>
            </a:r>
            <a:r>
              <a:rPr lang="en-US" altLang="zh-CN" sz="2000" dirty="0"/>
              <a:t>+</a:t>
            </a:r>
            <a:r>
              <a:rPr lang="zh-CN" altLang="zh-CN" sz="2000" dirty="0"/>
              <a:t>”运算符，</a:t>
            </a:r>
            <a:r>
              <a:rPr lang="en-US" altLang="zh-CN" sz="2000" dirty="0" err="1"/>
              <a:t>StringBuilder</a:t>
            </a:r>
            <a:r>
              <a:rPr lang="zh-CN" altLang="zh-CN" sz="2000" dirty="0"/>
              <a:t>类使用</a:t>
            </a:r>
            <a:r>
              <a:rPr lang="en-US" altLang="zh-CN" sz="2000" dirty="0"/>
              <a:t>append()</a:t>
            </a:r>
            <a:r>
              <a:rPr lang="zh-CN" altLang="zh-CN" sz="2000" dirty="0"/>
              <a:t>方法，效率比</a:t>
            </a:r>
            <a:r>
              <a:rPr lang="en-US" altLang="zh-CN" sz="2000" dirty="0"/>
              <a:t>String</a:t>
            </a:r>
            <a:r>
              <a:rPr lang="zh-CN" altLang="zh-CN" sz="2000" dirty="0"/>
              <a:t>类高很多。</a:t>
            </a:r>
            <a:endParaRPr lang="en-US" altLang="zh-CN" sz="2000" dirty="0"/>
          </a:p>
          <a:p>
            <a:pPr marL="109855" indent="0">
              <a:buNone/>
            </a:pPr>
            <a:endParaRPr lang="zh-CN" altLang="zh-CN" sz="2000" dirty="0"/>
          </a:p>
          <a:p>
            <a:pPr marL="109855" indent="0">
              <a:buNone/>
            </a:pPr>
            <a:r>
              <a:rPr lang="zh-CN" altLang="zh-CN" sz="2000" dirty="0"/>
              <a:t>（</a:t>
            </a:r>
            <a:r>
              <a:rPr lang="en-US" altLang="zh-CN" sz="2000" dirty="0"/>
              <a:t>4</a:t>
            </a:r>
            <a:r>
              <a:rPr lang="zh-CN" altLang="zh-CN" sz="2000" dirty="0"/>
              <a:t>）</a:t>
            </a:r>
            <a:r>
              <a:rPr lang="en-US" altLang="zh-CN" sz="2000" dirty="0"/>
              <a:t>String</a:t>
            </a:r>
            <a:r>
              <a:rPr lang="zh-CN" altLang="zh-CN" sz="2000" dirty="0"/>
              <a:t>类比</a:t>
            </a:r>
            <a:r>
              <a:rPr lang="en-US" altLang="zh-CN" sz="2000" dirty="0" err="1"/>
              <a:t>StringBuilder</a:t>
            </a:r>
            <a:r>
              <a:rPr lang="zh-CN" altLang="zh-CN" sz="2000" dirty="0"/>
              <a:t>类多了很多关于字符串处理的方法，如字符串的解析、比较大小，与其他数据类型之间的数据转换方法等。</a:t>
            </a:r>
            <a:endParaRPr lang="en-US" altLang="zh-CN" sz="2000" dirty="0"/>
          </a:p>
          <a:p>
            <a:pPr marL="109855" indent="0">
              <a:buNone/>
            </a:pPr>
            <a:endParaRPr lang="zh-CN" altLang="zh-CN" sz="2400" dirty="0"/>
          </a:p>
          <a:p>
            <a:r>
              <a:rPr lang="zh-CN" altLang="en-US" sz="2400" dirty="0"/>
              <a:t>结论：</a:t>
            </a:r>
            <a:endParaRPr lang="en-US" altLang="zh-CN" sz="2400" dirty="0"/>
          </a:p>
          <a:p>
            <a:pPr lvl="1"/>
            <a:r>
              <a:rPr lang="zh-CN" altLang="zh-CN" sz="2000" dirty="0"/>
              <a:t>如果一个字符串有频繁的插入、删除、修改等操作，使用</a:t>
            </a:r>
            <a:r>
              <a:rPr lang="en-US" altLang="zh-CN" sz="2000" dirty="0" err="1"/>
              <a:t>StringBuilder</a:t>
            </a:r>
            <a:r>
              <a:rPr lang="zh-CN" altLang="zh-CN" sz="2000" dirty="0"/>
              <a:t>类。</a:t>
            </a:r>
            <a:endParaRPr lang="en-US" altLang="zh-CN" sz="2000" dirty="0"/>
          </a:p>
          <a:p>
            <a:pPr lvl="1"/>
            <a:r>
              <a:rPr lang="zh-CN" altLang="zh-CN" sz="2000" dirty="0"/>
              <a:t>如果一个字符串需要进行丰富的串运算，则使用</a:t>
            </a:r>
            <a:r>
              <a:rPr lang="en-US" altLang="zh-CN" sz="2000" dirty="0"/>
              <a:t>String</a:t>
            </a:r>
            <a:r>
              <a:rPr lang="zh-CN" altLang="zh-CN" sz="2000" dirty="0"/>
              <a:t>类。</a:t>
            </a:r>
            <a:endParaRPr lang="zh-CN" altLang="zh-CN" sz="2000"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756025" y="1818005"/>
            <a:ext cx="5280660" cy="1322070"/>
          </a:xfrm>
          <a:prstGeom prst="rect">
            <a:avLst/>
          </a:prstGeom>
          <a:noFill/>
        </p:spPr>
        <p:txBody>
          <a:bodyPr wrap="square" rtlCol="0">
            <a:spAutoFit/>
          </a:bodyPr>
          <a:p>
            <a:r>
              <a:rPr lang="en-US" altLang="zh-CN" sz="4000" dirty="0">
                <a:effectLst/>
                <a:sym typeface="+mn-ea"/>
              </a:rPr>
              <a:t>7.1  </a:t>
            </a:r>
            <a:r>
              <a:rPr lang="zh-CN" altLang="zh-CN" sz="4000" dirty="0">
                <a:effectLst/>
                <a:sym typeface="+mn-ea"/>
              </a:rPr>
              <a:t>字符串处理类</a:t>
            </a:r>
            <a:endParaRPr lang="zh-CN" altLang="en-US" sz="4000" dirty="0"/>
          </a:p>
          <a:p>
            <a:endParaRPr lang="zh-CN" altLang="en-US" sz="4000"/>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79705" y="1165860"/>
            <a:ext cx="8229600" cy="4525645"/>
          </a:xfrm>
        </p:spPr>
        <p:txBody>
          <a:bodyPr/>
          <a:lstStyle/>
          <a:p>
            <a:pPr marL="109855" indent="0">
              <a:buNone/>
            </a:pPr>
            <a:r>
              <a:rPr lang="zh-CN" altLang="zh-CN" dirty="0"/>
              <a:t>【例</a:t>
            </a:r>
            <a:r>
              <a:rPr lang="en-US" altLang="zh-CN" dirty="0"/>
              <a:t>7-3</a:t>
            </a:r>
            <a:r>
              <a:rPr lang="zh-CN" altLang="zh-CN" dirty="0"/>
              <a:t>】</a:t>
            </a:r>
            <a:r>
              <a:rPr lang="en-US" altLang="zh-CN" dirty="0"/>
              <a:t>String</a:t>
            </a:r>
            <a:r>
              <a:rPr lang="zh-CN" altLang="zh-CN" dirty="0"/>
              <a:t>和</a:t>
            </a:r>
            <a:r>
              <a:rPr lang="en-US" altLang="zh-CN" dirty="0" err="1"/>
              <a:t>StringBuilder</a:t>
            </a:r>
            <a:r>
              <a:rPr lang="zh-CN" altLang="zh-CN" dirty="0"/>
              <a:t>的转换。</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7.1.4  </a:t>
            </a:r>
            <a:r>
              <a:rPr lang="en-US" altLang="zh-CN" dirty="0" err="1">
                <a:effectLst/>
              </a:rPr>
              <a:t>StringBuilder</a:t>
            </a:r>
            <a:r>
              <a:rPr lang="zh-CN" altLang="zh-CN" dirty="0">
                <a:effectLst/>
              </a:rPr>
              <a:t>和</a:t>
            </a:r>
            <a:r>
              <a:rPr lang="en-US" altLang="zh-CN" dirty="0" err="1">
                <a:effectLst/>
              </a:rPr>
              <a:t>StringBuffer</a:t>
            </a:r>
            <a:r>
              <a:rPr lang="zh-CN" altLang="zh-CN" dirty="0">
                <a:effectLst/>
              </a:rPr>
              <a:t>类</a:t>
            </a:r>
            <a:endParaRPr lang="zh-CN" altLang="en-US" dirty="0"/>
          </a:p>
        </p:txBody>
      </p:sp>
      <p:sp>
        <p:nvSpPr>
          <p:cNvPr id="4" name="矩形 3"/>
          <p:cNvSpPr/>
          <p:nvPr/>
        </p:nvSpPr>
        <p:spPr>
          <a:xfrm>
            <a:off x="107122" y="1645811"/>
            <a:ext cx="8928992" cy="452310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b="1" dirty="0"/>
              <a:t>public</a:t>
            </a:r>
            <a:r>
              <a:rPr lang="en-US" altLang="zh-CN" dirty="0"/>
              <a:t> </a:t>
            </a:r>
            <a:r>
              <a:rPr lang="en-US" altLang="zh-CN" b="1" dirty="0"/>
              <a:t>static</a:t>
            </a:r>
            <a:r>
              <a:rPr lang="en-US" altLang="zh-CN" dirty="0"/>
              <a:t> </a:t>
            </a:r>
            <a:r>
              <a:rPr lang="en-US" altLang="zh-CN" b="1" dirty="0"/>
              <a:t>void</a:t>
            </a:r>
            <a:r>
              <a:rPr lang="en-US" altLang="zh-CN" dirty="0"/>
              <a:t> main(String[] </a:t>
            </a:r>
            <a:r>
              <a:rPr lang="en-US" altLang="zh-CN" dirty="0" err="1"/>
              <a:t>args</a:t>
            </a:r>
            <a:r>
              <a:rPr lang="en-US" altLang="zh-CN" dirty="0"/>
              <a:t>) {</a:t>
            </a:r>
            <a:endParaRPr lang="zh-CN" altLang="zh-CN" dirty="0"/>
          </a:p>
          <a:p>
            <a:pPr fontAlgn="auto"/>
            <a:r>
              <a:rPr lang="en-US" altLang="zh-CN" dirty="0"/>
              <a:t>	String s = "";</a:t>
            </a:r>
            <a:endParaRPr lang="en-US" altLang="zh-CN" dirty="0"/>
          </a:p>
          <a:p>
            <a:r>
              <a:rPr lang="en-US" altLang="zh-CN" dirty="0"/>
              <a:t>	//</a:t>
            </a:r>
            <a:r>
              <a:rPr lang="zh-CN" altLang="zh-CN" dirty="0"/>
              <a:t>包装为</a:t>
            </a:r>
            <a:r>
              <a:rPr lang="en-US" altLang="zh-CN" dirty="0" err="1"/>
              <a:t>StringBuilder</a:t>
            </a:r>
            <a:r>
              <a:rPr lang="zh-CN" altLang="zh-CN" dirty="0"/>
              <a:t>类型</a:t>
            </a:r>
            <a:endParaRPr lang="zh-CN" altLang="zh-CN" dirty="0"/>
          </a:p>
          <a:p>
            <a:pPr fontAlgn="auto"/>
            <a:r>
              <a:rPr lang="en-US" altLang="zh-CN" dirty="0"/>
              <a:t>	</a:t>
            </a:r>
            <a:r>
              <a:rPr lang="en-US" altLang="zh-CN" dirty="0" err="1"/>
              <a:t>StringBuilder</a:t>
            </a:r>
            <a:r>
              <a:rPr lang="en-US" altLang="zh-CN" dirty="0"/>
              <a:t> builder = </a:t>
            </a:r>
            <a:r>
              <a:rPr lang="en-US" altLang="zh-CN" b="1" dirty="0"/>
              <a:t>new</a:t>
            </a:r>
            <a:r>
              <a:rPr lang="en-US" altLang="zh-CN" dirty="0"/>
              <a:t> </a:t>
            </a:r>
            <a:r>
              <a:rPr lang="en-US" altLang="zh-CN" dirty="0" err="1"/>
              <a:t>StringBuilder</a:t>
            </a:r>
            <a:r>
              <a:rPr lang="en-US" altLang="zh-CN" dirty="0"/>
              <a:t>(s);		</a:t>
            </a:r>
            <a:endParaRPr lang="en-US" altLang="zh-CN" dirty="0"/>
          </a:p>
          <a:p>
            <a:pPr fontAlgn="auto"/>
            <a:r>
              <a:rPr lang="en-US" altLang="zh-CN" dirty="0"/>
              <a:t>	</a:t>
            </a:r>
            <a:endParaRPr lang="en-US" altLang="zh-CN" dirty="0"/>
          </a:p>
          <a:p>
            <a:pPr fontAlgn="auto"/>
            <a:r>
              <a:rPr lang="en-US" altLang="zh-CN" dirty="0"/>
              <a:t>	//</a:t>
            </a:r>
            <a:r>
              <a:rPr lang="zh-CN" altLang="zh-CN" dirty="0"/>
              <a:t>利用</a:t>
            </a:r>
            <a:r>
              <a:rPr lang="en-US" altLang="zh-CN" dirty="0"/>
              <a:t>append()</a:t>
            </a:r>
            <a:r>
              <a:rPr lang="zh-CN" altLang="zh-CN" dirty="0"/>
              <a:t>提高拼接的效率</a:t>
            </a:r>
            <a:endParaRPr lang="zh-CN" altLang="zh-CN" dirty="0"/>
          </a:p>
          <a:p>
            <a:pPr fontAlgn="auto"/>
            <a:r>
              <a:rPr lang="en-US" altLang="zh-CN" dirty="0"/>
              <a:t>	</a:t>
            </a:r>
            <a:r>
              <a:rPr lang="en-US" altLang="zh-CN" dirty="0" err="1"/>
              <a:t>builder.append</a:t>
            </a:r>
            <a:r>
              <a:rPr lang="en-US" altLang="zh-CN" dirty="0"/>
              <a:t>("This ").append("is ").append("a ").append("good ").append("idea!");  </a:t>
            </a:r>
            <a:endParaRPr lang="zh-CN" altLang="zh-CN" dirty="0"/>
          </a:p>
          <a:p>
            <a:pPr fontAlgn="auto"/>
            <a:r>
              <a:rPr lang="en-US" altLang="zh-CN" dirty="0"/>
              <a:t> </a:t>
            </a:r>
            <a:endParaRPr lang="zh-CN" altLang="zh-CN" dirty="0"/>
          </a:p>
          <a:p>
            <a:pPr fontAlgn="auto"/>
            <a:r>
              <a:rPr lang="en-US" altLang="zh-CN" dirty="0"/>
              <a:t>	s = </a:t>
            </a:r>
            <a:r>
              <a:rPr lang="en-US" altLang="zh-CN" dirty="0" err="1"/>
              <a:t>builder.toString</a:t>
            </a:r>
            <a:r>
              <a:rPr lang="en-US" altLang="zh-CN" dirty="0"/>
              <a:t>();	//</a:t>
            </a:r>
            <a:r>
              <a:rPr lang="zh-CN" altLang="zh-CN" dirty="0"/>
              <a:t>转换为</a:t>
            </a:r>
            <a:r>
              <a:rPr lang="en-US" altLang="zh-CN" dirty="0"/>
              <a:t>String</a:t>
            </a:r>
            <a:r>
              <a:rPr lang="zh-CN" altLang="zh-CN" dirty="0"/>
              <a:t>类型</a:t>
            </a:r>
            <a:endParaRPr lang="zh-CN" altLang="zh-CN" dirty="0"/>
          </a:p>
          <a:p>
            <a:pPr fontAlgn="auto"/>
            <a:endParaRPr lang="en-US" altLang="zh-CN" dirty="0"/>
          </a:p>
          <a:p>
            <a:r>
              <a:rPr lang="en-US" altLang="zh-CN" dirty="0"/>
              <a:t>	//</a:t>
            </a:r>
            <a:r>
              <a:rPr lang="zh-CN" altLang="zh-CN" dirty="0"/>
              <a:t>利用</a:t>
            </a:r>
            <a:r>
              <a:rPr lang="en-US" altLang="zh-CN" dirty="0"/>
              <a:t>String</a:t>
            </a:r>
            <a:r>
              <a:rPr lang="zh-CN" altLang="zh-CN" dirty="0"/>
              <a:t>类的解析方法将字符串用空格分解为若干个单词</a:t>
            </a:r>
            <a:endParaRPr lang="zh-CN" altLang="zh-CN" dirty="0"/>
          </a:p>
          <a:p>
            <a:pPr fontAlgn="auto"/>
            <a:r>
              <a:rPr lang="en-US" altLang="zh-CN" dirty="0"/>
              <a:t>	String[] words = </a:t>
            </a:r>
            <a:r>
              <a:rPr lang="en-US" altLang="zh-CN" dirty="0" err="1"/>
              <a:t>s.split</a:t>
            </a:r>
            <a:r>
              <a:rPr lang="en-US" altLang="zh-CN" dirty="0"/>
              <a:t>(" "); 	</a:t>
            </a:r>
            <a:endParaRPr lang="en-US" altLang="zh-CN" dirty="0"/>
          </a:p>
          <a:p>
            <a:r>
              <a:rPr lang="en-US" altLang="zh-CN" dirty="0"/>
              <a:t>	</a:t>
            </a:r>
            <a:endParaRPr lang="en-US" altLang="zh-CN" dirty="0"/>
          </a:p>
          <a:p>
            <a:r>
              <a:rPr lang="en-US" altLang="zh-CN" dirty="0"/>
              <a:t>	//</a:t>
            </a:r>
            <a:r>
              <a:rPr lang="zh-CN" altLang="zh-CN" dirty="0"/>
              <a:t>解析结果</a:t>
            </a:r>
            <a:r>
              <a:rPr lang="en-US" altLang="zh-CN" dirty="0"/>
              <a:t>,</a:t>
            </a:r>
            <a:r>
              <a:rPr lang="zh-CN" altLang="zh-CN" dirty="0"/>
              <a:t>数组</a:t>
            </a:r>
            <a:r>
              <a:rPr lang="en-US" altLang="zh-CN" dirty="0"/>
              <a:t>[This, is, a, good, idea!]</a:t>
            </a:r>
            <a:endParaRPr lang="zh-CN" altLang="zh-CN" dirty="0"/>
          </a:p>
          <a:p>
            <a:pPr fontAlgn="auto"/>
            <a:r>
              <a:rPr lang="en-US" altLang="zh-CN" dirty="0"/>
              <a:t>	</a:t>
            </a:r>
            <a:r>
              <a:rPr lang="en-US" altLang="zh-CN" dirty="0" err="1"/>
              <a:t>System.</a:t>
            </a:r>
            <a:r>
              <a:rPr lang="en-US" altLang="zh-CN" i="1" dirty="0" err="1"/>
              <a:t>out</a:t>
            </a:r>
            <a:r>
              <a:rPr lang="en-US" altLang="zh-CN" dirty="0" err="1"/>
              <a:t>.println</a:t>
            </a:r>
            <a:r>
              <a:rPr lang="en-US" altLang="zh-CN" dirty="0"/>
              <a:t>(</a:t>
            </a:r>
            <a:r>
              <a:rPr lang="en-US" altLang="zh-CN" dirty="0" err="1"/>
              <a:t>Arrays.</a:t>
            </a:r>
            <a:r>
              <a:rPr lang="en-US" altLang="zh-CN" i="1" dirty="0" err="1"/>
              <a:t>toString</a:t>
            </a:r>
            <a:r>
              <a:rPr lang="en-US" altLang="zh-CN" dirty="0"/>
              <a:t>(words));}</a:t>
            </a:r>
            <a:endParaRPr lang="zh-CN" altLang="en-US" dirty="0"/>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67690" y="1376045"/>
            <a:ext cx="8229600" cy="4525645"/>
          </a:xfrm>
        </p:spPr>
        <p:txBody>
          <a:bodyPr>
            <a:normAutofit lnSpcReduction="10000"/>
          </a:bodyPr>
          <a:lstStyle/>
          <a:p>
            <a:r>
              <a:rPr lang="zh-CN" altLang="zh-CN" dirty="0"/>
              <a:t>正则表达式（</a:t>
            </a:r>
            <a:r>
              <a:rPr lang="en-US" altLang="zh-CN" dirty="0"/>
              <a:t>regular expression</a:t>
            </a:r>
            <a:r>
              <a:rPr lang="zh-CN" altLang="zh-CN" dirty="0"/>
              <a:t>）</a:t>
            </a:r>
            <a:endParaRPr lang="en-US" altLang="zh-CN" dirty="0"/>
          </a:p>
          <a:p>
            <a:pPr lvl="1"/>
            <a:r>
              <a:rPr lang="en-US" altLang="zh-CN" dirty="0"/>
              <a:t>1956</a:t>
            </a:r>
            <a:r>
              <a:rPr lang="zh-CN" altLang="zh-CN" dirty="0"/>
              <a:t>年诞生</a:t>
            </a:r>
            <a:endParaRPr lang="en-US" altLang="zh-CN" dirty="0"/>
          </a:p>
          <a:p>
            <a:pPr lvl="1"/>
            <a:r>
              <a:rPr lang="zh-CN" altLang="zh-CN" dirty="0"/>
              <a:t>一种强大而灵活的文本处理工具</a:t>
            </a:r>
            <a:endParaRPr lang="en-US" altLang="zh-CN" dirty="0"/>
          </a:p>
          <a:p>
            <a:pPr lvl="1"/>
            <a:r>
              <a:rPr lang="zh-CN" altLang="zh-CN" dirty="0"/>
              <a:t>一门学科，独立存在，并不依附于某种计算机语言，而是由每种语言对其提供语法上的支持。</a:t>
            </a:r>
            <a:endParaRPr lang="en-US" altLang="zh-CN" dirty="0"/>
          </a:p>
          <a:p>
            <a:pPr lvl="1"/>
            <a:r>
              <a:rPr lang="zh-CN" altLang="en-US" dirty="0"/>
              <a:t>在</a:t>
            </a:r>
            <a:r>
              <a:rPr lang="zh-CN" altLang="zh-CN" dirty="0"/>
              <a:t>文本的编辑器和搜索工具中占据着非常重要的地位。</a:t>
            </a:r>
            <a:endParaRPr lang="en-US" altLang="zh-CN" dirty="0"/>
          </a:p>
          <a:p>
            <a:pPr lvl="1"/>
            <a:r>
              <a:rPr lang="zh-CN" altLang="zh-CN" dirty="0"/>
              <a:t>正则表达式主要用于文本处理，对字符串进行查找、解析和验证，比如单词的查找替换，电子邮件、身份证号格式的校验等。这些操作都涉及字符串的模式匹配问题，模式匹配是一种复杂的字符串运算算法。正则表达式赋予一些字符特殊的含义，用它们描述字符串模式，功能化了模式匹配的过程。</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7.2  </a:t>
            </a:r>
            <a:r>
              <a:rPr lang="zh-CN" altLang="zh-CN" dirty="0">
                <a:effectLst/>
              </a:rPr>
              <a:t>正则表达式</a:t>
            </a:r>
            <a:endParaRPr lang="zh-CN" altLang="en-US" dirty="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364615" y="4888865"/>
            <a:ext cx="7450455" cy="400050"/>
          </a:xfrm>
        </p:spPr>
        <p:style>
          <a:lnRef idx="1">
            <a:schemeClr val="accent1"/>
          </a:lnRef>
          <a:fillRef idx="2">
            <a:schemeClr val="accent1"/>
          </a:fillRef>
          <a:effectRef idx="1">
            <a:schemeClr val="accent1"/>
          </a:effectRef>
          <a:fontRef idx="minor">
            <a:schemeClr val="dk1"/>
          </a:fontRef>
        </p:style>
        <p:txBody>
          <a:bodyPr>
            <a:normAutofit fontScale="87500"/>
          </a:bodyPr>
          <a:lstStyle/>
          <a:p>
            <a:pPr marL="109855" indent="0">
              <a:buNone/>
            </a:pPr>
            <a:r>
              <a:rPr lang="en-US" altLang="zh-CN" dirty="0"/>
              <a:t>cat</a:t>
            </a:r>
            <a:r>
              <a:rPr lang="zh-CN" altLang="zh-CN" dirty="0"/>
              <a:t>、</a:t>
            </a:r>
            <a:r>
              <a:rPr lang="en-US" altLang="zh-CN" dirty="0" err="1"/>
              <a:t>cbt</a:t>
            </a:r>
            <a:r>
              <a:rPr lang="zh-CN" altLang="zh-CN" dirty="0"/>
              <a:t>、</a:t>
            </a:r>
            <a:r>
              <a:rPr lang="en-US" altLang="zh-CN" dirty="0"/>
              <a:t>c0t</a:t>
            </a:r>
            <a:r>
              <a:rPr lang="zh-CN" altLang="zh-CN" dirty="0"/>
              <a:t>、</a:t>
            </a:r>
            <a:r>
              <a:rPr lang="en-US" altLang="zh-CN" dirty="0" err="1"/>
              <a:t>c_t</a:t>
            </a:r>
            <a:r>
              <a:rPr lang="zh-CN" altLang="zh-CN" dirty="0"/>
              <a:t>等一批以</a:t>
            </a:r>
            <a:r>
              <a:rPr lang="en-US" altLang="zh-CN" dirty="0"/>
              <a:t>c</a:t>
            </a:r>
            <a:r>
              <a:rPr lang="zh-CN" altLang="zh-CN" dirty="0"/>
              <a:t>开头、以</a:t>
            </a:r>
            <a:r>
              <a:rPr lang="en-US" altLang="zh-CN" dirty="0"/>
              <a:t>t</a:t>
            </a:r>
            <a:r>
              <a:rPr lang="zh-CN" altLang="zh-CN" dirty="0"/>
              <a:t>结尾、中间是任意字符</a:t>
            </a:r>
            <a:endParaRPr lang="zh-CN" altLang="en-US" dirty="0"/>
          </a:p>
        </p:txBody>
      </p:sp>
      <p:sp>
        <p:nvSpPr>
          <p:cNvPr id="3" name="标题 2"/>
          <p:cNvSpPr>
            <a:spLocks noGrp="1"/>
          </p:cNvSpPr>
          <p:nvPr>
            <p:ph type="title"/>
          </p:nvPr>
        </p:nvSpPr>
        <p:spPr/>
        <p:txBody>
          <a:bodyPr>
            <a:normAutofit/>
          </a:bodyPr>
          <a:lstStyle/>
          <a:p>
            <a:r>
              <a:rPr lang="en-US" altLang="zh-CN" dirty="0">
                <a:effectLst/>
              </a:rPr>
              <a:t>7.2.1  </a:t>
            </a:r>
            <a:r>
              <a:rPr lang="zh-CN" altLang="zh-CN" dirty="0">
                <a:effectLst/>
              </a:rPr>
              <a:t>正则表达式的语法</a:t>
            </a:r>
            <a:endParaRPr lang="zh-CN" altLang="en-US" dirty="0"/>
          </a:p>
        </p:txBody>
      </p:sp>
      <p:graphicFrame>
        <p:nvGraphicFramePr>
          <p:cNvPr id="4" name="表格 3"/>
          <p:cNvGraphicFramePr>
            <a:graphicFrameLocks noGrp="1"/>
          </p:cNvGraphicFramePr>
          <p:nvPr/>
        </p:nvGraphicFramePr>
        <p:xfrm>
          <a:off x="875462" y="1814974"/>
          <a:ext cx="7842967" cy="2862776"/>
        </p:xfrm>
        <a:graphic>
          <a:graphicData uri="http://schemas.openxmlformats.org/drawingml/2006/table">
            <a:tbl>
              <a:tblPr firstRow="1" firstCol="1" bandRow="1">
                <a:tableStyleId>{5940675A-B579-460E-94D1-54222C63F5DA}</a:tableStyleId>
              </a:tblPr>
              <a:tblGrid>
                <a:gridCol w="1383030"/>
                <a:gridCol w="3206434"/>
                <a:gridCol w="1244919"/>
                <a:gridCol w="2008584"/>
              </a:tblGrid>
              <a:tr h="648072">
                <a:tc>
                  <a:txBody>
                    <a:bodyPr/>
                    <a:lstStyle/>
                    <a:p>
                      <a:pPr algn="just">
                        <a:lnSpc>
                          <a:spcPts val="1500"/>
                        </a:lnSpc>
                        <a:spcBef>
                          <a:spcPts val="200"/>
                        </a:spcBef>
                        <a:spcAft>
                          <a:spcPts val="0"/>
                        </a:spcAft>
                      </a:pPr>
                      <a:r>
                        <a:rPr lang="zh-CN" sz="1800" dirty="0">
                          <a:effectLst/>
                        </a:rPr>
                        <a:t>预定义字符</a:t>
                      </a:r>
                      <a:endParaRPr lang="zh-CN" sz="1800" dirty="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a:effectLst/>
                        </a:rPr>
                        <a:t>说明</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a:effectLst/>
                        </a:rPr>
                        <a:t>预定义字符</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a:effectLst/>
                        </a:rPr>
                        <a:t>说明</a:t>
                      </a:r>
                      <a:endParaRPr lang="zh-CN" sz="1800">
                        <a:effectLst/>
                        <a:latin typeface="Times New Roman" panose="02020603050405020304"/>
                        <a:ea typeface="宋体" panose="02010600030101010101" pitchFamily="2" charset="-122"/>
                      </a:endParaRPr>
                    </a:p>
                  </a:txBody>
                  <a:tcPr marL="46800" marR="46800" marT="46800" marB="46800" anchor="ctr"/>
                </a:tc>
              </a:tr>
              <a:tr h="553676">
                <a:tc>
                  <a:txBody>
                    <a:bodyPr/>
                    <a:lstStyle/>
                    <a:p>
                      <a:pPr algn="just">
                        <a:lnSpc>
                          <a:spcPts val="1500"/>
                        </a:lnSpc>
                        <a:spcBef>
                          <a:spcPts val="200"/>
                        </a:spcBef>
                        <a:spcAft>
                          <a:spcPts val="0"/>
                        </a:spcAft>
                      </a:pPr>
                      <a:r>
                        <a:rPr lang="en-US" sz="1800">
                          <a:effectLst/>
                        </a:rPr>
                        <a:t>\d</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a:effectLst/>
                        </a:rPr>
                        <a:t>匹配</a:t>
                      </a:r>
                      <a:r>
                        <a:rPr lang="en-US" sz="1800">
                          <a:effectLst/>
                        </a:rPr>
                        <a:t>0~9</a:t>
                      </a:r>
                      <a:r>
                        <a:rPr lang="zh-CN" sz="1800">
                          <a:effectLst/>
                        </a:rPr>
                        <a:t>任意一个数字</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en-US" sz="1800">
                          <a:effectLst/>
                        </a:rPr>
                        <a:t>\D</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a:effectLst/>
                        </a:rPr>
                        <a:t>匹配非</a:t>
                      </a:r>
                      <a:r>
                        <a:rPr lang="en-US" sz="1800">
                          <a:effectLst/>
                        </a:rPr>
                        <a:t>0~9</a:t>
                      </a:r>
                      <a:r>
                        <a:rPr lang="zh-CN" sz="1800">
                          <a:effectLst/>
                        </a:rPr>
                        <a:t>数字</a:t>
                      </a:r>
                      <a:endParaRPr lang="zh-CN" sz="1800">
                        <a:effectLst/>
                        <a:latin typeface="Times New Roman" panose="02020603050405020304"/>
                        <a:ea typeface="宋体" panose="02010600030101010101" pitchFamily="2" charset="-122"/>
                      </a:endParaRPr>
                    </a:p>
                  </a:txBody>
                  <a:tcPr marL="46800" marR="46800" marT="46800" marB="46800" anchor="ctr"/>
                </a:tc>
              </a:tr>
              <a:tr h="553676">
                <a:tc>
                  <a:txBody>
                    <a:bodyPr/>
                    <a:lstStyle/>
                    <a:p>
                      <a:pPr algn="just">
                        <a:lnSpc>
                          <a:spcPts val="1500"/>
                        </a:lnSpc>
                        <a:spcBef>
                          <a:spcPts val="200"/>
                        </a:spcBef>
                        <a:spcAft>
                          <a:spcPts val="0"/>
                        </a:spcAft>
                      </a:pPr>
                      <a:r>
                        <a:rPr lang="en-US" sz="1800">
                          <a:effectLst/>
                        </a:rPr>
                        <a:t>\s</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dirty="0">
                          <a:effectLst/>
                        </a:rPr>
                        <a:t>匹配</a:t>
                      </a:r>
                      <a:r>
                        <a:rPr lang="en-US" sz="1800" dirty="0">
                          <a:effectLst/>
                        </a:rPr>
                        <a:t>\t</a:t>
                      </a:r>
                      <a:r>
                        <a:rPr lang="zh-CN" sz="1800" dirty="0">
                          <a:effectLst/>
                        </a:rPr>
                        <a:t>、</a:t>
                      </a:r>
                      <a:r>
                        <a:rPr lang="en-US" sz="1800" dirty="0">
                          <a:effectLst/>
                        </a:rPr>
                        <a:t>\n</a:t>
                      </a:r>
                      <a:r>
                        <a:rPr lang="zh-CN" sz="1800" dirty="0">
                          <a:effectLst/>
                        </a:rPr>
                        <a:t>、</a:t>
                      </a:r>
                      <a:r>
                        <a:rPr lang="en-US" sz="1800" dirty="0">
                          <a:effectLst/>
                        </a:rPr>
                        <a:t>\r</a:t>
                      </a:r>
                      <a:r>
                        <a:rPr lang="zh-CN" sz="1800" dirty="0">
                          <a:effectLst/>
                        </a:rPr>
                        <a:t>等空白符</a:t>
                      </a:r>
                      <a:endParaRPr lang="zh-CN" sz="1800" dirty="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en-US" sz="1800">
                          <a:effectLst/>
                        </a:rPr>
                        <a:t>\S</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a:effectLst/>
                        </a:rPr>
                        <a:t>匹配非空白符</a:t>
                      </a:r>
                      <a:endParaRPr lang="zh-CN" sz="1800">
                        <a:effectLst/>
                        <a:latin typeface="Times New Roman" panose="02020603050405020304"/>
                        <a:ea typeface="宋体" panose="02010600030101010101" pitchFamily="2" charset="-122"/>
                      </a:endParaRPr>
                    </a:p>
                  </a:txBody>
                  <a:tcPr marL="46800" marR="46800" marT="46800" marB="46800" anchor="ctr"/>
                </a:tc>
              </a:tr>
              <a:tr h="553676">
                <a:tc>
                  <a:txBody>
                    <a:bodyPr/>
                    <a:lstStyle/>
                    <a:p>
                      <a:pPr algn="just">
                        <a:lnSpc>
                          <a:spcPts val="1500"/>
                        </a:lnSpc>
                        <a:spcBef>
                          <a:spcPts val="200"/>
                        </a:spcBef>
                        <a:spcAft>
                          <a:spcPts val="0"/>
                        </a:spcAft>
                      </a:pPr>
                      <a:r>
                        <a:rPr lang="en-US" sz="1800">
                          <a:effectLst/>
                        </a:rPr>
                        <a:t>\w</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a:effectLst/>
                        </a:rPr>
                        <a:t>匹配数</a:t>
                      </a:r>
                      <a:r>
                        <a:rPr lang="en-US" sz="1800">
                          <a:effectLst/>
                        </a:rPr>
                        <a:t>0~9</a:t>
                      </a:r>
                      <a:r>
                        <a:rPr lang="zh-CN" sz="1800">
                          <a:effectLst/>
                        </a:rPr>
                        <a:t>，字母</a:t>
                      </a:r>
                      <a:r>
                        <a:rPr lang="en-US" sz="1800">
                          <a:effectLst/>
                        </a:rPr>
                        <a:t>a~z</a:t>
                      </a:r>
                      <a:r>
                        <a:rPr lang="zh-CN" sz="1800">
                          <a:effectLst/>
                        </a:rPr>
                        <a:t>，</a:t>
                      </a:r>
                      <a:r>
                        <a:rPr lang="en-US" sz="1800">
                          <a:effectLst/>
                        </a:rPr>
                        <a:t>A~Z</a:t>
                      </a:r>
                      <a:r>
                        <a:rPr lang="zh-CN" sz="1800">
                          <a:effectLst/>
                        </a:rPr>
                        <a:t>，下划线</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en-US" sz="1800">
                          <a:effectLst/>
                        </a:rPr>
                        <a:t>\W</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a:effectLst/>
                        </a:rPr>
                        <a:t>匹配非数字和字母</a:t>
                      </a:r>
                      <a:endParaRPr lang="zh-CN" sz="1800">
                        <a:effectLst/>
                        <a:latin typeface="Times New Roman" panose="02020603050405020304"/>
                        <a:ea typeface="宋体" panose="02010600030101010101" pitchFamily="2" charset="-122"/>
                      </a:endParaRPr>
                    </a:p>
                  </a:txBody>
                  <a:tcPr marL="46800" marR="46800" marT="46800" marB="46800" anchor="ctr"/>
                </a:tc>
              </a:tr>
              <a:tr h="553676">
                <a:tc>
                  <a:txBody>
                    <a:bodyPr/>
                    <a:lstStyle/>
                    <a:p>
                      <a:pPr algn="just">
                        <a:lnSpc>
                          <a:spcPts val="1500"/>
                        </a:lnSpc>
                        <a:spcBef>
                          <a:spcPts val="200"/>
                        </a:spcBef>
                        <a:spcAft>
                          <a:spcPts val="0"/>
                        </a:spcAft>
                      </a:pPr>
                      <a:r>
                        <a:rPr lang="en-US" sz="1800" dirty="0">
                          <a:effectLst/>
                        </a:rPr>
                        <a:t>.</a:t>
                      </a:r>
                      <a:endParaRPr lang="zh-CN" sz="1800" dirty="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zh-CN" sz="1800" dirty="0">
                          <a:effectLst/>
                        </a:rPr>
                        <a:t>匹配任意一个字符</a:t>
                      </a:r>
                      <a:endParaRPr lang="zh-CN" sz="1800" dirty="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en-US" sz="1800">
                          <a:effectLst/>
                        </a:rPr>
                        <a:t> </a:t>
                      </a:r>
                      <a:endParaRPr lang="zh-CN" sz="1800">
                        <a:effectLst/>
                        <a:latin typeface="Times New Roman" panose="02020603050405020304"/>
                        <a:ea typeface="宋体" panose="02010600030101010101" pitchFamily="2" charset="-122"/>
                      </a:endParaRPr>
                    </a:p>
                  </a:txBody>
                  <a:tcPr marL="46800" marR="46800" marT="46800" marB="46800" anchor="ctr"/>
                </a:tc>
                <a:tc>
                  <a:txBody>
                    <a:bodyPr/>
                    <a:lstStyle/>
                    <a:p>
                      <a:pPr algn="just">
                        <a:lnSpc>
                          <a:spcPts val="1500"/>
                        </a:lnSpc>
                        <a:spcBef>
                          <a:spcPts val="200"/>
                        </a:spcBef>
                        <a:spcAft>
                          <a:spcPts val="0"/>
                        </a:spcAft>
                      </a:pPr>
                      <a:r>
                        <a:rPr lang="en-US" sz="1800" dirty="0">
                          <a:effectLst/>
                        </a:rPr>
                        <a:t> </a:t>
                      </a:r>
                      <a:endParaRPr lang="zh-CN" sz="1800" dirty="0">
                        <a:effectLst/>
                        <a:latin typeface="Times New Roman" panose="02020603050405020304"/>
                        <a:ea typeface="宋体" panose="02010600030101010101" pitchFamily="2" charset="-122"/>
                      </a:endParaRPr>
                    </a:p>
                  </a:txBody>
                  <a:tcPr marL="46800" marR="46800" marT="46800" marB="46800" anchor="ctr"/>
                </a:tc>
              </a:tr>
            </a:tbl>
          </a:graphicData>
        </a:graphic>
      </p:graphicFrame>
      <p:sp>
        <p:nvSpPr>
          <p:cNvPr id="5" name="矩形 4"/>
          <p:cNvSpPr/>
          <p:nvPr/>
        </p:nvSpPr>
        <p:spPr>
          <a:xfrm>
            <a:off x="107504" y="4888840"/>
            <a:ext cx="1219200" cy="39878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sz="2000" dirty="0"/>
              <a:t>“</a:t>
            </a:r>
            <a:r>
              <a:rPr lang="en-US" altLang="zh-CN" sz="2000" dirty="0"/>
              <a:t>c\</a:t>
            </a:r>
            <a:r>
              <a:rPr lang="en-US" altLang="zh-CN" sz="2000" dirty="0" err="1"/>
              <a:t>wt</a:t>
            </a:r>
            <a:r>
              <a:rPr lang="zh-CN" altLang="zh-CN" sz="2000" dirty="0"/>
              <a:t>”</a:t>
            </a:r>
            <a:endParaRPr lang="zh-CN" altLang="en-US" sz="2000" dirty="0"/>
          </a:p>
        </p:txBody>
      </p:sp>
      <p:sp>
        <p:nvSpPr>
          <p:cNvPr id="6" name="矩形 5"/>
          <p:cNvSpPr/>
          <p:nvPr/>
        </p:nvSpPr>
        <p:spPr>
          <a:xfrm>
            <a:off x="107315" y="5464810"/>
            <a:ext cx="1219200" cy="3987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zh-CN" sz="2000" dirty="0">
                <a:solidFill>
                  <a:schemeClr val="dk1"/>
                </a:solidFill>
              </a:rPr>
              <a:t>“</a:t>
            </a:r>
            <a:r>
              <a:rPr lang="en-US" altLang="zh-CN" sz="2000" dirty="0">
                <a:solidFill>
                  <a:schemeClr val="dk1"/>
                </a:solidFill>
              </a:rPr>
              <a:t>.</a:t>
            </a:r>
            <a:r>
              <a:rPr lang="en-US" altLang="zh-CN" sz="2000" dirty="0" err="1">
                <a:solidFill>
                  <a:schemeClr val="dk1"/>
                </a:solidFill>
              </a:rPr>
              <a:t>bc</a:t>
            </a:r>
            <a:r>
              <a:rPr lang="zh-CN" altLang="zh-CN" sz="2000" dirty="0">
                <a:solidFill>
                  <a:schemeClr val="dk1"/>
                </a:solidFill>
              </a:rPr>
              <a:t>”</a:t>
            </a:r>
            <a:endParaRPr lang="zh-CN" altLang="en-US" sz="2000" dirty="0">
              <a:solidFill>
                <a:schemeClr val="dk1"/>
              </a:solidFill>
            </a:endParaRPr>
          </a:p>
        </p:txBody>
      </p:sp>
      <p:sp>
        <p:nvSpPr>
          <p:cNvPr id="7" name="矩形 6"/>
          <p:cNvSpPr/>
          <p:nvPr/>
        </p:nvSpPr>
        <p:spPr>
          <a:xfrm>
            <a:off x="1364590" y="5464944"/>
            <a:ext cx="7450420" cy="6451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zh-CN" dirty="0"/>
              <a:t>设有字符串“</a:t>
            </a:r>
            <a:r>
              <a:rPr lang="en-US" altLang="zh-CN" dirty="0" err="1"/>
              <a:t>abcdaaebcaddbc</a:t>
            </a:r>
            <a:r>
              <a:rPr lang="zh-CN" altLang="zh-CN" dirty="0"/>
              <a:t>”，“</a:t>
            </a:r>
            <a:r>
              <a:rPr lang="en-US" altLang="zh-CN" dirty="0"/>
              <a:t>.</a:t>
            </a:r>
            <a:r>
              <a:rPr lang="en-US" altLang="zh-CN" dirty="0" err="1"/>
              <a:t>bc</a:t>
            </a:r>
            <a:r>
              <a:rPr lang="zh-CN" altLang="zh-CN" dirty="0"/>
              <a:t>”可以从中匹配出“</a:t>
            </a:r>
            <a:r>
              <a:rPr lang="en-US" altLang="zh-CN" dirty="0" err="1"/>
              <a:t>abc</a:t>
            </a:r>
            <a:r>
              <a:rPr lang="zh-CN" altLang="zh-CN" dirty="0"/>
              <a:t>”、“</a:t>
            </a:r>
            <a:r>
              <a:rPr lang="en-US" altLang="zh-CN" dirty="0" err="1"/>
              <a:t>ebc</a:t>
            </a:r>
            <a:r>
              <a:rPr lang="zh-CN" altLang="zh-CN" dirty="0"/>
              <a:t>”、“</a:t>
            </a:r>
            <a:r>
              <a:rPr lang="en-US" altLang="zh-CN" dirty="0" err="1"/>
              <a:t>dbc</a:t>
            </a:r>
            <a:r>
              <a:rPr lang="zh-CN" altLang="zh-CN" dirty="0"/>
              <a:t>”三个字符串</a:t>
            </a:r>
            <a:endParaRPr lang="zh-CN" altLang="en-US" dirty="0"/>
          </a:p>
        </p:txBody>
      </p:sp>
      <p:sp>
        <p:nvSpPr>
          <p:cNvPr id="8" name="矩形 7"/>
          <p:cNvSpPr/>
          <p:nvPr/>
        </p:nvSpPr>
        <p:spPr>
          <a:xfrm>
            <a:off x="690806" y="1135534"/>
            <a:ext cx="2880360" cy="521970"/>
          </a:xfrm>
          <a:prstGeom prst="rect">
            <a:avLst/>
          </a:prstGeom>
        </p:spPr>
        <p:txBody>
          <a:bodyPr wrap="none">
            <a:spAutoFit/>
          </a:bodyPr>
          <a:lstStyle/>
          <a:p>
            <a:r>
              <a:rPr lang="en-US" altLang="zh-CN" sz="2800" dirty="0"/>
              <a:t>1</a:t>
            </a:r>
            <a:r>
              <a:rPr lang="zh-CN" altLang="zh-CN" sz="2800" dirty="0"/>
              <a:t>、预定义字符类</a:t>
            </a:r>
            <a:endParaRPr lang="zh-CN" altLang="zh-CN" sz="28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uiExpand="1" build="p"/>
      <p:bldP spid="5" grpId="0" bldLvl="0" animBg="1"/>
      <p:bldP spid="6" grpId="0" bldLvl="0" animBg="1"/>
      <p:bldP spid="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907540" y="4653280"/>
            <a:ext cx="6985000" cy="400050"/>
          </a:xfrm>
        </p:spPr>
        <p:style>
          <a:lnRef idx="1">
            <a:schemeClr val="accent1"/>
          </a:lnRef>
          <a:fillRef idx="2">
            <a:schemeClr val="accent1"/>
          </a:fillRef>
          <a:effectRef idx="1">
            <a:schemeClr val="accent1"/>
          </a:effectRef>
          <a:fontRef idx="minor">
            <a:schemeClr val="dk1"/>
          </a:fontRef>
        </p:style>
        <p:txBody>
          <a:bodyPr>
            <a:normAutofit fontScale="90000"/>
          </a:bodyPr>
          <a:lstStyle/>
          <a:p>
            <a:pPr marL="109855" indent="0">
              <a:buNone/>
            </a:pPr>
            <a:r>
              <a:rPr lang="zh-CN" altLang="zh-CN" sz="2000" dirty="0"/>
              <a:t>可以匹配</a:t>
            </a:r>
            <a:r>
              <a:rPr lang="en-US" altLang="zh-CN" sz="2000" dirty="0" err="1"/>
              <a:t>axc</a:t>
            </a:r>
            <a:r>
              <a:rPr lang="zh-CN" altLang="zh-CN" sz="2000" dirty="0"/>
              <a:t>、</a:t>
            </a:r>
            <a:r>
              <a:rPr lang="en-US" altLang="zh-CN" sz="2000" dirty="0" err="1"/>
              <a:t>ayc</a:t>
            </a:r>
            <a:r>
              <a:rPr lang="zh-CN" altLang="zh-CN" sz="2000" dirty="0"/>
              <a:t>、</a:t>
            </a:r>
            <a:r>
              <a:rPr lang="en-US" altLang="zh-CN" sz="2000" dirty="0" err="1"/>
              <a:t>azc</a:t>
            </a:r>
            <a:r>
              <a:rPr lang="zh-CN" altLang="zh-CN" sz="2000" dirty="0"/>
              <a:t>这些字符串。</a:t>
            </a:r>
            <a:endParaRPr lang="zh-CN" altLang="en-US" sz="2000" dirty="0"/>
          </a:p>
        </p:txBody>
      </p:sp>
      <p:sp>
        <p:nvSpPr>
          <p:cNvPr id="3" name="标题 2"/>
          <p:cNvSpPr>
            <a:spLocks noGrp="1"/>
          </p:cNvSpPr>
          <p:nvPr>
            <p:ph type="title"/>
          </p:nvPr>
        </p:nvSpPr>
        <p:spPr/>
        <p:txBody>
          <a:bodyPr>
            <a:normAutofit/>
          </a:bodyPr>
          <a:lstStyle/>
          <a:p>
            <a:r>
              <a:rPr lang="en-US" altLang="zh-CN" dirty="0">
                <a:effectLst/>
              </a:rPr>
              <a:t>7.2.1  </a:t>
            </a:r>
            <a:r>
              <a:rPr lang="zh-CN" altLang="zh-CN" dirty="0">
                <a:effectLst/>
              </a:rPr>
              <a:t>正则表达式的语法</a:t>
            </a:r>
            <a:endParaRPr lang="zh-CN" altLang="en-US" dirty="0"/>
          </a:p>
        </p:txBody>
      </p:sp>
      <p:sp>
        <p:nvSpPr>
          <p:cNvPr id="5" name="矩形 4"/>
          <p:cNvSpPr/>
          <p:nvPr/>
        </p:nvSpPr>
        <p:spPr>
          <a:xfrm>
            <a:off x="175449" y="4653255"/>
            <a:ext cx="1517650" cy="39878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sz="2000" dirty="0"/>
              <a:t>“</a:t>
            </a:r>
            <a:r>
              <a:rPr lang="en-US" altLang="zh-CN" sz="2000" dirty="0"/>
              <a:t>a[xyz]c</a:t>
            </a:r>
            <a:r>
              <a:rPr lang="zh-CN" altLang="zh-CN" sz="2000" dirty="0"/>
              <a:t>”</a:t>
            </a:r>
            <a:endParaRPr lang="zh-CN" altLang="en-US" sz="2000" dirty="0"/>
          </a:p>
        </p:txBody>
      </p:sp>
      <p:sp>
        <p:nvSpPr>
          <p:cNvPr id="6" name="矩形 5"/>
          <p:cNvSpPr/>
          <p:nvPr/>
        </p:nvSpPr>
        <p:spPr>
          <a:xfrm>
            <a:off x="175260" y="5344795"/>
            <a:ext cx="1517015" cy="39878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zh-CN" sz="2000" dirty="0"/>
              <a:t>“</a:t>
            </a:r>
            <a:r>
              <a:rPr lang="en-US" altLang="zh-CN" sz="2000" dirty="0"/>
              <a:t>a[^\d]c</a:t>
            </a:r>
            <a:r>
              <a:rPr lang="zh-CN" altLang="zh-CN" sz="2000" dirty="0"/>
              <a:t>”</a:t>
            </a:r>
            <a:endParaRPr lang="zh-CN" altLang="en-US" sz="2000" dirty="0">
              <a:solidFill>
                <a:schemeClr val="dk1"/>
              </a:solidFill>
            </a:endParaRPr>
          </a:p>
        </p:txBody>
      </p:sp>
      <p:sp>
        <p:nvSpPr>
          <p:cNvPr id="7" name="矩形 6"/>
          <p:cNvSpPr/>
          <p:nvPr/>
        </p:nvSpPr>
        <p:spPr>
          <a:xfrm>
            <a:off x="1907451" y="5344929"/>
            <a:ext cx="6984776" cy="7067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zh-CN" sz="2000" dirty="0"/>
              <a:t>可以匹配</a:t>
            </a:r>
            <a:r>
              <a:rPr lang="en-US" altLang="zh-CN" sz="2000" dirty="0"/>
              <a:t>a0c~a9c</a:t>
            </a:r>
            <a:r>
              <a:rPr lang="zh-CN" altLang="zh-CN" sz="2000" dirty="0"/>
              <a:t>之外的以</a:t>
            </a:r>
            <a:r>
              <a:rPr lang="en-US" altLang="zh-CN" sz="2000" dirty="0"/>
              <a:t>a</a:t>
            </a:r>
            <a:r>
              <a:rPr lang="zh-CN" altLang="zh-CN" sz="2000" dirty="0"/>
              <a:t>开头以</a:t>
            </a:r>
            <a:r>
              <a:rPr lang="en-US" altLang="zh-CN" sz="2000" dirty="0"/>
              <a:t>c</a:t>
            </a:r>
            <a:r>
              <a:rPr lang="zh-CN" altLang="zh-CN" sz="2000" dirty="0"/>
              <a:t>结尾的</a:t>
            </a:r>
            <a:r>
              <a:rPr lang="en-US" altLang="zh-CN" sz="2000" dirty="0"/>
              <a:t>3</a:t>
            </a:r>
            <a:r>
              <a:rPr lang="zh-CN" altLang="zh-CN" sz="2000" dirty="0"/>
              <a:t>个字符组成的字符串。</a:t>
            </a:r>
            <a:endParaRPr lang="zh-CN" altLang="en-US" sz="2000" dirty="0"/>
          </a:p>
        </p:txBody>
      </p:sp>
      <p:sp>
        <p:nvSpPr>
          <p:cNvPr id="8" name="矩形 7"/>
          <p:cNvSpPr/>
          <p:nvPr/>
        </p:nvSpPr>
        <p:spPr>
          <a:xfrm>
            <a:off x="714936" y="1079019"/>
            <a:ext cx="1813560" cy="521970"/>
          </a:xfrm>
          <a:prstGeom prst="rect">
            <a:avLst/>
          </a:prstGeom>
        </p:spPr>
        <p:txBody>
          <a:bodyPr wrap="none">
            <a:spAutoFit/>
          </a:bodyPr>
          <a:lstStyle/>
          <a:p>
            <a:r>
              <a:rPr lang="en-US" altLang="zh-CN" sz="2800" dirty="0"/>
              <a:t>2</a:t>
            </a:r>
            <a:r>
              <a:rPr lang="zh-CN" altLang="zh-CN" sz="2800" dirty="0"/>
              <a:t>、方括号</a:t>
            </a:r>
            <a:endParaRPr lang="zh-CN" altLang="zh-CN" sz="2800" dirty="0"/>
          </a:p>
        </p:txBody>
      </p:sp>
      <p:graphicFrame>
        <p:nvGraphicFramePr>
          <p:cNvPr id="9" name="表格 8"/>
          <p:cNvGraphicFramePr>
            <a:graphicFrameLocks noGrp="1"/>
          </p:cNvGraphicFramePr>
          <p:nvPr/>
        </p:nvGraphicFramePr>
        <p:xfrm>
          <a:off x="722232" y="1774334"/>
          <a:ext cx="7700329" cy="2645191"/>
        </p:xfrm>
        <a:graphic>
          <a:graphicData uri="http://schemas.openxmlformats.org/drawingml/2006/table">
            <a:tbl>
              <a:tblPr firstRow="1" firstCol="1" bandRow="1">
                <a:tableStyleId>{5940675A-B579-460E-94D1-54222C63F5DA}</a:tableStyleId>
              </a:tblPr>
              <a:tblGrid>
                <a:gridCol w="1578610"/>
                <a:gridCol w="6121719"/>
              </a:tblGrid>
              <a:tr h="416560">
                <a:tc>
                  <a:txBody>
                    <a:bodyPr/>
                    <a:lstStyle/>
                    <a:p>
                      <a:pPr algn="just">
                        <a:lnSpc>
                          <a:spcPct val="100000"/>
                        </a:lnSpc>
                        <a:spcBef>
                          <a:spcPts val="0"/>
                        </a:spcBef>
                        <a:spcAft>
                          <a:spcPts val="0"/>
                        </a:spcAft>
                      </a:pPr>
                      <a:r>
                        <a:rPr lang="zh-CN" sz="2000">
                          <a:effectLst/>
                        </a:rPr>
                        <a:t>示例</a:t>
                      </a:r>
                      <a:endParaRPr lang="zh-CN" sz="2000">
                        <a:effectLst/>
                        <a:latin typeface="Times New Roman" panose="02020603050405020304"/>
                        <a:ea typeface="宋体" panose="02010600030101010101" pitchFamily="2" charset="-122"/>
                      </a:endParaRPr>
                    </a:p>
                  </a:txBody>
                  <a:tcPr marL="68400" marR="68400" marT="0" marB="0" anchor="ctr"/>
                </a:tc>
                <a:tc>
                  <a:txBody>
                    <a:bodyPr/>
                    <a:lstStyle/>
                    <a:p>
                      <a:pPr algn="just">
                        <a:lnSpc>
                          <a:spcPct val="100000"/>
                        </a:lnSpc>
                        <a:spcBef>
                          <a:spcPts val="0"/>
                        </a:spcBef>
                        <a:spcAft>
                          <a:spcPts val="0"/>
                        </a:spcAft>
                      </a:pPr>
                      <a:r>
                        <a:rPr lang="zh-CN" sz="2000">
                          <a:effectLst/>
                        </a:rPr>
                        <a:t>说明</a:t>
                      </a:r>
                      <a:endParaRPr lang="zh-CN" sz="2000">
                        <a:effectLst/>
                        <a:latin typeface="Times New Roman" panose="02020603050405020304"/>
                        <a:ea typeface="宋体" panose="02010600030101010101" pitchFamily="2" charset="-122"/>
                      </a:endParaRPr>
                    </a:p>
                  </a:txBody>
                  <a:tcPr marL="68400" marR="68400" marT="0" marB="0" anchor="ctr"/>
                </a:tc>
              </a:tr>
              <a:tr h="454739">
                <a:tc>
                  <a:txBody>
                    <a:bodyPr/>
                    <a:lstStyle/>
                    <a:p>
                      <a:pPr algn="just">
                        <a:lnSpc>
                          <a:spcPct val="100000"/>
                        </a:lnSpc>
                        <a:spcBef>
                          <a:spcPts val="0"/>
                        </a:spcBef>
                      </a:pPr>
                      <a:r>
                        <a:rPr lang="en-US" sz="2000" dirty="0">
                          <a:solidFill>
                            <a:schemeClr val="tx1"/>
                          </a:solidFill>
                          <a:effectLst/>
                          <a:latin typeface="+mj-ea"/>
                          <a:ea typeface="+mj-ea"/>
                        </a:rPr>
                        <a:t>[</a:t>
                      </a:r>
                      <a:r>
                        <a:rPr lang="en-US" sz="2000" dirty="0" err="1">
                          <a:solidFill>
                            <a:schemeClr val="tx1"/>
                          </a:solidFill>
                          <a:effectLst/>
                          <a:latin typeface="+mj-ea"/>
                          <a:ea typeface="+mj-ea"/>
                        </a:rPr>
                        <a:t>aeiou</a:t>
                      </a:r>
                      <a:r>
                        <a:rPr lang="en-US" sz="2000" dirty="0">
                          <a:solidFill>
                            <a:schemeClr val="tx1"/>
                          </a:solidFill>
                          <a:effectLst/>
                          <a:latin typeface="+mj-ea"/>
                          <a:ea typeface="+mj-ea"/>
                        </a:rPr>
                        <a:t>]</a:t>
                      </a:r>
                      <a:endParaRPr lang="zh-CN" sz="2000" dirty="0">
                        <a:solidFill>
                          <a:schemeClr val="tx1"/>
                        </a:solidFill>
                        <a:effectLst/>
                        <a:latin typeface="+mj-ea"/>
                        <a:ea typeface="+mj-ea"/>
                      </a:endParaRPr>
                    </a:p>
                  </a:txBody>
                  <a:tcPr marL="68580" marR="68580" marT="0" marB="0" anchor="ctr"/>
                </a:tc>
                <a:tc>
                  <a:txBody>
                    <a:bodyPr/>
                    <a:lstStyle/>
                    <a:p>
                      <a:pPr algn="just">
                        <a:lnSpc>
                          <a:spcPct val="100000"/>
                        </a:lnSpc>
                        <a:spcBef>
                          <a:spcPts val="0"/>
                        </a:spcBef>
                      </a:pPr>
                      <a:r>
                        <a:rPr lang="zh-CN" sz="2000" dirty="0">
                          <a:solidFill>
                            <a:schemeClr val="tx1"/>
                          </a:solidFill>
                          <a:effectLst/>
                          <a:latin typeface="+mj-ea"/>
                          <a:ea typeface="+mj-ea"/>
                        </a:rPr>
                        <a:t>表示枚举。匹配</a:t>
                      </a:r>
                      <a:r>
                        <a:rPr lang="en-US" sz="2000" dirty="0" err="1">
                          <a:solidFill>
                            <a:schemeClr val="tx1"/>
                          </a:solidFill>
                          <a:effectLst/>
                          <a:latin typeface="+mj-ea"/>
                          <a:ea typeface="+mj-ea"/>
                        </a:rPr>
                        <a:t>a,e,i,o,u</a:t>
                      </a:r>
                      <a:r>
                        <a:rPr lang="zh-CN" sz="2000" dirty="0">
                          <a:solidFill>
                            <a:schemeClr val="tx1"/>
                          </a:solidFill>
                          <a:effectLst/>
                          <a:latin typeface="+mj-ea"/>
                          <a:ea typeface="+mj-ea"/>
                        </a:rPr>
                        <a:t>中的任意一个字符</a:t>
                      </a:r>
                      <a:endParaRPr lang="zh-CN" sz="2000" dirty="0">
                        <a:solidFill>
                          <a:schemeClr val="tx1"/>
                        </a:solidFill>
                        <a:effectLst/>
                        <a:latin typeface="+mj-ea"/>
                        <a:ea typeface="+mj-ea"/>
                      </a:endParaRPr>
                    </a:p>
                  </a:txBody>
                  <a:tcPr marL="68580" marR="68580" marT="0" marB="0" anchor="ctr"/>
                </a:tc>
              </a:tr>
              <a:tr h="454739">
                <a:tc>
                  <a:txBody>
                    <a:bodyPr/>
                    <a:lstStyle/>
                    <a:p>
                      <a:pPr algn="just">
                        <a:lnSpc>
                          <a:spcPct val="100000"/>
                        </a:lnSpc>
                        <a:spcBef>
                          <a:spcPts val="0"/>
                        </a:spcBef>
                      </a:pPr>
                      <a:r>
                        <a:rPr lang="en-US" sz="2000" dirty="0">
                          <a:solidFill>
                            <a:schemeClr val="tx1"/>
                          </a:solidFill>
                          <a:effectLst/>
                          <a:latin typeface="+mj-ea"/>
                          <a:ea typeface="+mj-ea"/>
                        </a:rPr>
                        <a:t>[a-</a:t>
                      </a:r>
                      <a:r>
                        <a:rPr lang="en-US" sz="2000" dirty="0" err="1">
                          <a:solidFill>
                            <a:schemeClr val="tx1"/>
                          </a:solidFill>
                          <a:effectLst/>
                          <a:latin typeface="+mj-ea"/>
                          <a:ea typeface="+mj-ea"/>
                        </a:rPr>
                        <a:t>fx</a:t>
                      </a:r>
                      <a:r>
                        <a:rPr lang="en-US" sz="2000" dirty="0">
                          <a:solidFill>
                            <a:schemeClr val="tx1"/>
                          </a:solidFill>
                          <a:effectLst/>
                          <a:latin typeface="+mj-ea"/>
                          <a:ea typeface="+mj-ea"/>
                        </a:rPr>
                        <a:t>-z]</a:t>
                      </a:r>
                      <a:endParaRPr lang="zh-CN" sz="2000" dirty="0">
                        <a:solidFill>
                          <a:schemeClr val="tx1"/>
                        </a:solidFill>
                        <a:effectLst/>
                        <a:latin typeface="+mj-ea"/>
                        <a:ea typeface="+mj-ea"/>
                      </a:endParaRPr>
                    </a:p>
                  </a:txBody>
                  <a:tcPr marL="68580" marR="68580" marT="0" marB="0" anchor="ctr"/>
                </a:tc>
                <a:tc>
                  <a:txBody>
                    <a:bodyPr/>
                    <a:lstStyle/>
                    <a:p>
                      <a:pPr algn="just">
                        <a:lnSpc>
                          <a:spcPct val="100000"/>
                        </a:lnSpc>
                        <a:spcBef>
                          <a:spcPts val="0"/>
                        </a:spcBef>
                      </a:pPr>
                      <a:r>
                        <a:rPr lang="en-US" sz="2000" dirty="0">
                          <a:solidFill>
                            <a:schemeClr val="tx1"/>
                          </a:solidFill>
                          <a:effectLst/>
                          <a:latin typeface="+mj-ea"/>
                          <a:ea typeface="+mj-ea"/>
                        </a:rPr>
                        <a:t>-</a:t>
                      </a:r>
                      <a:r>
                        <a:rPr lang="zh-CN" sz="2000" dirty="0">
                          <a:solidFill>
                            <a:schemeClr val="tx1"/>
                          </a:solidFill>
                          <a:effectLst/>
                          <a:latin typeface="+mj-ea"/>
                          <a:ea typeface="+mj-ea"/>
                        </a:rPr>
                        <a:t>表示范围。匹配</a:t>
                      </a:r>
                      <a:r>
                        <a:rPr lang="en-US" sz="2000" dirty="0" err="1">
                          <a:solidFill>
                            <a:schemeClr val="tx1"/>
                          </a:solidFill>
                          <a:effectLst/>
                          <a:latin typeface="+mj-ea"/>
                          <a:ea typeface="+mj-ea"/>
                        </a:rPr>
                        <a:t>a~f</a:t>
                      </a:r>
                      <a:r>
                        <a:rPr lang="zh-CN" sz="2000" dirty="0">
                          <a:solidFill>
                            <a:schemeClr val="tx1"/>
                          </a:solidFill>
                          <a:effectLst/>
                          <a:latin typeface="+mj-ea"/>
                          <a:ea typeface="+mj-ea"/>
                        </a:rPr>
                        <a:t>和</a:t>
                      </a:r>
                      <a:r>
                        <a:rPr lang="en-US" sz="2000" dirty="0" err="1">
                          <a:solidFill>
                            <a:schemeClr val="tx1"/>
                          </a:solidFill>
                          <a:effectLst/>
                          <a:latin typeface="+mj-ea"/>
                          <a:ea typeface="+mj-ea"/>
                        </a:rPr>
                        <a:t>x~z</a:t>
                      </a:r>
                      <a:r>
                        <a:rPr lang="zh-CN" sz="2000" dirty="0">
                          <a:solidFill>
                            <a:schemeClr val="tx1"/>
                          </a:solidFill>
                          <a:effectLst/>
                          <a:latin typeface="+mj-ea"/>
                          <a:ea typeface="+mj-ea"/>
                        </a:rPr>
                        <a:t>范围内的任意一个字符</a:t>
                      </a:r>
                      <a:endParaRPr lang="zh-CN" sz="2000" dirty="0">
                        <a:solidFill>
                          <a:schemeClr val="tx1"/>
                        </a:solidFill>
                        <a:effectLst/>
                        <a:latin typeface="+mj-ea"/>
                        <a:ea typeface="+mj-ea"/>
                      </a:endParaRPr>
                    </a:p>
                  </a:txBody>
                  <a:tcPr marL="68580" marR="68580" marT="0" marB="0" anchor="ctr"/>
                </a:tc>
              </a:tr>
              <a:tr h="454739">
                <a:tc>
                  <a:txBody>
                    <a:bodyPr/>
                    <a:lstStyle/>
                    <a:p>
                      <a:pPr algn="just">
                        <a:lnSpc>
                          <a:spcPct val="100000"/>
                        </a:lnSpc>
                        <a:spcBef>
                          <a:spcPts val="0"/>
                        </a:spcBef>
                      </a:pPr>
                      <a:r>
                        <a:rPr lang="en-US" sz="2000">
                          <a:solidFill>
                            <a:schemeClr val="tx1"/>
                          </a:solidFill>
                          <a:effectLst/>
                          <a:latin typeface="+mj-ea"/>
                          <a:ea typeface="+mj-ea"/>
                        </a:rPr>
                        <a:t>[^abcd]</a:t>
                      </a:r>
                      <a:endParaRPr lang="zh-CN" sz="2000">
                        <a:solidFill>
                          <a:schemeClr val="tx1"/>
                        </a:solidFill>
                        <a:effectLst/>
                        <a:latin typeface="+mj-ea"/>
                        <a:ea typeface="+mj-ea"/>
                      </a:endParaRPr>
                    </a:p>
                  </a:txBody>
                  <a:tcPr marL="68580" marR="68580" marT="0" marB="0" anchor="ctr"/>
                </a:tc>
                <a:tc>
                  <a:txBody>
                    <a:bodyPr/>
                    <a:lstStyle/>
                    <a:p>
                      <a:pPr algn="just">
                        <a:lnSpc>
                          <a:spcPct val="100000"/>
                        </a:lnSpc>
                        <a:spcBef>
                          <a:spcPts val="0"/>
                        </a:spcBef>
                      </a:pPr>
                      <a:r>
                        <a:rPr lang="en-US" sz="2000" dirty="0">
                          <a:solidFill>
                            <a:schemeClr val="tx1"/>
                          </a:solidFill>
                          <a:effectLst/>
                          <a:latin typeface="+mj-ea"/>
                          <a:ea typeface="+mj-ea"/>
                        </a:rPr>
                        <a:t>^</a:t>
                      </a:r>
                      <a:r>
                        <a:rPr lang="zh-CN" sz="2000" dirty="0">
                          <a:solidFill>
                            <a:schemeClr val="tx1"/>
                          </a:solidFill>
                          <a:effectLst/>
                          <a:latin typeface="+mj-ea"/>
                          <a:ea typeface="+mj-ea"/>
                        </a:rPr>
                        <a:t>表示求反。匹配</a:t>
                      </a:r>
                      <a:r>
                        <a:rPr lang="en-US" sz="2000" dirty="0" err="1">
                          <a:solidFill>
                            <a:schemeClr val="tx1"/>
                          </a:solidFill>
                          <a:effectLst/>
                          <a:latin typeface="+mj-ea"/>
                          <a:ea typeface="+mj-ea"/>
                        </a:rPr>
                        <a:t>a,b,c,d</a:t>
                      </a:r>
                      <a:r>
                        <a:rPr lang="zh-CN" sz="2000" dirty="0">
                          <a:solidFill>
                            <a:schemeClr val="tx1"/>
                          </a:solidFill>
                          <a:effectLst/>
                          <a:latin typeface="+mj-ea"/>
                          <a:ea typeface="+mj-ea"/>
                        </a:rPr>
                        <a:t>之外的任意一个字符</a:t>
                      </a:r>
                      <a:endParaRPr lang="zh-CN" sz="2000" dirty="0">
                        <a:solidFill>
                          <a:schemeClr val="tx1"/>
                        </a:solidFill>
                        <a:effectLst/>
                        <a:latin typeface="+mj-ea"/>
                        <a:ea typeface="+mj-ea"/>
                      </a:endParaRPr>
                    </a:p>
                  </a:txBody>
                  <a:tcPr marL="68580" marR="68580" marT="0" marB="0" anchor="ctr"/>
                </a:tc>
              </a:tr>
              <a:tr h="864414">
                <a:tc>
                  <a:txBody>
                    <a:bodyPr/>
                    <a:lstStyle/>
                    <a:p>
                      <a:pPr algn="just">
                        <a:lnSpc>
                          <a:spcPct val="100000"/>
                        </a:lnSpc>
                        <a:spcBef>
                          <a:spcPts val="0"/>
                        </a:spcBef>
                      </a:pPr>
                      <a:r>
                        <a:rPr lang="en-US" sz="2000">
                          <a:solidFill>
                            <a:schemeClr val="tx1"/>
                          </a:solidFill>
                          <a:effectLst/>
                          <a:latin typeface="+mj-ea"/>
                          <a:ea typeface="+mj-ea"/>
                        </a:rPr>
                        <a:t>[a-e&amp;&amp;[dfg]]</a:t>
                      </a:r>
                      <a:endParaRPr lang="zh-CN" sz="2000">
                        <a:solidFill>
                          <a:schemeClr val="tx1"/>
                        </a:solidFill>
                        <a:effectLst/>
                        <a:latin typeface="+mj-ea"/>
                        <a:ea typeface="+mj-ea"/>
                      </a:endParaRPr>
                    </a:p>
                  </a:txBody>
                  <a:tcPr marL="68580" marR="68580" marT="0" marB="0" anchor="ctr"/>
                </a:tc>
                <a:tc>
                  <a:txBody>
                    <a:bodyPr/>
                    <a:lstStyle/>
                    <a:p>
                      <a:pPr algn="just">
                        <a:lnSpc>
                          <a:spcPct val="100000"/>
                        </a:lnSpc>
                        <a:spcBef>
                          <a:spcPts val="0"/>
                        </a:spcBef>
                      </a:pPr>
                      <a:r>
                        <a:rPr lang="en-US" sz="2000" dirty="0">
                          <a:solidFill>
                            <a:schemeClr val="tx1"/>
                          </a:solidFill>
                          <a:effectLst/>
                          <a:latin typeface="+mj-ea"/>
                          <a:ea typeface="+mj-ea"/>
                        </a:rPr>
                        <a:t>&amp;&amp;</a:t>
                      </a:r>
                      <a:r>
                        <a:rPr lang="zh-CN" sz="2000" dirty="0">
                          <a:solidFill>
                            <a:schemeClr val="tx1"/>
                          </a:solidFill>
                          <a:effectLst/>
                          <a:latin typeface="+mj-ea"/>
                          <a:ea typeface="+mj-ea"/>
                        </a:rPr>
                        <a:t>表示交集运算。匹配</a:t>
                      </a:r>
                      <a:r>
                        <a:rPr lang="en-US" sz="2000" dirty="0" err="1">
                          <a:solidFill>
                            <a:schemeClr val="tx1"/>
                          </a:solidFill>
                          <a:effectLst/>
                          <a:latin typeface="+mj-ea"/>
                          <a:ea typeface="+mj-ea"/>
                        </a:rPr>
                        <a:t>a~e</a:t>
                      </a:r>
                      <a:r>
                        <a:rPr lang="zh-CN" sz="2000" dirty="0">
                          <a:solidFill>
                            <a:schemeClr val="tx1"/>
                          </a:solidFill>
                          <a:effectLst/>
                          <a:latin typeface="+mj-ea"/>
                          <a:ea typeface="+mj-ea"/>
                        </a:rPr>
                        <a:t>与</a:t>
                      </a:r>
                      <a:r>
                        <a:rPr lang="en-US" sz="2000" dirty="0">
                          <a:solidFill>
                            <a:schemeClr val="tx1"/>
                          </a:solidFill>
                          <a:effectLst/>
                          <a:latin typeface="+mj-ea"/>
                          <a:ea typeface="+mj-ea"/>
                        </a:rPr>
                        <a:t>d</a:t>
                      </a:r>
                      <a:r>
                        <a:rPr lang="zh-CN" sz="2000" dirty="0">
                          <a:solidFill>
                            <a:schemeClr val="tx1"/>
                          </a:solidFill>
                          <a:effectLst/>
                          <a:latin typeface="+mj-ea"/>
                          <a:ea typeface="+mj-ea"/>
                        </a:rPr>
                        <a:t>，</a:t>
                      </a:r>
                      <a:r>
                        <a:rPr lang="en-US" sz="2000" dirty="0">
                          <a:solidFill>
                            <a:schemeClr val="tx1"/>
                          </a:solidFill>
                          <a:effectLst/>
                          <a:latin typeface="+mj-ea"/>
                          <a:ea typeface="+mj-ea"/>
                        </a:rPr>
                        <a:t>f</a:t>
                      </a:r>
                      <a:r>
                        <a:rPr lang="zh-CN" sz="2000" dirty="0">
                          <a:solidFill>
                            <a:schemeClr val="tx1"/>
                          </a:solidFill>
                          <a:effectLst/>
                          <a:latin typeface="+mj-ea"/>
                          <a:ea typeface="+mj-ea"/>
                        </a:rPr>
                        <a:t>，</a:t>
                      </a:r>
                      <a:r>
                        <a:rPr lang="en-US" sz="2000" dirty="0">
                          <a:solidFill>
                            <a:schemeClr val="tx1"/>
                          </a:solidFill>
                          <a:effectLst/>
                          <a:latin typeface="+mj-ea"/>
                          <a:ea typeface="+mj-ea"/>
                        </a:rPr>
                        <a:t>g</a:t>
                      </a:r>
                      <a:r>
                        <a:rPr lang="zh-CN" sz="2000" dirty="0">
                          <a:solidFill>
                            <a:schemeClr val="tx1"/>
                          </a:solidFill>
                          <a:effectLst/>
                          <a:latin typeface="+mj-ea"/>
                          <a:ea typeface="+mj-ea"/>
                        </a:rPr>
                        <a:t>的交集，即</a:t>
                      </a:r>
                      <a:r>
                        <a:rPr lang="en-US" sz="2000" dirty="0">
                          <a:solidFill>
                            <a:schemeClr val="tx1"/>
                          </a:solidFill>
                          <a:effectLst/>
                          <a:latin typeface="+mj-ea"/>
                          <a:ea typeface="+mj-ea"/>
                        </a:rPr>
                        <a:t>d</a:t>
                      </a:r>
                      <a:endParaRPr lang="zh-CN" sz="2000" dirty="0">
                        <a:solidFill>
                          <a:schemeClr val="tx1"/>
                        </a:solidFill>
                        <a:effectLst/>
                        <a:latin typeface="+mj-ea"/>
                        <a:ea typeface="+mj-ea"/>
                      </a:endParaRPr>
                    </a:p>
                  </a:txBody>
                  <a:tcPr marL="68580" marR="68580" marT="0" marB="0" anchor="ctr"/>
                </a:tc>
              </a:tr>
            </a:tbl>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uiExpand="1" build="p"/>
      <p:bldP spid="5" grpId="0" bldLvl="0" animBg="1"/>
      <p:bldP spid="6" grpId="0" bldLvl="0" animBg="1"/>
      <p:bldP spid="7"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976630"/>
            <a:ext cx="8229600" cy="4525645"/>
          </a:xfrm>
        </p:spPr>
        <p:txBody>
          <a:bodyPr/>
          <a:lstStyle/>
          <a:p>
            <a:pPr marL="109855" indent="0">
              <a:buNone/>
            </a:pPr>
            <a:r>
              <a:rPr lang="en-US" altLang="zh-CN" dirty="0"/>
              <a:t>3</a:t>
            </a:r>
            <a:r>
              <a:rPr lang="zh-CN" altLang="zh-CN" dirty="0"/>
              <a:t>、量词</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7.2.1  </a:t>
            </a:r>
            <a:r>
              <a:rPr lang="zh-CN" altLang="zh-CN" dirty="0">
                <a:effectLst/>
              </a:rPr>
              <a:t>正则表达式的语法</a:t>
            </a:r>
            <a:endParaRPr lang="zh-CN" altLang="en-US" dirty="0"/>
          </a:p>
        </p:txBody>
      </p:sp>
      <p:graphicFrame>
        <p:nvGraphicFramePr>
          <p:cNvPr id="4" name="表格 3"/>
          <p:cNvGraphicFramePr>
            <a:graphicFrameLocks noGrp="1"/>
          </p:cNvGraphicFramePr>
          <p:nvPr/>
        </p:nvGraphicFramePr>
        <p:xfrm>
          <a:off x="735762" y="1424196"/>
          <a:ext cx="7518511" cy="3240360"/>
        </p:xfrm>
        <a:graphic>
          <a:graphicData uri="http://schemas.openxmlformats.org/drawingml/2006/table">
            <a:tbl>
              <a:tblPr firstRow="1" firstCol="1" bandRow="1">
                <a:tableStyleId>{5940675A-B579-460E-94D1-54222C63F5DA}</a:tableStyleId>
              </a:tblPr>
              <a:tblGrid>
                <a:gridCol w="998813"/>
                <a:gridCol w="6519698"/>
              </a:tblGrid>
              <a:tr h="387350">
                <a:tc>
                  <a:txBody>
                    <a:bodyPr/>
                    <a:lstStyle/>
                    <a:p>
                      <a:pPr algn="just">
                        <a:lnSpc>
                          <a:spcPts val="1500"/>
                        </a:lnSpc>
                        <a:spcBef>
                          <a:spcPts val="200"/>
                        </a:spcBef>
                        <a:spcAft>
                          <a:spcPts val="0"/>
                        </a:spcAft>
                      </a:pPr>
                      <a:r>
                        <a:rPr lang="zh-CN" sz="2000">
                          <a:effectLst/>
                        </a:rPr>
                        <a:t>示例</a:t>
                      </a:r>
                      <a:endParaRPr lang="zh-CN" sz="2000">
                        <a:effectLst/>
                        <a:latin typeface="Times New Roman" panose="02020603050405020304"/>
                        <a:ea typeface="宋体" panose="02010600030101010101" pitchFamily="2" charset="-122"/>
                      </a:endParaRPr>
                    </a:p>
                  </a:txBody>
                  <a:tcPr marL="68400" marR="68400" marT="0" marB="0" anchor="ctr"/>
                </a:tc>
                <a:tc>
                  <a:txBody>
                    <a:bodyPr/>
                    <a:lstStyle/>
                    <a:p>
                      <a:pPr algn="just">
                        <a:lnSpc>
                          <a:spcPts val="1500"/>
                        </a:lnSpc>
                        <a:spcBef>
                          <a:spcPts val="200"/>
                        </a:spcBef>
                        <a:spcAft>
                          <a:spcPts val="0"/>
                        </a:spcAft>
                      </a:pPr>
                      <a:r>
                        <a:rPr lang="zh-CN" sz="2000">
                          <a:effectLst/>
                        </a:rPr>
                        <a:t>说明</a:t>
                      </a:r>
                      <a:endParaRPr lang="zh-CN" sz="2000">
                        <a:effectLst/>
                        <a:latin typeface="Times New Roman" panose="02020603050405020304"/>
                        <a:ea typeface="宋体" panose="02010600030101010101" pitchFamily="2" charset="-122"/>
                      </a:endParaRPr>
                    </a:p>
                  </a:txBody>
                  <a:tcPr marL="68400" marR="68400" marT="0" marB="0" anchor="ctr"/>
                </a:tc>
              </a:tr>
              <a:tr h="387463">
                <a:tc>
                  <a:txBody>
                    <a:bodyPr/>
                    <a:lstStyle/>
                    <a:p>
                      <a:pPr algn="just">
                        <a:lnSpc>
                          <a:spcPts val="1500"/>
                        </a:lnSpc>
                        <a:spcBef>
                          <a:spcPts val="200"/>
                        </a:spcBef>
                        <a:spcAft>
                          <a:spcPts val="0"/>
                        </a:spcAft>
                      </a:pPr>
                      <a:r>
                        <a:rPr lang="en-US" sz="2000">
                          <a:effectLst/>
                        </a:rPr>
                        <a:t>X?</a:t>
                      </a:r>
                      <a:endParaRPr lang="zh-CN" sz="2000">
                        <a:effectLst/>
                        <a:latin typeface="Times New Roman" panose="02020603050405020304"/>
                        <a:ea typeface="宋体" panose="02010600030101010101" pitchFamily="2" charset="-122"/>
                      </a:endParaRPr>
                    </a:p>
                  </a:txBody>
                  <a:tcPr marL="68400" marR="68400" marT="0" marB="0" anchor="ctr"/>
                </a:tc>
                <a:tc>
                  <a:txBody>
                    <a:bodyPr/>
                    <a:lstStyle/>
                    <a:p>
                      <a:pPr algn="just">
                        <a:lnSpc>
                          <a:spcPts val="1500"/>
                        </a:lnSpc>
                        <a:spcBef>
                          <a:spcPts val="200"/>
                        </a:spcBef>
                        <a:spcAft>
                          <a:spcPts val="0"/>
                        </a:spcAft>
                      </a:pPr>
                      <a:r>
                        <a:rPr lang="en-US" sz="2000">
                          <a:effectLst/>
                        </a:rPr>
                        <a:t>1≥X</a:t>
                      </a:r>
                      <a:r>
                        <a:rPr lang="zh-CN" sz="2000">
                          <a:effectLst/>
                        </a:rPr>
                        <a:t>表达式出现的次数</a:t>
                      </a:r>
                      <a:r>
                        <a:rPr lang="en-US" sz="2000">
                          <a:effectLst/>
                        </a:rPr>
                        <a:t>≥0</a:t>
                      </a:r>
                      <a:r>
                        <a:rPr lang="zh-CN" sz="2000">
                          <a:effectLst/>
                        </a:rPr>
                        <a:t>，即</a:t>
                      </a:r>
                      <a:r>
                        <a:rPr lang="en-US" sz="2000">
                          <a:effectLst/>
                        </a:rPr>
                        <a:t>0</a:t>
                      </a:r>
                      <a:r>
                        <a:rPr lang="zh-CN" sz="2000">
                          <a:effectLst/>
                        </a:rPr>
                        <a:t>次或</a:t>
                      </a:r>
                      <a:r>
                        <a:rPr lang="en-US" sz="2000">
                          <a:effectLst/>
                        </a:rPr>
                        <a:t>1</a:t>
                      </a:r>
                      <a:r>
                        <a:rPr lang="zh-CN" sz="2000">
                          <a:effectLst/>
                        </a:rPr>
                        <a:t>次</a:t>
                      </a:r>
                      <a:endParaRPr lang="zh-CN" sz="2000">
                        <a:effectLst/>
                        <a:latin typeface="Times New Roman" panose="02020603050405020304"/>
                        <a:ea typeface="宋体" panose="02010600030101010101" pitchFamily="2" charset="-122"/>
                      </a:endParaRPr>
                    </a:p>
                  </a:txBody>
                  <a:tcPr marL="68400" marR="68400" marT="0" marB="0" anchor="ctr"/>
                </a:tc>
              </a:tr>
              <a:tr h="387463">
                <a:tc>
                  <a:txBody>
                    <a:bodyPr/>
                    <a:lstStyle/>
                    <a:p>
                      <a:pPr algn="just">
                        <a:lnSpc>
                          <a:spcPts val="1500"/>
                        </a:lnSpc>
                        <a:spcBef>
                          <a:spcPts val="200"/>
                        </a:spcBef>
                        <a:spcAft>
                          <a:spcPts val="0"/>
                        </a:spcAft>
                      </a:pPr>
                      <a:r>
                        <a:rPr lang="en-US" sz="2000">
                          <a:effectLst/>
                        </a:rPr>
                        <a:t>X*</a:t>
                      </a:r>
                      <a:endParaRPr lang="zh-CN" sz="2000">
                        <a:effectLst/>
                        <a:latin typeface="Times New Roman" panose="02020603050405020304"/>
                        <a:ea typeface="宋体" panose="02010600030101010101" pitchFamily="2" charset="-122"/>
                      </a:endParaRPr>
                    </a:p>
                  </a:txBody>
                  <a:tcPr marL="68400" marR="68400" marT="0" marB="0" anchor="ctr"/>
                </a:tc>
                <a:tc>
                  <a:txBody>
                    <a:bodyPr/>
                    <a:lstStyle/>
                    <a:p>
                      <a:pPr algn="just">
                        <a:lnSpc>
                          <a:spcPts val="1500"/>
                        </a:lnSpc>
                        <a:spcBef>
                          <a:spcPts val="200"/>
                        </a:spcBef>
                        <a:spcAft>
                          <a:spcPts val="0"/>
                        </a:spcAft>
                      </a:pPr>
                      <a:r>
                        <a:rPr lang="en-US" sz="2000">
                          <a:effectLst/>
                        </a:rPr>
                        <a:t>X</a:t>
                      </a:r>
                      <a:r>
                        <a:rPr lang="zh-CN" sz="2000">
                          <a:effectLst/>
                        </a:rPr>
                        <a:t>表达式出现的次数</a:t>
                      </a:r>
                      <a:r>
                        <a:rPr lang="en-US" sz="2000">
                          <a:effectLst/>
                        </a:rPr>
                        <a:t>≥0</a:t>
                      </a:r>
                      <a:r>
                        <a:rPr lang="zh-CN" sz="2000">
                          <a:effectLst/>
                        </a:rPr>
                        <a:t>，即</a:t>
                      </a:r>
                      <a:r>
                        <a:rPr lang="en-US" sz="2000">
                          <a:effectLst/>
                        </a:rPr>
                        <a:t>0</a:t>
                      </a:r>
                      <a:r>
                        <a:rPr lang="zh-CN" sz="2000">
                          <a:effectLst/>
                        </a:rPr>
                        <a:t>次或多次</a:t>
                      </a:r>
                      <a:endParaRPr lang="zh-CN" sz="2000">
                        <a:effectLst/>
                        <a:latin typeface="Times New Roman" panose="02020603050405020304"/>
                        <a:ea typeface="宋体" panose="02010600030101010101" pitchFamily="2" charset="-122"/>
                      </a:endParaRPr>
                    </a:p>
                  </a:txBody>
                  <a:tcPr marL="68400" marR="68400" marT="0" marB="0" anchor="ctr"/>
                </a:tc>
              </a:tr>
              <a:tr h="387463">
                <a:tc>
                  <a:txBody>
                    <a:bodyPr/>
                    <a:lstStyle/>
                    <a:p>
                      <a:pPr algn="just">
                        <a:lnSpc>
                          <a:spcPts val="1500"/>
                        </a:lnSpc>
                        <a:spcBef>
                          <a:spcPts val="200"/>
                        </a:spcBef>
                        <a:spcAft>
                          <a:spcPts val="0"/>
                        </a:spcAft>
                      </a:pPr>
                      <a:r>
                        <a:rPr lang="en-US" sz="2000">
                          <a:effectLst/>
                        </a:rPr>
                        <a:t>X+</a:t>
                      </a:r>
                      <a:endParaRPr lang="zh-CN" sz="2000">
                        <a:effectLst/>
                        <a:latin typeface="Times New Roman" panose="02020603050405020304"/>
                        <a:ea typeface="宋体" panose="02010600030101010101" pitchFamily="2" charset="-122"/>
                      </a:endParaRPr>
                    </a:p>
                  </a:txBody>
                  <a:tcPr marL="68400" marR="68400" marT="0" marB="0" anchor="ctr"/>
                </a:tc>
                <a:tc>
                  <a:txBody>
                    <a:bodyPr/>
                    <a:lstStyle/>
                    <a:p>
                      <a:pPr algn="just">
                        <a:lnSpc>
                          <a:spcPts val="1500"/>
                        </a:lnSpc>
                        <a:spcBef>
                          <a:spcPts val="200"/>
                        </a:spcBef>
                        <a:spcAft>
                          <a:spcPts val="0"/>
                        </a:spcAft>
                      </a:pPr>
                      <a:r>
                        <a:rPr lang="en-US" sz="2000">
                          <a:effectLst/>
                        </a:rPr>
                        <a:t>X</a:t>
                      </a:r>
                      <a:r>
                        <a:rPr lang="zh-CN" sz="2000">
                          <a:effectLst/>
                        </a:rPr>
                        <a:t>表达式出现的次数</a:t>
                      </a:r>
                      <a:r>
                        <a:rPr lang="en-US" sz="2000">
                          <a:effectLst/>
                        </a:rPr>
                        <a:t>≥1</a:t>
                      </a:r>
                      <a:r>
                        <a:rPr lang="zh-CN" sz="2000">
                          <a:effectLst/>
                        </a:rPr>
                        <a:t>，即</a:t>
                      </a:r>
                      <a:r>
                        <a:rPr lang="en-US" sz="2000">
                          <a:effectLst/>
                        </a:rPr>
                        <a:t>1</a:t>
                      </a:r>
                      <a:r>
                        <a:rPr lang="zh-CN" sz="2000">
                          <a:effectLst/>
                        </a:rPr>
                        <a:t>次或多次</a:t>
                      </a:r>
                      <a:endParaRPr lang="zh-CN" sz="2000">
                        <a:effectLst/>
                        <a:latin typeface="Times New Roman" panose="02020603050405020304"/>
                        <a:ea typeface="宋体" panose="02010600030101010101" pitchFamily="2" charset="-122"/>
                      </a:endParaRPr>
                    </a:p>
                  </a:txBody>
                  <a:tcPr marL="68400" marR="68400" marT="0" marB="0" anchor="ctr"/>
                </a:tc>
              </a:tr>
              <a:tr h="387463">
                <a:tc>
                  <a:txBody>
                    <a:bodyPr/>
                    <a:lstStyle/>
                    <a:p>
                      <a:pPr algn="just">
                        <a:lnSpc>
                          <a:spcPts val="1500"/>
                        </a:lnSpc>
                        <a:spcBef>
                          <a:spcPts val="200"/>
                        </a:spcBef>
                        <a:spcAft>
                          <a:spcPts val="0"/>
                        </a:spcAft>
                      </a:pPr>
                      <a:r>
                        <a:rPr lang="en-US" sz="2000">
                          <a:effectLst/>
                        </a:rPr>
                        <a:t>X{n}</a:t>
                      </a:r>
                      <a:endParaRPr lang="zh-CN" sz="2000">
                        <a:effectLst/>
                        <a:latin typeface="Times New Roman" panose="02020603050405020304"/>
                        <a:ea typeface="宋体" panose="02010600030101010101" pitchFamily="2" charset="-122"/>
                      </a:endParaRPr>
                    </a:p>
                  </a:txBody>
                  <a:tcPr marL="68400" marR="68400" marT="0" marB="0" anchor="ctr"/>
                </a:tc>
                <a:tc>
                  <a:txBody>
                    <a:bodyPr/>
                    <a:lstStyle/>
                    <a:p>
                      <a:pPr algn="just">
                        <a:lnSpc>
                          <a:spcPts val="1500"/>
                        </a:lnSpc>
                        <a:spcBef>
                          <a:spcPts val="200"/>
                        </a:spcBef>
                        <a:spcAft>
                          <a:spcPts val="0"/>
                        </a:spcAft>
                      </a:pPr>
                      <a:r>
                        <a:rPr lang="en-US" sz="2000">
                          <a:effectLst/>
                        </a:rPr>
                        <a:t>X</a:t>
                      </a:r>
                      <a:r>
                        <a:rPr lang="zh-CN" sz="2000">
                          <a:effectLst/>
                        </a:rPr>
                        <a:t>表达式出现的次数</a:t>
                      </a:r>
                      <a:r>
                        <a:rPr lang="en-US" sz="2000">
                          <a:effectLst/>
                        </a:rPr>
                        <a:t>=n</a:t>
                      </a:r>
                      <a:r>
                        <a:rPr lang="zh-CN" sz="2000">
                          <a:effectLst/>
                        </a:rPr>
                        <a:t>次，即</a:t>
                      </a:r>
                      <a:r>
                        <a:rPr lang="en-US" sz="2000">
                          <a:effectLst/>
                        </a:rPr>
                        <a:t>n</a:t>
                      </a:r>
                      <a:r>
                        <a:rPr lang="zh-CN" sz="2000">
                          <a:effectLst/>
                        </a:rPr>
                        <a:t>次</a:t>
                      </a:r>
                      <a:endParaRPr lang="zh-CN" sz="2000">
                        <a:effectLst/>
                        <a:latin typeface="Times New Roman" panose="02020603050405020304"/>
                        <a:ea typeface="宋体" panose="02010600030101010101" pitchFamily="2" charset="-122"/>
                      </a:endParaRPr>
                    </a:p>
                  </a:txBody>
                  <a:tcPr marL="68400" marR="68400" marT="0" marB="0" anchor="ctr"/>
                </a:tc>
              </a:tr>
              <a:tr h="582965">
                <a:tc>
                  <a:txBody>
                    <a:bodyPr/>
                    <a:lstStyle/>
                    <a:p>
                      <a:pPr algn="just">
                        <a:lnSpc>
                          <a:spcPts val="1500"/>
                        </a:lnSpc>
                        <a:spcBef>
                          <a:spcPts val="200"/>
                        </a:spcBef>
                        <a:spcAft>
                          <a:spcPts val="0"/>
                        </a:spcAft>
                      </a:pPr>
                      <a:r>
                        <a:rPr lang="en-US" sz="2000">
                          <a:effectLst/>
                        </a:rPr>
                        <a:t>X{,n}</a:t>
                      </a:r>
                      <a:endParaRPr lang="zh-CN" sz="2000">
                        <a:effectLst/>
                        <a:latin typeface="Times New Roman" panose="02020603050405020304"/>
                        <a:ea typeface="宋体" panose="02010600030101010101" pitchFamily="2" charset="-122"/>
                      </a:endParaRPr>
                    </a:p>
                  </a:txBody>
                  <a:tcPr marL="68400" marR="68400" marT="0" marB="0" anchor="ctr"/>
                </a:tc>
                <a:tc>
                  <a:txBody>
                    <a:bodyPr/>
                    <a:lstStyle/>
                    <a:p>
                      <a:pPr algn="just">
                        <a:lnSpc>
                          <a:spcPts val="1500"/>
                        </a:lnSpc>
                        <a:spcBef>
                          <a:spcPts val="200"/>
                        </a:spcBef>
                        <a:spcAft>
                          <a:spcPts val="0"/>
                        </a:spcAft>
                      </a:pPr>
                      <a:r>
                        <a:rPr lang="en-US" sz="2000">
                          <a:effectLst/>
                        </a:rPr>
                        <a:t>X</a:t>
                      </a:r>
                      <a:r>
                        <a:rPr lang="zh-CN" sz="2000">
                          <a:effectLst/>
                        </a:rPr>
                        <a:t>表达式出现的次数</a:t>
                      </a:r>
                      <a:r>
                        <a:rPr lang="en-US" sz="2000">
                          <a:effectLst/>
                        </a:rPr>
                        <a:t>≥n</a:t>
                      </a:r>
                      <a:r>
                        <a:rPr lang="zh-CN" sz="2000">
                          <a:effectLst/>
                        </a:rPr>
                        <a:t>次，即最少出现</a:t>
                      </a:r>
                      <a:r>
                        <a:rPr lang="en-US" sz="2000">
                          <a:effectLst/>
                        </a:rPr>
                        <a:t>n</a:t>
                      </a:r>
                      <a:r>
                        <a:rPr lang="zh-CN" sz="2000">
                          <a:effectLst/>
                        </a:rPr>
                        <a:t>次</a:t>
                      </a:r>
                      <a:endParaRPr lang="zh-CN" sz="2000">
                        <a:effectLst/>
                        <a:latin typeface="Times New Roman" panose="02020603050405020304"/>
                        <a:ea typeface="宋体" panose="02010600030101010101" pitchFamily="2" charset="-122"/>
                      </a:endParaRPr>
                    </a:p>
                  </a:txBody>
                  <a:tcPr marL="68400" marR="68400" marT="0" marB="0" anchor="ctr"/>
                </a:tc>
              </a:tr>
              <a:tr h="720080">
                <a:tc>
                  <a:txBody>
                    <a:bodyPr/>
                    <a:lstStyle/>
                    <a:p>
                      <a:pPr algn="just">
                        <a:lnSpc>
                          <a:spcPts val="1500"/>
                        </a:lnSpc>
                        <a:spcBef>
                          <a:spcPts val="200"/>
                        </a:spcBef>
                        <a:spcAft>
                          <a:spcPts val="0"/>
                        </a:spcAft>
                      </a:pPr>
                      <a:r>
                        <a:rPr lang="en-US" sz="2000">
                          <a:effectLst/>
                        </a:rPr>
                        <a:t>X{n,m}</a:t>
                      </a:r>
                      <a:endParaRPr lang="zh-CN" sz="2000">
                        <a:effectLst/>
                        <a:latin typeface="Times New Roman" panose="02020603050405020304"/>
                        <a:ea typeface="宋体" panose="02010600030101010101" pitchFamily="2" charset="-122"/>
                      </a:endParaRPr>
                    </a:p>
                  </a:txBody>
                  <a:tcPr marL="68400" marR="68400" marT="0" marB="0" anchor="ctr"/>
                </a:tc>
                <a:tc>
                  <a:txBody>
                    <a:bodyPr/>
                    <a:lstStyle/>
                    <a:p>
                      <a:pPr algn="just">
                        <a:lnSpc>
                          <a:spcPts val="1500"/>
                        </a:lnSpc>
                        <a:spcBef>
                          <a:spcPts val="200"/>
                        </a:spcBef>
                        <a:spcAft>
                          <a:spcPts val="0"/>
                        </a:spcAft>
                      </a:pPr>
                      <a:r>
                        <a:rPr lang="en-US" sz="2000" dirty="0" err="1">
                          <a:effectLst/>
                        </a:rPr>
                        <a:t>m≥X</a:t>
                      </a:r>
                      <a:r>
                        <a:rPr lang="zh-CN" sz="2000" dirty="0">
                          <a:effectLst/>
                        </a:rPr>
                        <a:t>表达式出现的次数</a:t>
                      </a:r>
                      <a:r>
                        <a:rPr lang="en-US" sz="2000" dirty="0">
                          <a:effectLst/>
                        </a:rPr>
                        <a:t>≥n</a:t>
                      </a:r>
                      <a:r>
                        <a:rPr lang="zh-CN" sz="2000" dirty="0">
                          <a:effectLst/>
                        </a:rPr>
                        <a:t>，即最少出现</a:t>
                      </a:r>
                      <a:r>
                        <a:rPr lang="en-US" sz="2000" dirty="0">
                          <a:effectLst/>
                        </a:rPr>
                        <a:t>n</a:t>
                      </a:r>
                      <a:r>
                        <a:rPr lang="zh-CN" sz="2000" dirty="0">
                          <a:effectLst/>
                        </a:rPr>
                        <a:t>次，最多出现</a:t>
                      </a:r>
                      <a:r>
                        <a:rPr lang="en-US" sz="2000" dirty="0">
                          <a:effectLst/>
                        </a:rPr>
                        <a:t>m</a:t>
                      </a:r>
                      <a:r>
                        <a:rPr lang="zh-CN" sz="2000" dirty="0">
                          <a:effectLst/>
                        </a:rPr>
                        <a:t>次</a:t>
                      </a:r>
                      <a:endParaRPr lang="zh-CN" sz="2000" dirty="0">
                        <a:effectLst/>
                        <a:latin typeface="Times New Roman" panose="02020603050405020304"/>
                        <a:ea typeface="宋体" panose="02010600030101010101" pitchFamily="2" charset="-122"/>
                      </a:endParaRPr>
                    </a:p>
                  </a:txBody>
                  <a:tcPr marL="68400" marR="68400" marT="0" marB="0" anchor="ctr"/>
                </a:tc>
              </a:tr>
            </a:tbl>
          </a:graphicData>
        </a:graphic>
      </p:graphicFrame>
      <p:sp>
        <p:nvSpPr>
          <p:cNvPr id="5" name="矩形 4"/>
          <p:cNvSpPr/>
          <p:nvPr/>
        </p:nvSpPr>
        <p:spPr>
          <a:xfrm>
            <a:off x="515422" y="5180682"/>
            <a:ext cx="165798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dirty="0"/>
              <a:t>“</a:t>
            </a:r>
            <a:r>
              <a:rPr lang="en-US" altLang="zh-CN" dirty="0"/>
              <a:t>a[a-z]{3}c</a:t>
            </a:r>
            <a:r>
              <a:rPr lang="zh-CN" altLang="zh-CN" dirty="0"/>
              <a:t>”</a:t>
            </a:r>
            <a:endParaRPr lang="zh-CN" altLang="en-US" dirty="0"/>
          </a:p>
        </p:txBody>
      </p:sp>
      <p:sp>
        <p:nvSpPr>
          <p:cNvPr id="6" name="矩形 5"/>
          <p:cNvSpPr/>
          <p:nvPr/>
        </p:nvSpPr>
        <p:spPr>
          <a:xfrm>
            <a:off x="2442111" y="4859384"/>
            <a:ext cx="6336704" cy="119888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zh-CN" dirty="0"/>
              <a:t>可以匹配以</a:t>
            </a:r>
            <a:r>
              <a:rPr lang="en-US" altLang="zh-CN" dirty="0"/>
              <a:t>a</a:t>
            </a:r>
            <a:r>
              <a:rPr lang="zh-CN" altLang="zh-CN" dirty="0"/>
              <a:t>开头，以</a:t>
            </a:r>
            <a:r>
              <a:rPr lang="en-US" altLang="zh-CN" dirty="0"/>
              <a:t>c</a:t>
            </a:r>
            <a:r>
              <a:rPr lang="zh-CN" altLang="zh-CN" dirty="0"/>
              <a:t>结尾，中间由</a:t>
            </a:r>
            <a:r>
              <a:rPr lang="en-US" altLang="zh-CN" dirty="0" err="1"/>
              <a:t>a~z</a:t>
            </a:r>
            <a:r>
              <a:rPr lang="zh-CN" altLang="zh-CN" dirty="0"/>
              <a:t>中的任意</a:t>
            </a:r>
            <a:r>
              <a:rPr lang="en-US" altLang="zh-CN" dirty="0"/>
              <a:t>3</a:t>
            </a:r>
            <a:r>
              <a:rPr lang="zh-CN" altLang="zh-CN" dirty="0"/>
              <a:t>个字符组成的字符串，从“</a:t>
            </a:r>
            <a:r>
              <a:rPr lang="en-US" altLang="zh-CN" dirty="0" err="1"/>
              <a:t>abzycaadecaab?ca+abcadddc</a:t>
            </a:r>
            <a:r>
              <a:rPr lang="zh-CN" altLang="zh-CN" dirty="0"/>
              <a:t>”中匹配出“</a:t>
            </a:r>
            <a:r>
              <a:rPr lang="en-US" altLang="zh-CN" dirty="0" err="1"/>
              <a:t>abzyc</a:t>
            </a:r>
            <a:r>
              <a:rPr lang="zh-CN" altLang="zh-CN" dirty="0"/>
              <a:t>”、“</a:t>
            </a:r>
            <a:r>
              <a:rPr lang="en-US" altLang="zh-CN" dirty="0" err="1"/>
              <a:t>aadec</a:t>
            </a:r>
            <a:r>
              <a:rPr lang="zh-CN" altLang="zh-CN" dirty="0"/>
              <a:t>”、“</a:t>
            </a:r>
            <a:r>
              <a:rPr lang="en-US" altLang="zh-CN" dirty="0" err="1"/>
              <a:t>adddc</a:t>
            </a:r>
            <a:r>
              <a:rPr lang="zh-CN" altLang="zh-CN" dirty="0"/>
              <a:t>”，而“</a:t>
            </a:r>
            <a:r>
              <a:rPr lang="en-US" altLang="zh-CN" dirty="0" err="1"/>
              <a:t>aab?c</a:t>
            </a:r>
            <a:r>
              <a:rPr lang="zh-CN" altLang="zh-CN" dirty="0"/>
              <a:t>”、“</a:t>
            </a:r>
            <a:r>
              <a:rPr lang="en-US" altLang="zh-CN" dirty="0" err="1"/>
              <a:t>a+abc</a:t>
            </a:r>
            <a:r>
              <a:rPr lang="zh-CN" altLang="zh-CN" dirty="0"/>
              <a:t>”则与模式不匹配。</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083945"/>
            <a:ext cx="8229600" cy="4525645"/>
          </a:xfrm>
        </p:spPr>
        <p:txBody>
          <a:bodyPr/>
          <a:lstStyle/>
          <a:p>
            <a:r>
              <a:rPr lang="zh-CN" altLang="zh-CN" dirty="0"/>
              <a:t> 常见正则表达式举例</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7.2.1  </a:t>
            </a:r>
            <a:r>
              <a:rPr lang="zh-CN" altLang="zh-CN" dirty="0">
                <a:effectLst/>
              </a:rPr>
              <a:t>正则表达式的语法</a:t>
            </a:r>
            <a:endParaRPr lang="zh-CN" altLang="en-US" dirty="0"/>
          </a:p>
        </p:txBody>
      </p:sp>
      <p:graphicFrame>
        <p:nvGraphicFramePr>
          <p:cNvPr id="4" name="表格 3"/>
          <p:cNvGraphicFramePr>
            <a:graphicFrameLocks noGrp="1"/>
          </p:cNvGraphicFramePr>
          <p:nvPr/>
        </p:nvGraphicFramePr>
        <p:xfrm>
          <a:off x="332165" y="1655083"/>
          <a:ext cx="8712968" cy="4362276"/>
        </p:xfrm>
        <a:graphic>
          <a:graphicData uri="http://schemas.openxmlformats.org/drawingml/2006/table">
            <a:tbl>
              <a:tblPr firstRow="1" firstCol="1" bandRow="1">
                <a:tableStyleId>{5940675A-B579-460E-94D1-54222C63F5DA}</a:tableStyleId>
              </a:tblPr>
              <a:tblGrid>
                <a:gridCol w="3744416"/>
                <a:gridCol w="1656184"/>
                <a:gridCol w="3312368"/>
              </a:tblGrid>
              <a:tr h="504056">
                <a:tc>
                  <a:txBody>
                    <a:bodyPr/>
                    <a:lstStyle/>
                    <a:p>
                      <a:pPr algn="just">
                        <a:lnSpc>
                          <a:spcPts val="1500"/>
                        </a:lnSpc>
                        <a:spcBef>
                          <a:spcPts val="200"/>
                        </a:spcBef>
                        <a:spcAft>
                          <a:spcPts val="0"/>
                        </a:spcAft>
                      </a:pPr>
                      <a:r>
                        <a:rPr lang="zh-CN" sz="1800" dirty="0">
                          <a:effectLst/>
                        </a:rPr>
                        <a:t>正则表达式</a:t>
                      </a:r>
                      <a:endParaRPr lang="zh-CN" sz="1800" dirty="0">
                        <a:effectLst/>
                        <a:latin typeface="Times New Roman" panose="02020603050405020304"/>
                        <a:ea typeface="宋体" panose="02010600030101010101" pitchFamily="2" charset="-122"/>
                      </a:endParaRPr>
                    </a:p>
                  </a:txBody>
                  <a:tcPr marL="68400" marR="68400" marT="0" marB="0" anchor="ctr">
                    <a:solidFill>
                      <a:schemeClr val="bg1"/>
                    </a:solidFill>
                  </a:tcPr>
                </a:tc>
                <a:tc>
                  <a:txBody>
                    <a:bodyPr/>
                    <a:lstStyle/>
                    <a:p>
                      <a:pPr algn="just">
                        <a:lnSpc>
                          <a:spcPts val="1500"/>
                        </a:lnSpc>
                        <a:spcBef>
                          <a:spcPts val="200"/>
                        </a:spcBef>
                        <a:spcAft>
                          <a:spcPts val="0"/>
                        </a:spcAft>
                      </a:pPr>
                      <a:r>
                        <a:rPr lang="zh-CN" sz="1800">
                          <a:effectLst/>
                        </a:rPr>
                        <a:t>匹配的内容</a:t>
                      </a:r>
                      <a:endParaRPr lang="zh-CN" sz="1800">
                        <a:effectLst/>
                        <a:latin typeface="Times New Roman" panose="02020603050405020304"/>
                        <a:ea typeface="宋体" panose="02010600030101010101" pitchFamily="2" charset="-122"/>
                      </a:endParaRPr>
                    </a:p>
                  </a:txBody>
                  <a:tcPr marL="68400" marR="68400" marT="0" marB="0" anchor="ctr">
                    <a:solidFill>
                      <a:schemeClr val="bg1"/>
                    </a:solidFill>
                  </a:tcPr>
                </a:tc>
                <a:tc>
                  <a:txBody>
                    <a:bodyPr/>
                    <a:lstStyle/>
                    <a:p>
                      <a:pPr algn="just">
                        <a:lnSpc>
                          <a:spcPts val="1500"/>
                        </a:lnSpc>
                        <a:spcBef>
                          <a:spcPts val="200"/>
                        </a:spcBef>
                        <a:spcAft>
                          <a:spcPts val="0"/>
                        </a:spcAft>
                      </a:pPr>
                      <a:r>
                        <a:rPr lang="zh-CN" sz="1800">
                          <a:effectLst/>
                        </a:rPr>
                        <a:t>说明</a:t>
                      </a:r>
                      <a:endParaRPr lang="zh-CN" sz="1800">
                        <a:effectLst/>
                        <a:latin typeface="Times New Roman" panose="02020603050405020304"/>
                        <a:ea typeface="宋体" panose="02010600030101010101" pitchFamily="2" charset="-122"/>
                      </a:endParaRPr>
                    </a:p>
                  </a:txBody>
                  <a:tcPr marL="68400" marR="68400" marT="0" marB="0" anchor="ctr">
                    <a:solidFill>
                      <a:schemeClr val="bg1"/>
                    </a:solidFill>
                  </a:tcPr>
                </a:tc>
              </a:tr>
              <a:tr h="601588">
                <a:tc>
                  <a:txBody>
                    <a:bodyPr/>
                    <a:lstStyle/>
                    <a:p>
                      <a:pPr algn="just">
                        <a:lnSpc>
                          <a:spcPts val="1500"/>
                        </a:lnSpc>
                        <a:spcBef>
                          <a:spcPts val="200"/>
                        </a:spcBef>
                      </a:pPr>
                      <a:r>
                        <a:rPr lang="en-US" sz="1800" dirty="0">
                          <a:solidFill>
                            <a:schemeClr val="tx1"/>
                          </a:solidFill>
                          <a:effectLst/>
                          <a:latin typeface="+mj-ea"/>
                          <a:ea typeface="+mj-ea"/>
                        </a:rPr>
                        <a:t>[\u4e00-\u9fa5]</a:t>
                      </a:r>
                      <a:endParaRPr lang="zh-CN" sz="1800" dirty="0">
                        <a:solidFill>
                          <a:schemeClr val="tx1"/>
                        </a:solidFill>
                        <a:effectLst/>
                        <a:latin typeface="+mj-ea"/>
                        <a:ea typeface="+mj-ea"/>
                      </a:endParaRPr>
                    </a:p>
                  </a:txBody>
                  <a:tcPr marL="68580" marR="68580" marT="0" marB="0" anchor="ctr">
                    <a:solidFill>
                      <a:schemeClr val="bg1"/>
                    </a:solidFill>
                  </a:tcPr>
                </a:tc>
                <a:tc>
                  <a:txBody>
                    <a:bodyPr/>
                    <a:lstStyle/>
                    <a:p>
                      <a:pPr algn="just">
                        <a:lnSpc>
                          <a:spcPts val="1500"/>
                        </a:lnSpc>
                        <a:spcBef>
                          <a:spcPts val="200"/>
                        </a:spcBef>
                      </a:pPr>
                      <a:r>
                        <a:rPr lang="zh-CN" sz="1800">
                          <a:solidFill>
                            <a:schemeClr val="tx1"/>
                          </a:solidFill>
                          <a:effectLst/>
                          <a:latin typeface="+mj-ea"/>
                          <a:ea typeface="+mj-ea"/>
                        </a:rPr>
                        <a:t>匹配一个汉字</a:t>
                      </a:r>
                      <a:endParaRPr lang="zh-CN" sz="1800">
                        <a:solidFill>
                          <a:schemeClr val="tx1"/>
                        </a:solidFill>
                        <a:effectLst/>
                        <a:latin typeface="+mj-ea"/>
                        <a:ea typeface="+mj-ea"/>
                      </a:endParaRPr>
                    </a:p>
                  </a:txBody>
                  <a:tcPr marL="68580" marR="68580" marT="0" marB="0" anchor="ctr">
                    <a:solidFill>
                      <a:schemeClr val="bg1"/>
                    </a:solidFill>
                  </a:tcPr>
                </a:tc>
                <a:tc>
                  <a:txBody>
                    <a:bodyPr/>
                    <a:lstStyle/>
                    <a:p>
                      <a:pPr algn="just">
                        <a:lnSpc>
                          <a:spcPts val="1500"/>
                        </a:lnSpc>
                        <a:spcBef>
                          <a:spcPts val="200"/>
                        </a:spcBef>
                      </a:pPr>
                      <a:r>
                        <a:rPr lang="en-US" sz="1800">
                          <a:solidFill>
                            <a:schemeClr val="tx1"/>
                          </a:solidFill>
                          <a:effectLst/>
                          <a:latin typeface="+mj-ea"/>
                          <a:ea typeface="+mj-ea"/>
                        </a:rPr>
                        <a:t> </a:t>
                      </a:r>
                      <a:endParaRPr lang="zh-CN" sz="1800">
                        <a:solidFill>
                          <a:schemeClr val="tx1"/>
                        </a:solidFill>
                        <a:effectLst/>
                        <a:latin typeface="+mj-ea"/>
                        <a:ea typeface="+mj-ea"/>
                      </a:endParaRPr>
                    </a:p>
                  </a:txBody>
                  <a:tcPr marL="68580" marR="68580" marT="0" marB="0" anchor="ctr">
                    <a:solidFill>
                      <a:schemeClr val="bg1"/>
                    </a:solidFill>
                  </a:tcPr>
                </a:tc>
              </a:tr>
              <a:tr h="1414636">
                <a:tc>
                  <a:txBody>
                    <a:bodyPr/>
                    <a:lstStyle/>
                    <a:p>
                      <a:pPr algn="just">
                        <a:lnSpc>
                          <a:spcPct val="100000"/>
                        </a:lnSpc>
                        <a:spcBef>
                          <a:spcPts val="200"/>
                        </a:spcBef>
                      </a:pPr>
                      <a:r>
                        <a:rPr lang="en-US" sz="1800" dirty="0">
                          <a:solidFill>
                            <a:schemeClr val="tx1"/>
                          </a:solidFill>
                          <a:effectLst/>
                          <a:latin typeface="+mj-ea"/>
                          <a:ea typeface="+mj-ea"/>
                        </a:rPr>
                        <a:t>[\w</a:t>
                      </a:r>
                      <a:r>
                        <a:rPr kumimoji="0" lang="en-US" altLang="zh-CN" sz="1800" kern="1200" dirty="0">
                          <a:solidFill>
                            <a:schemeClr val="tx1"/>
                          </a:solidFill>
                          <a:effectLst/>
                          <a:latin typeface="+mn-lt"/>
                          <a:ea typeface="+mn-ea"/>
                          <a:cs typeface="+mn-cs"/>
                        </a:rPr>
                        <a:t>.-</a:t>
                      </a:r>
                      <a:r>
                        <a:rPr lang="en-US" sz="1800" dirty="0">
                          <a:solidFill>
                            <a:schemeClr val="tx1"/>
                          </a:solidFill>
                          <a:effectLst/>
                          <a:latin typeface="+mj-ea"/>
                          <a:ea typeface="+mj-ea"/>
                        </a:rPr>
                        <a:t>]+@([a-zA-Z0-9-]+\.)+[a-zA-Z0-9]{2,4}</a:t>
                      </a:r>
                      <a:endParaRPr lang="zh-CN" sz="1800" dirty="0">
                        <a:solidFill>
                          <a:schemeClr val="tx1"/>
                        </a:solidFill>
                        <a:effectLst/>
                        <a:latin typeface="+mj-ea"/>
                        <a:ea typeface="+mj-ea"/>
                      </a:endParaRPr>
                    </a:p>
                  </a:txBody>
                  <a:tcPr marL="68580" marR="68580" marT="0" marB="0" anchor="ctr">
                    <a:solidFill>
                      <a:schemeClr val="bg1"/>
                    </a:solidFill>
                  </a:tcPr>
                </a:tc>
                <a:tc>
                  <a:txBody>
                    <a:bodyPr/>
                    <a:lstStyle/>
                    <a:p>
                      <a:pPr algn="just">
                        <a:lnSpc>
                          <a:spcPct val="100000"/>
                        </a:lnSpc>
                        <a:spcBef>
                          <a:spcPts val="200"/>
                        </a:spcBef>
                      </a:pPr>
                      <a:r>
                        <a:rPr lang="zh-CN" sz="1800" dirty="0">
                          <a:solidFill>
                            <a:schemeClr val="tx1"/>
                          </a:solidFill>
                          <a:effectLst/>
                          <a:latin typeface="+mj-ea"/>
                          <a:ea typeface="+mj-ea"/>
                        </a:rPr>
                        <a:t>匹配</a:t>
                      </a:r>
                      <a:r>
                        <a:rPr lang="en-US" sz="1800" dirty="0">
                          <a:solidFill>
                            <a:schemeClr val="tx1"/>
                          </a:solidFill>
                          <a:effectLst/>
                          <a:latin typeface="+mj-ea"/>
                          <a:ea typeface="+mj-ea"/>
                        </a:rPr>
                        <a:t>Email</a:t>
                      </a:r>
                      <a:r>
                        <a:rPr lang="zh-CN" sz="1800" dirty="0">
                          <a:solidFill>
                            <a:schemeClr val="tx1"/>
                          </a:solidFill>
                          <a:effectLst/>
                          <a:latin typeface="+mj-ea"/>
                          <a:ea typeface="+mj-ea"/>
                        </a:rPr>
                        <a:t>地址</a:t>
                      </a:r>
                      <a:endParaRPr lang="zh-CN" sz="1800" dirty="0">
                        <a:solidFill>
                          <a:schemeClr val="tx1"/>
                        </a:solidFill>
                        <a:effectLst/>
                        <a:latin typeface="+mj-ea"/>
                        <a:ea typeface="+mj-ea"/>
                      </a:endParaRPr>
                    </a:p>
                  </a:txBody>
                  <a:tcPr marL="68580" marR="68580" marT="0" marB="0" anchor="ctr">
                    <a:solidFill>
                      <a:schemeClr val="bg1"/>
                    </a:solidFill>
                  </a:tcPr>
                </a:tc>
                <a:tc>
                  <a:txBody>
                    <a:bodyPr/>
                    <a:lstStyle/>
                    <a:p>
                      <a:pPr algn="just">
                        <a:lnSpc>
                          <a:spcPct val="100000"/>
                        </a:lnSpc>
                        <a:spcBef>
                          <a:spcPts val="200"/>
                        </a:spcBef>
                      </a:pPr>
                      <a:r>
                        <a:rPr lang="en-US" sz="1800" dirty="0">
                          <a:solidFill>
                            <a:schemeClr val="tx1"/>
                          </a:solidFill>
                          <a:effectLst/>
                          <a:latin typeface="+mj-ea"/>
                          <a:ea typeface="+mj-ea"/>
                        </a:rPr>
                        <a:t>( )</a:t>
                      </a:r>
                      <a:r>
                        <a:rPr lang="zh-CN" sz="1800" dirty="0">
                          <a:solidFill>
                            <a:schemeClr val="tx1"/>
                          </a:solidFill>
                          <a:effectLst/>
                          <a:latin typeface="+mj-ea"/>
                          <a:ea typeface="+mj-ea"/>
                        </a:rPr>
                        <a:t>表示分组，定义满足指定规则的一个单位</a:t>
                      </a:r>
                      <a:endParaRPr lang="zh-CN" sz="1800" dirty="0">
                        <a:solidFill>
                          <a:schemeClr val="tx1"/>
                        </a:solidFill>
                        <a:effectLst/>
                        <a:latin typeface="+mj-ea"/>
                        <a:ea typeface="+mj-ea"/>
                      </a:endParaRPr>
                    </a:p>
                    <a:p>
                      <a:pPr algn="just">
                        <a:lnSpc>
                          <a:spcPct val="100000"/>
                        </a:lnSpc>
                        <a:spcBef>
                          <a:spcPts val="200"/>
                        </a:spcBef>
                      </a:pPr>
                      <a:r>
                        <a:rPr lang="en-US" sz="1800" dirty="0">
                          <a:solidFill>
                            <a:schemeClr val="tx1"/>
                          </a:solidFill>
                          <a:effectLst/>
                          <a:latin typeface="+mj-ea"/>
                          <a:ea typeface="+mj-ea"/>
                        </a:rPr>
                        <a:t>.</a:t>
                      </a:r>
                      <a:r>
                        <a:rPr lang="zh-CN" sz="1800" dirty="0">
                          <a:solidFill>
                            <a:schemeClr val="tx1"/>
                          </a:solidFill>
                          <a:effectLst/>
                          <a:latin typeface="+mj-ea"/>
                          <a:ea typeface="+mj-ea"/>
                        </a:rPr>
                        <a:t>在正则中代表匹配任意一个字符，表示</a:t>
                      </a:r>
                      <a:r>
                        <a:rPr lang="en-US" sz="1800" dirty="0">
                          <a:solidFill>
                            <a:schemeClr val="tx1"/>
                          </a:solidFill>
                          <a:effectLst/>
                          <a:latin typeface="+mj-ea"/>
                          <a:ea typeface="+mj-ea"/>
                        </a:rPr>
                        <a:t>.</a:t>
                      </a:r>
                      <a:r>
                        <a:rPr lang="zh-CN" sz="1800" dirty="0">
                          <a:solidFill>
                            <a:schemeClr val="tx1"/>
                          </a:solidFill>
                          <a:effectLst/>
                          <a:latin typeface="+mj-ea"/>
                          <a:ea typeface="+mj-ea"/>
                        </a:rPr>
                        <a:t>本身时使用</a:t>
                      </a:r>
                      <a:r>
                        <a:rPr lang="en-US" sz="1800" dirty="0">
                          <a:solidFill>
                            <a:schemeClr val="tx1"/>
                          </a:solidFill>
                          <a:effectLst/>
                          <a:latin typeface="+mj-ea"/>
                          <a:ea typeface="+mj-ea"/>
                        </a:rPr>
                        <a:t>\.</a:t>
                      </a:r>
                      <a:endParaRPr lang="zh-CN" sz="1800" dirty="0">
                        <a:solidFill>
                          <a:schemeClr val="tx1"/>
                        </a:solidFill>
                        <a:effectLst/>
                        <a:latin typeface="+mj-ea"/>
                        <a:ea typeface="+mj-ea"/>
                      </a:endParaRPr>
                    </a:p>
                  </a:txBody>
                  <a:tcPr marL="68580" marR="68580" marT="0" marB="0" anchor="ctr">
                    <a:solidFill>
                      <a:schemeClr val="bg1"/>
                    </a:solidFill>
                  </a:tcPr>
                </a:tc>
              </a:tr>
              <a:tr h="648072">
                <a:tc>
                  <a:txBody>
                    <a:bodyPr/>
                    <a:lstStyle/>
                    <a:p>
                      <a:pPr marL="0" indent="0" algn="just">
                        <a:lnSpc>
                          <a:spcPct val="100000"/>
                        </a:lnSpc>
                      </a:pPr>
                      <a:r>
                        <a:rPr lang="en-US" sz="1800" dirty="0">
                          <a:solidFill>
                            <a:schemeClr val="tx1"/>
                          </a:solidFill>
                          <a:effectLst/>
                          <a:latin typeface="+mj-ea"/>
                          <a:ea typeface="+mj-ea"/>
                        </a:rPr>
                        <a:t>((13[0-9])|(14[5,7])|(15([0-3,5-9]))|(18[0,5-9]))\d{8}</a:t>
                      </a:r>
                      <a:endParaRPr lang="zh-CN" sz="1800" dirty="0">
                        <a:solidFill>
                          <a:schemeClr val="tx1"/>
                        </a:solidFill>
                        <a:effectLst/>
                        <a:latin typeface="+mj-ea"/>
                        <a:ea typeface="+mj-ea"/>
                      </a:endParaRPr>
                    </a:p>
                  </a:txBody>
                  <a:tcPr marL="68580" marR="68580" marT="0" marB="0" anchor="ctr">
                    <a:solidFill>
                      <a:schemeClr val="bg1"/>
                    </a:solidFill>
                  </a:tcPr>
                </a:tc>
                <a:tc>
                  <a:txBody>
                    <a:bodyPr/>
                    <a:lstStyle/>
                    <a:p>
                      <a:pPr algn="just">
                        <a:lnSpc>
                          <a:spcPct val="100000"/>
                        </a:lnSpc>
                        <a:spcBef>
                          <a:spcPts val="200"/>
                        </a:spcBef>
                      </a:pPr>
                      <a:r>
                        <a:rPr lang="zh-CN" sz="1800" dirty="0">
                          <a:solidFill>
                            <a:schemeClr val="tx1"/>
                          </a:solidFill>
                          <a:effectLst/>
                          <a:latin typeface="+mj-ea"/>
                          <a:ea typeface="+mj-ea"/>
                        </a:rPr>
                        <a:t>匹配手机号码</a:t>
                      </a:r>
                      <a:endParaRPr lang="zh-CN" sz="1800" dirty="0">
                        <a:solidFill>
                          <a:schemeClr val="tx1"/>
                        </a:solidFill>
                        <a:effectLst/>
                        <a:latin typeface="+mj-ea"/>
                        <a:ea typeface="+mj-ea"/>
                      </a:endParaRPr>
                    </a:p>
                  </a:txBody>
                  <a:tcPr marL="68580" marR="68580" marT="0" marB="0" anchor="ctr">
                    <a:solidFill>
                      <a:schemeClr val="bg1"/>
                    </a:solidFill>
                  </a:tcPr>
                </a:tc>
                <a:tc>
                  <a:txBody>
                    <a:bodyPr/>
                    <a:lstStyle/>
                    <a:p>
                      <a:pPr algn="just">
                        <a:lnSpc>
                          <a:spcPct val="100000"/>
                        </a:lnSpc>
                        <a:spcBef>
                          <a:spcPts val="200"/>
                        </a:spcBef>
                      </a:pPr>
                      <a:r>
                        <a:rPr lang="en-US" sz="1800" dirty="0">
                          <a:solidFill>
                            <a:schemeClr val="tx1"/>
                          </a:solidFill>
                          <a:effectLst/>
                          <a:latin typeface="+mj-ea"/>
                          <a:ea typeface="+mj-ea"/>
                        </a:rPr>
                        <a:t>| </a:t>
                      </a:r>
                      <a:r>
                        <a:rPr lang="zh-CN" sz="1800" dirty="0">
                          <a:solidFill>
                            <a:schemeClr val="tx1"/>
                          </a:solidFill>
                          <a:effectLst/>
                          <a:latin typeface="+mj-ea"/>
                          <a:ea typeface="+mj-ea"/>
                        </a:rPr>
                        <a:t>表示或者</a:t>
                      </a:r>
                      <a:endParaRPr lang="zh-CN" sz="1800" dirty="0">
                        <a:solidFill>
                          <a:schemeClr val="tx1"/>
                        </a:solidFill>
                        <a:effectLst/>
                        <a:latin typeface="+mj-ea"/>
                        <a:ea typeface="+mj-ea"/>
                      </a:endParaRPr>
                    </a:p>
                  </a:txBody>
                  <a:tcPr marL="68580" marR="68580" marT="0" marB="0" anchor="ctr">
                    <a:solidFill>
                      <a:schemeClr val="bg1"/>
                    </a:solidFill>
                  </a:tcPr>
                </a:tc>
              </a:tr>
              <a:tr h="590004">
                <a:tc>
                  <a:txBody>
                    <a:bodyPr/>
                    <a:lstStyle/>
                    <a:p>
                      <a:pPr algn="just">
                        <a:lnSpc>
                          <a:spcPct val="100000"/>
                        </a:lnSpc>
                        <a:spcBef>
                          <a:spcPts val="200"/>
                        </a:spcBef>
                      </a:pPr>
                      <a:r>
                        <a:rPr lang="en-US" sz="1800">
                          <a:solidFill>
                            <a:schemeClr val="tx1"/>
                          </a:solidFill>
                          <a:effectLst/>
                          <a:latin typeface="+mj-ea"/>
                          <a:ea typeface="+mj-ea"/>
                        </a:rPr>
                        <a:t>[1-9][0-9]{4,11}</a:t>
                      </a:r>
                      <a:endParaRPr lang="zh-CN" sz="1800">
                        <a:solidFill>
                          <a:schemeClr val="tx1"/>
                        </a:solidFill>
                        <a:effectLst/>
                        <a:latin typeface="+mj-ea"/>
                        <a:ea typeface="+mj-ea"/>
                      </a:endParaRPr>
                    </a:p>
                  </a:txBody>
                  <a:tcPr marL="68580" marR="68580" marT="0" marB="0" anchor="ctr">
                    <a:solidFill>
                      <a:schemeClr val="bg1"/>
                    </a:solidFill>
                  </a:tcPr>
                </a:tc>
                <a:tc>
                  <a:txBody>
                    <a:bodyPr/>
                    <a:lstStyle/>
                    <a:p>
                      <a:pPr algn="just">
                        <a:lnSpc>
                          <a:spcPct val="100000"/>
                        </a:lnSpc>
                        <a:spcBef>
                          <a:spcPts val="200"/>
                        </a:spcBef>
                      </a:pPr>
                      <a:r>
                        <a:rPr lang="zh-CN" sz="1800">
                          <a:solidFill>
                            <a:schemeClr val="tx1"/>
                          </a:solidFill>
                          <a:effectLst/>
                          <a:latin typeface="+mj-ea"/>
                          <a:ea typeface="+mj-ea"/>
                        </a:rPr>
                        <a:t>匹配</a:t>
                      </a:r>
                      <a:r>
                        <a:rPr lang="en-US" sz="1800">
                          <a:solidFill>
                            <a:schemeClr val="tx1"/>
                          </a:solidFill>
                          <a:effectLst/>
                          <a:latin typeface="+mj-ea"/>
                          <a:ea typeface="+mj-ea"/>
                        </a:rPr>
                        <a:t>QQ</a:t>
                      </a:r>
                      <a:r>
                        <a:rPr lang="zh-CN" sz="1800">
                          <a:solidFill>
                            <a:schemeClr val="tx1"/>
                          </a:solidFill>
                          <a:effectLst/>
                          <a:latin typeface="+mj-ea"/>
                          <a:ea typeface="+mj-ea"/>
                        </a:rPr>
                        <a:t>号码</a:t>
                      </a:r>
                      <a:endParaRPr lang="zh-CN" sz="1800">
                        <a:solidFill>
                          <a:schemeClr val="tx1"/>
                        </a:solidFill>
                        <a:effectLst/>
                        <a:latin typeface="+mj-ea"/>
                        <a:ea typeface="+mj-ea"/>
                      </a:endParaRPr>
                    </a:p>
                  </a:txBody>
                  <a:tcPr marL="68580" marR="68580" marT="0" marB="0" anchor="ctr">
                    <a:solidFill>
                      <a:schemeClr val="bg1"/>
                    </a:solidFill>
                  </a:tcPr>
                </a:tc>
                <a:tc>
                  <a:txBody>
                    <a:bodyPr/>
                    <a:lstStyle/>
                    <a:p>
                      <a:pPr algn="just">
                        <a:lnSpc>
                          <a:spcPct val="100000"/>
                        </a:lnSpc>
                        <a:spcBef>
                          <a:spcPts val="200"/>
                        </a:spcBef>
                      </a:pPr>
                      <a:r>
                        <a:rPr lang="en-US" sz="1800" dirty="0">
                          <a:solidFill>
                            <a:schemeClr val="tx1"/>
                          </a:solidFill>
                          <a:effectLst/>
                          <a:latin typeface="+mj-ea"/>
                          <a:ea typeface="+mj-ea"/>
                        </a:rPr>
                        <a:t> </a:t>
                      </a:r>
                      <a:endParaRPr lang="zh-CN" sz="1800" dirty="0">
                        <a:solidFill>
                          <a:schemeClr val="tx1"/>
                        </a:solidFill>
                        <a:effectLst/>
                        <a:latin typeface="+mj-ea"/>
                        <a:ea typeface="+mj-ea"/>
                      </a:endParaRPr>
                    </a:p>
                  </a:txBody>
                  <a:tcPr marL="68580" marR="68580" marT="0" marB="0" anchor="ctr">
                    <a:solidFill>
                      <a:schemeClr val="bg1"/>
                    </a:solidFill>
                  </a:tcPr>
                </a:tc>
              </a:tr>
              <a:tr h="603920">
                <a:tc>
                  <a:txBody>
                    <a:bodyPr/>
                    <a:lstStyle/>
                    <a:p>
                      <a:pPr algn="just">
                        <a:lnSpc>
                          <a:spcPct val="100000"/>
                        </a:lnSpc>
                        <a:spcBef>
                          <a:spcPts val="200"/>
                        </a:spcBef>
                      </a:pPr>
                      <a:r>
                        <a:rPr lang="en-US" sz="1800">
                          <a:solidFill>
                            <a:schemeClr val="tx1"/>
                          </a:solidFill>
                          <a:effectLst/>
                          <a:latin typeface="+mj-ea"/>
                          <a:ea typeface="+mj-ea"/>
                        </a:rPr>
                        <a:t>[1-9]\d{14}|[1-9]\d{17}|[1-9]\d{16}x</a:t>
                      </a:r>
                      <a:endParaRPr lang="zh-CN" sz="1800">
                        <a:solidFill>
                          <a:schemeClr val="tx1"/>
                        </a:solidFill>
                        <a:effectLst/>
                        <a:latin typeface="+mj-ea"/>
                        <a:ea typeface="+mj-ea"/>
                      </a:endParaRPr>
                    </a:p>
                  </a:txBody>
                  <a:tcPr marL="68580" marR="68580" marT="0" marB="0" anchor="ctr">
                    <a:solidFill>
                      <a:schemeClr val="bg1"/>
                    </a:solidFill>
                  </a:tcPr>
                </a:tc>
                <a:tc>
                  <a:txBody>
                    <a:bodyPr/>
                    <a:lstStyle/>
                    <a:p>
                      <a:pPr algn="just">
                        <a:lnSpc>
                          <a:spcPct val="100000"/>
                        </a:lnSpc>
                        <a:spcBef>
                          <a:spcPts val="200"/>
                        </a:spcBef>
                      </a:pPr>
                      <a:r>
                        <a:rPr lang="zh-CN" sz="1800">
                          <a:solidFill>
                            <a:schemeClr val="tx1"/>
                          </a:solidFill>
                          <a:effectLst/>
                          <a:latin typeface="+mj-ea"/>
                          <a:ea typeface="+mj-ea"/>
                        </a:rPr>
                        <a:t>匹配身份证号</a:t>
                      </a:r>
                      <a:endParaRPr lang="zh-CN" sz="1800">
                        <a:solidFill>
                          <a:schemeClr val="tx1"/>
                        </a:solidFill>
                        <a:effectLst/>
                        <a:latin typeface="+mj-ea"/>
                        <a:ea typeface="+mj-ea"/>
                      </a:endParaRPr>
                    </a:p>
                  </a:txBody>
                  <a:tcPr marL="68580" marR="68580" marT="0" marB="0" anchor="ctr">
                    <a:solidFill>
                      <a:schemeClr val="bg1"/>
                    </a:solidFill>
                  </a:tcPr>
                </a:tc>
                <a:tc>
                  <a:txBody>
                    <a:bodyPr/>
                    <a:lstStyle/>
                    <a:p>
                      <a:pPr algn="just">
                        <a:lnSpc>
                          <a:spcPct val="100000"/>
                        </a:lnSpc>
                        <a:spcBef>
                          <a:spcPts val="200"/>
                        </a:spcBef>
                      </a:pPr>
                      <a:r>
                        <a:rPr lang="en-US" sz="1800" dirty="0">
                          <a:solidFill>
                            <a:schemeClr val="tx1"/>
                          </a:solidFill>
                          <a:effectLst/>
                          <a:latin typeface="+mj-ea"/>
                          <a:ea typeface="+mj-ea"/>
                        </a:rPr>
                        <a:t> </a:t>
                      </a:r>
                      <a:endParaRPr lang="zh-CN" sz="1800" dirty="0">
                        <a:solidFill>
                          <a:schemeClr val="tx1"/>
                        </a:solidFill>
                        <a:effectLst/>
                        <a:latin typeface="+mj-ea"/>
                        <a:ea typeface="+mj-ea"/>
                      </a:endParaRPr>
                    </a:p>
                  </a:txBody>
                  <a:tcPr marL="68580" marR="68580" marT="0" marB="0" anchor="ctr">
                    <a:solidFill>
                      <a:schemeClr val="bg1"/>
                    </a:solidFill>
                  </a:tcPr>
                </a:tc>
              </a:tr>
            </a:tbl>
          </a:graphicData>
        </a:graphic>
      </p:graphicFrame>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24940"/>
            <a:ext cx="8229600" cy="4525645"/>
          </a:xfrm>
        </p:spPr>
        <p:txBody>
          <a:bodyPr/>
          <a:lstStyle/>
          <a:p>
            <a:pPr marL="109855" indent="0">
              <a:buNone/>
            </a:pPr>
            <a:r>
              <a:rPr lang="en-US" altLang="zh-CN" b="1" dirty="0"/>
              <a:t>1</a:t>
            </a:r>
            <a:r>
              <a:rPr lang="zh-CN" altLang="zh-CN" b="1" dirty="0"/>
              <a:t>．</a:t>
            </a:r>
            <a:r>
              <a:rPr lang="en-US" altLang="zh-CN" b="1" dirty="0"/>
              <a:t>matches()</a:t>
            </a:r>
            <a:endParaRPr lang="zh-CN" altLang="zh-CN" b="1" dirty="0"/>
          </a:p>
          <a:p>
            <a:pPr lvl="1"/>
            <a:r>
              <a:rPr lang="en-US" altLang="zh-CN" dirty="0" err="1"/>
              <a:t>boolean</a:t>
            </a:r>
            <a:r>
              <a:rPr lang="en-US" altLang="zh-CN" dirty="0"/>
              <a:t> matches(String regex)</a:t>
            </a:r>
            <a:endParaRPr lang="en-US" altLang="zh-CN" dirty="0"/>
          </a:p>
          <a:p>
            <a:pPr lvl="1"/>
            <a:r>
              <a:rPr lang="zh-CN" altLang="zh-CN" dirty="0"/>
              <a:t>检测调用该方法的字符串是否与给定的</a:t>
            </a:r>
            <a:r>
              <a:rPr lang="en-US" altLang="zh-CN" dirty="0"/>
              <a:t>正则表达式</a:t>
            </a:r>
            <a:r>
              <a:rPr lang="zh-CN" altLang="zh-CN" dirty="0"/>
              <a:t>匹配。</a:t>
            </a:r>
            <a:endParaRPr lang="zh-CN" altLang="en-US" dirty="0"/>
          </a:p>
        </p:txBody>
      </p:sp>
      <p:sp>
        <p:nvSpPr>
          <p:cNvPr id="3" name="标题 2"/>
          <p:cNvSpPr>
            <a:spLocks noGrp="1"/>
          </p:cNvSpPr>
          <p:nvPr>
            <p:ph type="title"/>
          </p:nvPr>
        </p:nvSpPr>
        <p:spPr/>
        <p:txBody>
          <a:bodyPr>
            <a:noAutofit/>
          </a:bodyPr>
          <a:lstStyle/>
          <a:p>
            <a:r>
              <a:rPr lang="en-US" altLang="zh-CN" dirty="0">
                <a:effectLst/>
              </a:rPr>
              <a:t>7.2.2  String</a:t>
            </a:r>
            <a:r>
              <a:rPr lang="zh-CN" altLang="zh-CN" dirty="0">
                <a:effectLst/>
              </a:rPr>
              <a:t>类中操作正则表达式的方法</a:t>
            </a:r>
            <a:endParaRPr lang="zh-CN" altLang="en-US" dirty="0"/>
          </a:p>
        </p:txBody>
      </p:sp>
      <p:sp>
        <p:nvSpPr>
          <p:cNvPr id="4" name="矩形 3"/>
          <p:cNvSpPr/>
          <p:nvPr/>
        </p:nvSpPr>
        <p:spPr>
          <a:xfrm>
            <a:off x="755576" y="2996952"/>
            <a:ext cx="7920880" cy="9220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dirty="0"/>
              <a:t>String email="song.yan@gc.ustb.edu.cn";</a:t>
            </a:r>
            <a:endParaRPr lang="zh-CN" altLang="zh-CN" dirty="0"/>
          </a:p>
          <a:p>
            <a:pPr fontAlgn="auto"/>
            <a:r>
              <a:rPr lang="en-US" altLang="zh-CN" dirty="0" err="1"/>
              <a:t>System.</a:t>
            </a:r>
            <a:r>
              <a:rPr lang="en-US" altLang="zh-CN" i="1" dirty="0" err="1"/>
              <a:t>out</a:t>
            </a:r>
            <a:r>
              <a:rPr lang="en-US" altLang="zh-CN" dirty="0" err="1"/>
              <a:t>.println</a:t>
            </a:r>
            <a:r>
              <a:rPr lang="en-US" altLang="zh-CN" dirty="0"/>
              <a:t>(</a:t>
            </a:r>
            <a:r>
              <a:rPr lang="en-US" altLang="zh-CN" dirty="0" err="1"/>
              <a:t>email.matches</a:t>
            </a:r>
            <a:r>
              <a:rPr lang="en-US" altLang="zh-CN" dirty="0"/>
              <a:t>("[\\w.-]+@([a-zA-Z0-9-]+\\.)+[a-zA-Z0-9]{2,4}"));</a:t>
            </a:r>
            <a:endParaRPr lang="zh-CN" altLang="zh-CN" dirty="0"/>
          </a:p>
        </p:txBody>
      </p:sp>
      <p:sp>
        <p:nvSpPr>
          <p:cNvPr id="5" name="矩形 4"/>
          <p:cNvSpPr/>
          <p:nvPr/>
        </p:nvSpPr>
        <p:spPr>
          <a:xfrm>
            <a:off x="758915" y="4221088"/>
            <a:ext cx="65595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defRPr/>
            </a:pPr>
            <a:r>
              <a:rPr lang="en-US" altLang="zh-CN" b="1" dirty="0"/>
              <a:t>true</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013075" y="1481455"/>
            <a:ext cx="6130925" cy="4525645"/>
          </a:xfrm>
        </p:spPr>
        <p:txBody>
          <a:bodyPr>
            <a:normAutofit/>
          </a:bodyPr>
          <a:lstStyle/>
          <a:p>
            <a:r>
              <a:rPr lang="zh-CN" altLang="zh-CN" sz="2400" dirty="0"/>
              <a:t>在</a:t>
            </a:r>
            <a:r>
              <a:rPr lang="en-US" altLang="zh-CN" sz="2400" dirty="0"/>
              <a:t>Java</a:t>
            </a:r>
            <a:r>
              <a:rPr lang="zh-CN" altLang="zh-CN" sz="2400" dirty="0"/>
              <a:t>中</a:t>
            </a:r>
            <a:r>
              <a:rPr lang="en-US" altLang="zh-CN" sz="2400" dirty="0"/>
              <a:t>“\”</a:t>
            </a:r>
            <a:r>
              <a:rPr lang="zh-CN" altLang="zh-CN" sz="2400" dirty="0"/>
              <a:t>是转义字符的起始字符，具有特殊的含义，所以在正则中出现</a:t>
            </a:r>
            <a:r>
              <a:rPr lang="en-US" altLang="zh-CN" sz="2400" dirty="0"/>
              <a:t>“\”</a:t>
            </a:r>
            <a:r>
              <a:rPr lang="zh-CN" altLang="zh-CN" sz="2400" dirty="0"/>
              <a:t>的地方都需要用</a:t>
            </a:r>
            <a:r>
              <a:rPr lang="en-US" altLang="zh-CN" sz="2400" dirty="0"/>
              <a:t>“\\”</a:t>
            </a:r>
            <a:r>
              <a:rPr lang="zh-CN" altLang="zh-CN" sz="2400" dirty="0"/>
              <a:t>表示。如果要表示</a:t>
            </a:r>
            <a:r>
              <a:rPr lang="en-US" altLang="zh-CN" sz="2400" dirty="0"/>
              <a:t>“\”</a:t>
            </a:r>
            <a:r>
              <a:rPr lang="zh-CN" altLang="zh-CN" sz="2400" dirty="0"/>
              <a:t>本身的话，则需要</a:t>
            </a:r>
            <a:r>
              <a:rPr lang="en-US" altLang="zh-CN" sz="2400" dirty="0"/>
              <a:t>“\\\\”</a:t>
            </a:r>
            <a:r>
              <a:rPr lang="zh-CN" altLang="zh-CN" sz="2400" dirty="0"/>
              <a:t>。</a:t>
            </a:r>
            <a:endParaRPr lang="zh-CN" altLang="en-US" sz="2400" dirty="0"/>
          </a:p>
        </p:txBody>
      </p:sp>
      <p:sp>
        <p:nvSpPr>
          <p:cNvPr id="3" name="标题 2"/>
          <p:cNvSpPr>
            <a:spLocks noGrp="1"/>
          </p:cNvSpPr>
          <p:nvPr>
            <p:ph type="title"/>
          </p:nvPr>
        </p:nvSpPr>
        <p:spPr/>
        <p:txBody>
          <a:bodyPr>
            <a:noAutofit/>
          </a:bodyPr>
          <a:lstStyle/>
          <a:p>
            <a:r>
              <a:rPr lang="en-US" altLang="zh-CN" dirty="0">
                <a:effectLst/>
              </a:rPr>
              <a:t>7.2.2  String</a:t>
            </a:r>
            <a:r>
              <a:rPr lang="zh-CN" altLang="zh-CN" dirty="0">
                <a:effectLst/>
              </a:rPr>
              <a:t>类中操作正则表达式的方法</a:t>
            </a:r>
            <a:endParaRPr lang="zh-CN" altLang="en-US" dirty="0"/>
          </a:p>
        </p:txBody>
      </p:sp>
      <p:pic>
        <p:nvPicPr>
          <p:cNvPr id="4"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532" y="1668198"/>
            <a:ext cx="1800200" cy="1440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81000" y="1384300"/>
            <a:ext cx="8229600" cy="4525645"/>
          </a:xfrm>
        </p:spPr>
        <p:txBody>
          <a:bodyPr/>
          <a:lstStyle/>
          <a:p>
            <a:pPr marL="109855" indent="0">
              <a:buNone/>
            </a:pPr>
            <a:r>
              <a:rPr lang="en-US" altLang="zh-CN" b="1" dirty="0"/>
              <a:t>2</a:t>
            </a:r>
            <a:r>
              <a:rPr lang="zh-CN" altLang="zh-CN" b="1" dirty="0"/>
              <a:t>．</a:t>
            </a:r>
            <a:r>
              <a:rPr lang="en-US" altLang="zh-CN" b="1" dirty="0"/>
              <a:t>replaceAll()</a:t>
            </a:r>
            <a:endParaRPr lang="zh-CN" altLang="zh-CN" b="1" dirty="0"/>
          </a:p>
          <a:p>
            <a:pPr lvl="1"/>
            <a:r>
              <a:rPr lang="en-US" altLang="zh-CN" dirty="0"/>
              <a:t>String replaceAll(String regex, String replacement)</a:t>
            </a:r>
            <a:r>
              <a:rPr lang="zh-CN" altLang="zh-CN" dirty="0"/>
              <a:t>。</a:t>
            </a:r>
            <a:endParaRPr lang="en-US" altLang="zh-CN" dirty="0"/>
          </a:p>
          <a:p>
            <a:pPr lvl="1"/>
            <a:r>
              <a:rPr lang="zh-CN" altLang="zh-CN" dirty="0"/>
              <a:t>该方法使用给定的</a:t>
            </a:r>
            <a:r>
              <a:rPr lang="en-US" altLang="zh-CN" dirty="0"/>
              <a:t>replacement</a:t>
            </a:r>
            <a:r>
              <a:rPr lang="zh-CN" altLang="zh-CN" dirty="0"/>
              <a:t>字符串替换调用此方法的字符串中与给定的</a:t>
            </a:r>
            <a:r>
              <a:rPr lang="en-US" altLang="zh-CN" dirty="0"/>
              <a:t>正则表达式</a:t>
            </a:r>
            <a:r>
              <a:rPr lang="zh-CN" altLang="zh-CN" dirty="0"/>
              <a:t>匹配的每个子字符串。</a:t>
            </a:r>
            <a:endParaRPr lang="zh-CN" altLang="en-US" dirty="0"/>
          </a:p>
        </p:txBody>
      </p:sp>
      <p:sp>
        <p:nvSpPr>
          <p:cNvPr id="3" name="标题 2"/>
          <p:cNvSpPr>
            <a:spLocks noGrp="1"/>
          </p:cNvSpPr>
          <p:nvPr>
            <p:ph type="title"/>
          </p:nvPr>
        </p:nvSpPr>
        <p:spPr/>
        <p:txBody>
          <a:bodyPr>
            <a:noAutofit/>
          </a:bodyPr>
          <a:lstStyle/>
          <a:p>
            <a:r>
              <a:rPr lang="en-US" altLang="zh-CN" dirty="0">
                <a:effectLst/>
              </a:rPr>
              <a:t>7.2.2  String</a:t>
            </a:r>
            <a:r>
              <a:rPr lang="zh-CN" altLang="zh-CN" dirty="0">
                <a:effectLst/>
              </a:rPr>
              <a:t>类中操作正则表达式的方法</a:t>
            </a:r>
            <a:endParaRPr lang="zh-CN" altLang="en-US" dirty="0"/>
          </a:p>
        </p:txBody>
      </p:sp>
      <p:sp>
        <p:nvSpPr>
          <p:cNvPr id="4" name="矩形 3"/>
          <p:cNvSpPr/>
          <p:nvPr/>
        </p:nvSpPr>
        <p:spPr>
          <a:xfrm>
            <a:off x="1043608" y="3429000"/>
            <a:ext cx="7272808" cy="7067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a:t>String text="aa\</a:t>
            </a:r>
            <a:r>
              <a:rPr lang="en-US" altLang="zh-CN" sz="2000" dirty="0" err="1"/>
              <a:t>tbb</a:t>
            </a:r>
            <a:r>
              <a:rPr lang="en-US" altLang="zh-CN" sz="2000" dirty="0"/>
              <a:t>\</a:t>
            </a:r>
            <a:r>
              <a:rPr lang="en-US" altLang="zh-CN" sz="2000" dirty="0" err="1"/>
              <a:t>ncc</a:t>
            </a:r>
            <a:r>
              <a:rPr lang="en-US" altLang="zh-CN" sz="2000" dirty="0"/>
              <a:t>  dd </a:t>
            </a:r>
            <a:r>
              <a:rPr lang="en-US" altLang="zh-CN" sz="2000" dirty="0" err="1"/>
              <a:t>eeff</a:t>
            </a:r>
            <a:r>
              <a:rPr lang="en-US" altLang="zh-CN" sz="2000" dirty="0"/>
              <a:t>";</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text.replaceAll</a:t>
            </a:r>
            <a:r>
              <a:rPr lang="en-US" altLang="zh-CN" sz="2000" dirty="0"/>
              <a:t>("\\s+",""));    </a:t>
            </a:r>
            <a:endParaRPr lang="zh-CN" altLang="zh-CN" sz="2000" dirty="0"/>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89075"/>
            <a:ext cx="8229600" cy="4525645"/>
          </a:xfrm>
        </p:spPr>
        <p:txBody>
          <a:bodyPr/>
          <a:lstStyle/>
          <a:p>
            <a:pPr marL="109855" indent="0">
              <a:buNone/>
            </a:pPr>
            <a:r>
              <a:rPr lang="en-US" altLang="zh-CN" b="1" dirty="0"/>
              <a:t>3</a:t>
            </a:r>
            <a:r>
              <a:rPr lang="zh-CN" altLang="zh-CN" b="1" dirty="0"/>
              <a:t>．</a:t>
            </a:r>
            <a:r>
              <a:rPr lang="en-US" altLang="zh-CN" b="1" dirty="0"/>
              <a:t>split()</a:t>
            </a:r>
            <a:endParaRPr lang="zh-CN" altLang="zh-CN" b="1" dirty="0"/>
          </a:p>
          <a:p>
            <a:pPr lvl="1"/>
            <a:r>
              <a:rPr lang="en-US" altLang="zh-CN" dirty="0"/>
              <a:t>String[] split(String regex)</a:t>
            </a:r>
            <a:endParaRPr lang="en-US" altLang="zh-CN" dirty="0"/>
          </a:p>
          <a:p>
            <a:pPr lvl="1"/>
            <a:r>
              <a:rPr lang="zh-CN" altLang="zh-CN" dirty="0"/>
              <a:t>利用给定的正则表达式将调用此方法的字符串拆分为字符串数组。</a:t>
            </a:r>
            <a:endParaRPr lang="zh-CN" altLang="en-US" dirty="0"/>
          </a:p>
        </p:txBody>
      </p:sp>
      <p:sp>
        <p:nvSpPr>
          <p:cNvPr id="3" name="标题 2"/>
          <p:cNvSpPr>
            <a:spLocks noGrp="1"/>
          </p:cNvSpPr>
          <p:nvPr>
            <p:ph type="title"/>
          </p:nvPr>
        </p:nvSpPr>
        <p:spPr/>
        <p:txBody>
          <a:bodyPr>
            <a:noAutofit/>
          </a:bodyPr>
          <a:lstStyle/>
          <a:p>
            <a:r>
              <a:rPr lang="en-US" altLang="zh-CN" dirty="0">
                <a:effectLst/>
              </a:rPr>
              <a:t>7.2.2  String</a:t>
            </a:r>
            <a:r>
              <a:rPr lang="zh-CN" altLang="zh-CN" dirty="0">
                <a:effectLst/>
              </a:rPr>
              <a:t>类中操作正则表达式的方法</a:t>
            </a:r>
            <a:endParaRPr lang="zh-CN" altLang="en-US" dirty="0"/>
          </a:p>
        </p:txBody>
      </p:sp>
      <p:sp>
        <p:nvSpPr>
          <p:cNvPr id="4" name="矩形 3"/>
          <p:cNvSpPr/>
          <p:nvPr/>
        </p:nvSpPr>
        <p:spPr>
          <a:xfrm>
            <a:off x="467544" y="3421449"/>
            <a:ext cx="8496944" cy="101473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r>
              <a:rPr lang="en-US" altLang="zh-CN" sz="2000" dirty="0"/>
              <a:t>String text="aa\</a:t>
            </a:r>
            <a:r>
              <a:rPr lang="en-US" altLang="zh-CN" sz="2000" dirty="0" err="1"/>
              <a:t>tbb</a:t>
            </a:r>
            <a:r>
              <a:rPr lang="en-US" altLang="zh-CN" sz="2000" dirty="0"/>
              <a:t>\</a:t>
            </a:r>
            <a:r>
              <a:rPr lang="en-US" altLang="zh-CN" sz="2000" dirty="0" err="1"/>
              <a:t>ncc</a:t>
            </a:r>
            <a:r>
              <a:rPr lang="en-US" altLang="zh-CN" sz="2000" dirty="0"/>
              <a:t>  </a:t>
            </a:r>
            <a:r>
              <a:rPr lang="en-US" altLang="zh-CN" sz="2000" dirty="0" err="1"/>
              <a:t>dd</a:t>
            </a:r>
            <a:r>
              <a:rPr lang="en-US" altLang="zh-CN" sz="2000" dirty="0"/>
              <a:t> </a:t>
            </a:r>
            <a:r>
              <a:rPr lang="en-US" altLang="zh-CN" sz="2000" dirty="0" err="1"/>
              <a:t>eeff</a:t>
            </a:r>
            <a:r>
              <a:rPr lang="en-US" altLang="zh-CN" sz="2000" dirty="0"/>
              <a:t>";</a:t>
            </a:r>
            <a:endParaRPr lang="zh-CN" altLang="zh-CN" sz="2000" dirty="0"/>
          </a:p>
          <a:p>
            <a:pPr fontAlgn="auto"/>
            <a:r>
              <a:rPr lang="en-US" altLang="zh-CN" sz="2000" dirty="0"/>
              <a:t>String[] res = </a:t>
            </a:r>
            <a:r>
              <a:rPr lang="en-US" altLang="zh-CN" sz="2000" dirty="0" err="1"/>
              <a:t>text.split</a:t>
            </a:r>
            <a:r>
              <a:rPr lang="en-US" altLang="zh-CN" sz="2000" dirty="0"/>
              <a:t>("\\s+");  </a:t>
            </a:r>
            <a:endParaRPr lang="zh-CN" altLang="zh-CN" sz="2000" dirty="0"/>
          </a:p>
          <a:p>
            <a:r>
              <a:rPr lang="en-US" altLang="zh-CN" sz="2000" dirty="0" err="1"/>
              <a:t>System.</a:t>
            </a:r>
            <a:r>
              <a:rPr lang="en-US" altLang="zh-CN" sz="2000" i="1" dirty="0" err="1"/>
              <a:t>out</a:t>
            </a:r>
            <a:r>
              <a:rPr lang="en-US" altLang="zh-CN" sz="2000" dirty="0" err="1"/>
              <a:t>.println</a:t>
            </a:r>
            <a:r>
              <a:rPr lang="en-US" altLang="zh-CN" sz="2000" dirty="0"/>
              <a:t>(</a:t>
            </a:r>
            <a:r>
              <a:rPr lang="en-US" altLang="zh-CN" sz="2000" dirty="0" err="1"/>
              <a:t>Arrays.</a:t>
            </a:r>
            <a:r>
              <a:rPr lang="en-US" altLang="zh-CN" sz="2000" i="1" dirty="0" err="1"/>
              <a:t>toString</a:t>
            </a:r>
            <a:r>
              <a:rPr lang="en-US" altLang="zh-CN" sz="2000" dirty="0"/>
              <a:t>(res));   </a:t>
            </a:r>
            <a:endParaRPr lang="zh-CN" altLang="zh-CN" sz="2000" dirty="0"/>
          </a:p>
        </p:txBody>
      </p:sp>
      <p:sp>
        <p:nvSpPr>
          <p:cNvPr id="5" name="矩形 4"/>
          <p:cNvSpPr/>
          <p:nvPr/>
        </p:nvSpPr>
        <p:spPr>
          <a:xfrm>
            <a:off x="5580112" y="3952112"/>
            <a:ext cx="2769870"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dirty="0"/>
              <a:t>输出</a:t>
            </a:r>
            <a:r>
              <a:rPr lang="en-US" altLang="zh-CN" dirty="0"/>
              <a:t>[aa, bb, cc, </a:t>
            </a:r>
            <a:r>
              <a:rPr lang="en-US" altLang="zh-CN" dirty="0" err="1"/>
              <a:t>dd</a:t>
            </a:r>
            <a:r>
              <a:rPr lang="en-US" altLang="zh-CN" dirty="0"/>
              <a:t>, </a:t>
            </a:r>
            <a:r>
              <a:rPr lang="en-US" altLang="zh-CN" dirty="0" err="1"/>
              <a:t>eeff</a:t>
            </a:r>
            <a:r>
              <a:rPr lang="en-US" altLang="zh-CN" dirty="0"/>
              <a:t>]</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1481455"/>
            <a:ext cx="8229600" cy="4525645"/>
          </a:xfrm>
        </p:spPr>
        <p:txBody>
          <a:bodyPr>
            <a:normAutofit/>
          </a:bodyPr>
          <a:lstStyle/>
          <a:p>
            <a:pPr marL="109855" indent="0">
              <a:buNone/>
            </a:pPr>
            <a:r>
              <a:rPr lang="en-US" altLang="zh-CN" dirty="0"/>
              <a:t>1</a:t>
            </a:r>
            <a:r>
              <a:rPr lang="zh-CN" altLang="zh-CN" dirty="0"/>
              <a:t>．对象池</a:t>
            </a:r>
            <a:endParaRPr lang="en-US" altLang="zh-CN" dirty="0"/>
          </a:p>
          <a:p>
            <a:pPr lvl="1"/>
            <a:r>
              <a:rPr lang="en-US" altLang="zh-CN" sz="2400" dirty="0"/>
              <a:t>Java</a:t>
            </a:r>
            <a:r>
              <a:rPr lang="zh-CN" altLang="zh-CN" sz="2400" dirty="0"/>
              <a:t>对象的生命周期大致包括三个阶段：对象的</a:t>
            </a:r>
            <a:r>
              <a:rPr lang="zh-CN" altLang="zh-CN" sz="2400" dirty="0">
                <a:solidFill>
                  <a:srgbClr val="FF0000"/>
                </a:solidFill>
              </a:rPr>
              <a:t>创建</a:t>
            </a:r>
            <a:r>
              <a:rPr lang="zh-CN" altLang="zh-CN" sz="2400" dirty="0"/>
              <a:t>、对象的</a:t>
            </a:r>
            <a:r>
              <a:rPr lang="zh-CN" altLang="zh-CN" sz="2400" dirty="0">
                <a:solidFill>
                  <a:srgbClr val="FF0000"/>
                </a:solidFill>
              </a:rPr>
              <a:t>使用</a:t>
            </a:r>
            <a:r>
              <a:rPr lang="zh-CN" altLang="zh-CN" sz="2400" dirty="0"/>
              <a:t>和对象的</a:t>
            </a:r>
            <a:r>
              <a:rPr lang="zh-CN" altLang="zh-CN" sz="2400" dirty="0">
                <a:solidFill>
                  <a:srgbClr val="FF0000"/>
                </a:solidFill>
              </a:rPr>
              <a:t>释放</a:t>
            </a:r>
            <a:r>
              <a:rPr lang="zh-CN" altLang="zh-CN" sz="2400" dirty="0"/>
              <a:t>。</a:t>
            </a:r>
            <a:endParaRPr lang="en-US" altLang="zh-CN" sz="2400" dirty="0"/>
          </a:p>
          <a:p>
            <a:pPr lvl="1"/>
            <a:endParaRPr lang="en-US" altLang="zh-CN" sz="2400" dirty="0"/>
          </a:p>
          <a:p>
            <a:pPr lvl="1"/>
            <a:r>
              <a:rPr lang="zh-CN" altLang="zh-CN" sz="2400" dirty="0"/>
              <a:t>对象的创建</a:t>
            </a:r>
            <a:r>
              <a:rPr lang="zh-CN" altLang="en-US" sz="2400" dirty="0"/>
              <a:t>：</a:t>
            </a:r>
            <a:r>
              <a:rPr lang="en-US" altLang="zh-CN" sz="2400" dirty="0"/>
              <a:t>Java</a:t>
            </a:r>
            <a:r>
              <a:rPr lang="zh-CN" altLang="zh-CN" sz="2400" dirty="0"/>
              <a:t>对象是通过构造方法来创建的，在这一过程中，该构造方法链中的</a:t>
            </a:r>
            <a:r>
              <a:rPr lang="zh-CN" altLang="zh-CN" sz="2400" dirty="0">
                <a:solidFill>
                  <a:srgbClr val="0070C0"/>
                </a:solidFill>
              </a:rPr>
              <a:t>所有构造方法</a:t>
            </a:r>
            <a:r>
              <a:rPr lang="zh-CN" altLang="zh-CN" sz="2400" dirty="0"/>
              <a:t>也都会被自动调用。</a:t>
            </a:r>
            <a:endParaRPr lang="zh-CN" altLang="en-US" dirty="0"/>
          </a:p>
        </p:txBody>
      </p:sp>
      <p:sp>
        <p:nvSpPr>
          <p:cNvPr id="3" name="标题 2"/>
          <p:cNvSpPr>
            <a:spLocks noGrp="1"/>
          </p:cNvSpPr>
          <p:nvPr>
            <p:ph type="title"/>
          </p:nvPr>
        </p:nvSpPr>
        <p:spPr/>
        <p:txBody>
          <a:bodyPr>
            <a:normAutofit/>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75945" y="1343660"/>
            <a:ext cx="8229600" cy="4525645"/>
          </a:xfrm>
        </p:spPr>
        <p:txBody>
          <a:bodyPr>
            <a:normAutofit/>
          </a:bodyPr>
          <a:lstStyle/>
          <a:p>
            <a:r>
              <a:rPr lang="en-US" altLang="zh-CN" sz="2400" dirty="0"/>
              <a:t>Java</a:t>
            </a:r>
            <a:r>
              <a:rPr lang="zh-CN" altLang="zh-CN" sz="2400" dirty="0"/>
              <a:t>语言使用</a:t>
            </a:r>
            <a:r>
              <a:rPr lang="en-US" altLang="zh-CN" sz="2400" dirty="0" err="1"/>
              <a:t>java.util.regex</a:t>
            </a:r>
            <a:r>
              <a:rPr lang="zh-CN" altLang="zh-CN" sz="2400" dirty="0"/>
              <a:t>包中的</a:t>
            </a:r>
            <a:r>
              <a:rPr lang="en-US" altLang="zh-CN" sz="2400" dirty="0"/>
              <a:t>Pattern</a:t>
            </a:r>
            <a:r>
              <a:rPr lang="zh-CN" altLang="zh-CN" sz="2400" dirty="0"/>
              <a:t>和</a:t>
            </a:r>
            <a:r>
              <a:rPr lang="en-US" altLang="zh-CN" sz="2400" dirty="0"/>
              <a:t>Matcher</a:t>
            </a:r>
            <a:r>
              <a:rPr lang="zh-CN" altLang="zh-CN" sz="2400" dirty="0"/>
              <a:t>类处理正则表达式的模式匹配问题。</a:t>
            </a:r>
            <a:r>
              <a:rPr lang="en-US" altLang="zh-CN" sz="2400" dirty="0"/>
              <a:t>String</a:t>
            </a:r>
            <a:r>
              <a:rPr lang="zh-CN" altLang="zh-CN" sz="2400" dirty="0"/>
              <a:t>中之所以可以使用正则表达式，实际上就是在底层调用了这两个类中的方法。比如，当调用</a:t>
            </a:r>
            <a:r>
              <a:rPr lang="en-US" altLang="zh-CN" sz="2400" dirty="0"/>
              <a:t>String</a:t>
            </a:r>
            <a:r>
              <a:rPr lang="zh-CN" altLang="zh-CN" sz="2400" dirty="0"/>
              <a:t>的</a:t>
            </a:r>
            <a:r>
              <a:rPr lang="en-US" altLang="zh-CN" sz="2400" dirty="0"/>
              <a:t>matches()</a:t>
            </a:r>
            <a:r>
              <a:rPr lang="zh-CN" altLang="zh-CN" sz="2400" dirty="0"/>
              <a:t>方法时，底层实际是调用</a:t>
            </a:r>
            <a:r>
              <a:rPr lang="en-US" altLang="zh-CN" sz="2400" dirty="0"/>
              <a:t>Pattern</a:t>
            </a:r>
            <a:r>
              <a:rPr lang="zh-CN" altLang="zh-CN" sz="2400" dirty="0"/>
              <a:t>类的静态方法</a:t>
            </a:r>
            <a:r>
              <a:rPr lang="en-US" altLang="zh-CN" sz="2400" dirty="0"/>
              <a:t>matches()</a:t>
            </a:r>
            <a:r>
              <a:rPr lang="zh-CN" altLang="zh-CN" sz="2400" dirty="0"/>
              <a:t>。</a:t>
            </a:r>
            <a:r>
              <a:rPr lang="en-US" altLang="zh-CN" sz="2400" dirty="0"/>
              <a:t>String</a:t>
            </a:r>
            <a:r>
              <a:rPr lang="zh-CN" altLang="zh-CN" sz="2400" dirty="0"/>
              <a:t>中其他方法对正则表达式的支持也都是建立在底层</a:t>
            </a:r>
            <a:r>
              <a:rPr lang="en-US" altLang="zh-CN" sz="2400" dirty="0"/>
              <a:t>Pattern</a:t>
            </a:r>
            <a:r>
              <a:rPr lang="zh-CN" altLang="zh-CN" sz="2400" dirty="0"/>
              <a:t>和</a:t>
            </a:r>
            <a:r>
              <a:rPr lang="en-US" altLang="zh-CN" sz="2400" dirty="0"/>
              <a:t>Matcher</a:t>
            </a:r>
            <a:r>
              <a:rPr lang="zh-CN" altLang="zh-CN" sz="2400" dirty="0"/>
              <a:t>类之上的。</a:t>
            </a:r>
            <a:endParaRPr lang="zh-CN" altLang="zh-CN" sz="2400" dirty="0"/>
          </a:p>
          <a:p>
            <a:endParaRPr lang="en-US" altLang="zh-CN" sz="2400" dirty="0"/>
          </a:p>
          <a:p>
            <a:r>
              <a:rPr lang="zh-CN" altLang="zh-CN" sz="2400" dirty="0"/>
              <a:t>相比</a:t>
            </a:r>
            <a:r>
              <a:rPr lang="en-US" altLang="zh-CN" sz="2400" dirty="0"/>
              <a:t>String</a:t>
            </a:r>
            <a:r>
              <a:rPr lang="zh-CN" altLang="zh-CN" sz="2400" dirty="0"/>
              <a:t>而言，</a:t>
            </a:r>
            <a:r>
              <a:rPr lang="en-US" altLang="zh-CN" sz="2400" dirty="0"/>
              <a:t>Pattern</a:t>
            </a:r>
            <a:r>
              <a:rPr lang="zh-CN" altLang="zh-CN" sz="2400" dirty="0"/>
              <a:t>和</a:t>
            </a:r>
            <a:r>
              <a:rPr lang="en-US" altLang="zh-CN" sz="2400" dirty="0"/>
              <a:t>Matcher</a:t>
            </a:r>
            <a:r>
              <a:rPr lang="zh-CN" altLang="zh-CN" sz="2400" dirty="0"/>
              <a:t>类提供了更为丰富的功能运用正则表达式。</a:t>
            </a:r>
            <a:endParaRPr lang="zh-CN" altLang="zh-CN" sz="2400" dirty="0"/>
          </a:p>
          <a:p>
            <a:endParaRPr lang="zh-CN" altLang="en-US" sz="2400" dirty="0"/>
          </a:p>
        </p:txBody>
      </p:sp>
      <p:sp>
        <p:nvSpPr>
          <p:cNvPr id="3" name="标题 2"/>
          <p:cNvSpPr>
            <a:spLocks noGrp="1"/>
          </p:cNvSpPr>
          <p:nvPr>
            <p:ph type="title"/>
          </p:nvPr>
        </p:nvSpPr>
        <p:spPr/>
        <p:txBody>
          <a:bodyPr>
            <a:noAutofit/>
          </a:bodyPr>
          <a:lstStyle/>
          <a:p>
            <a:r>
              <a:rPr lang="en-US" altLang="zh-CN" dirty="0">
                <a:effectLst/>
              </a:rPr>
              <a:t>7.2.3  Pattern</a:t>
            </a:r>
            <a:r>
              <a:rPr lang="zh-CN" altLang="zh-CN" dirty="0">
                <a:effectLst/>
              </a:rPr>
              <a:t>和</a:t>
            </a:r>
            <a:r>
              <a:rPr lang="en-US" altLang="zh-CN" dirty="0">
                <a:effectLst/>
              </a:rPr>
              <a:t>Matcher</a:t>
            </a:r>
            <a:r>
              <a:rPr lang="zh-CN" altLang="zh-CN" dirty="0">
                <a:effectLst/>
              </a:rPr>
              <a:t>类</a:t>
            </a:r>
            <a:endParaRPr lang="zh-CN" altLang="en-US" dirty="0"/>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16050"/>
            <a:ext cx="8229600" cy="4899660"/>
          </a:xfrm>
        </p:spPr>
        <p:txBody>
          <a:bodyPr>
            <a:normAutofit/>
          </a:bodyPr>
          <a:lstStyle/>
          <a:p>
            <a:r>
              <a:rPr lang="en-US" altLang="zh-CN" sz="2400" dirty="0"/>
              <a:t>Pattern</a:t>
            </a:r>
            <a:r>
              <a:rPr lang="zh-CN" altLang="zh-CN" sz="2400" dirty="0"/>
              <a:t>类</a:t>
            </a:r>
            <a:endParaRPr lang="en-US" altLang="zh-CN" sz="2400" dirty="0"/>
          </a:p>
          <a:p>
            <a:pPr lvl="1"/>
            <a:r>
              <a:rPr lang="zh-CN" altLang="zh-CN" sz="2400" dirty="0">
                <a:solidFill>
                  <a:srgbClr val="002060"/>
                </a:solidFill>
              </a:rPr>
              <a:t>用于包装正则表达式</a:t>
            </a:r>
            <a:r>
              <a:rPr lang="zh-CN" altLang="en-US" sz="2400" dirty="0">
                <a:solidFill>
                  <a:srgbClr val="002060"/>
                </a:solidFill>
              </a:rPr>
              <a:t>，</a:t>
            </a:r>
            <a:r>
              <a:rPr lang="zh-CN" altLang="zh-CN" sz="2400" dirty="0">
                <a:solidFill>
                  <a:srgbClr val="002060"/>
                </a:solidFill>
              </a:rPr>
              <a:t>创建模式对象</a:t>
            </a:r>
            <a:endParaRPr lang="en-US" altLang="zh-CN" sz="2400" dirty="0">
              <a:solidFill>
                <a:srgbClr val="002060"/>
              </a:solidFill>
            </a:endParaRPr>
          </a:p>
          <a:p>
            <a:pPr lvl="2"/>
            <a:r>
              <a:rPr lang="en-US" altLang="zh-CN" sz="2000" dirty="0"/>
              <a:t>public static Pattern compile(String regex)</a:t>
            </a:r>
            <a:r>
              <a:rPr lang="zh-CN" altLang="zh-CN" sz="2000" dirty="0"/>
              <a:t>：将给定的正则表达式编译为模式对象。</a:t>
            </a:r>
            <a:endParaRPr lang="en-US" altLang="zh-CN" sz="2000" dirty="0"/>
          </a:p>
          <a:p>
            <a:pPr lvl="2"/>
            <a:r>
              <a:rPr lang="en-US" altLang="zh-CN" sz="2000" dirty="0"/>
              <a:t>public static Pattern compile(String regex, int flags)</a:t>
            </a:r>
            <a:r>
              <a:rPr lang="zh-CN" altLang="zh-CN" sz="2000" dirty="0"/>
              <a:t>：结合给定的标志编译正则表达式，指明模式匹配时需要遵守的特殊规则，例如</a:t>
            </a:r>
            <a:r>
              <a:rPr lang="en-US" altLang="zh-CN" sz="2000" dirty="0"/>
              <a:t>Pattern.CASE_INSENSITIVE</a:t>
            </a:r>
            <a:r>
              <a:rPr lang="zh-CN" altLang="zh-CN" sz="2000" dirty="0"/>
              <a:t>表示忽略大小写。</a:t>
            </a:r>
            <a:endParaRPr lang="en-US" altLang="zh-CN" sz="2000" dirty="0"/>
          </a:p>
          <a:p>
            <a:pPr lvl="1"/>
            <a:endParaRPr lang="en-US" altLang="zh-CN" sz="2400" dirty="0">
              <a:solidFill>
                <a:srgbClr val="002060"/>
              </a:solidFill>
            </a:endParaRPr>
          </a:p>
          <a:p>
            <a:pPr lvl="1"/>
            <a:endParaRPr lang="en-US" altLang="zh-CN" sz="2400" dirty="0">
              <a:solidFill>
                <a:srgbClr val="002060"/>
              </a:solidFill>
            </a:endParaRPr>
          </a:p>
          <a:p>
            <a:pPr lvl="1"/>
            <a:endParaRPr lang="zh-CN" altLang="en-US" sz="2000" dirty="0"/>
          </a:p>
        </p:txBody>
      </p:sp>
      <p:sp>
        <p:nvSpPr>
          <p:cNvPr id="3" name="标题 2"/>
          <p:cNvSpPr>
            <a:spLocks noGrp="1"/>
          </p:cNvSpPr>
          <p:nvPr>
            <p:ph type="title"/>
          </p:nvPr>
        </p:nvSpPr>
        <p:spPr/>
        <p:txBody>
          <a:bodyPr vert="horz" rtlCol="0" anchor="ctr">
            <a:noAutofit/>
            <a:scene3d>
              <a:camera prst="orthographicFront"/>
              <a:lightRig rig="soft" dir="t"/>
            </a:scene3d>
            <a:sp3d prstMaterial="softEdge">
              <a:bevelT w="25400" h="25400"/>
            </a:sp3d>
          </a:bodyPr>
          <a:lstStyle/>
          <a:p>
            <a:r>
              <a:rPr lang="en-US" altLang="zh-CN" dirty="0">
                <a:effectLst/>
              </a:rPr>
              <a:t>7.2.3  Pattern</a:t>
            </a:r>
            <a:r>
              <a:rPr lang="zh-CN" altLang="zh-CN" dirty="0">
                <a:effectLst/>
              </a:rPr>
              <a:t>和</a:t>
            </a:r>
            <a:r>
              <a:rPr lang="en-US" altLang="zh-CN" dirty="0">
                <a:effectLst/>
              </a:rPr>
              <a:t>Matcher</a:t>
            </a:r>
            <a:r>
              <a:rPr lang="zh-CN" altLang="zh-CN" dirty="0">
                <a:effectLst/>
              </a:rPr>
              <a:t>类</a:t>
            </a:r>
            <a:endParaRPr lang="zh-CN" altLang="en-US" dirty="0">
              <a:effectLst/>
            </a:endParaRPr>
          </a:p>
        </p:txBody>
      </p:sp>
      <p:sp>
        <p:nvSpPr>
          <p:cNvPr id="5" name="文本框 4"/>
          <p:cNvSpPr txBox="1"/>
          <p:nvPr/>
        </p:nvSpPr>
        <p:spPr>
          <a:xfrm>
            <a:off x="179512" y="4149080"/>
            <a:ext cx="8604448" cy="845185"/>
          </a:xfrm>
          <a:prstGeom prst="rect">
            <a:avLst/>
          </a:prstGeom>
          <a:solidFill>
            <a:schemeClr val="bg1"/>
          </a:solidFill>
        </p:spPr>
        <p:txBody>
          <a:bodyPr wrap="square">
            <a:spAutoFit/>
          </a:bodyPr>
          <a:lstStyle/>
          <a:p>
            <a:pPr algn="l" fontAlgn="auto">
              <a:spcBef>
                <a:spcPts val="600"/>
              </a:spcBef>
            </a:pP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String </a:t>
            </a:r>
            <a:r>
              <a:rPr lang="en-US" altLang="zh-CN" sz="2200" dirty="0" err="1">
                <a:solidFill>
                  <a:srgbClr val="FF0000"/>
                </a:solidFill>
                <a:effectLst/>
                <a:latin typeface="Calibri" panose="020F0502020204030204" charset="0"/>
                <a:ea typeface="宋体" panose="02010600030101010101" pitchFamily="2" charset="-122"/>
                <a:cs typeface="Calibri" panose="020F0502020204030204" charset="0"/>
              </a:rPr>
              <a:t>teleRegex</a:t>
            </a: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 = "((13[0-9])|(14[5,7])|(15([0-3,5-9]))|(18[0,5-9]))\\d{8}";</a:t>
            </a:r>
            <a:endParaRPr lang="zh-CN" altLang="zh-CN" sz="2200" dirty="0">
              <a:solidFill>
                <a:srgbClr val="FF0000"/>
              </a:solidFill>
              <a:effectLst/>
              <a:latin typeface="Calibri" panose="020F0502020204030204" charset="0"/>
              <a:ea typeface="宋体" panose="02010600030101010101" pitchFamily="2" charset="-122"/>
              <a:cs typeface="Calibri" panose="020F0502020204030204" charset="0"/>
            </a:endParaRPr>
          </a:p>
          <a:p>
            <a:pPr algn="l" fontAlgn="auto">
              <a:spcBef>
                <a:spcPts val="600"/>
              </a:spcBef>
            </a:pP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Pattern </a:t>
            </a:r>
            <a:r>
              <a:rPr lang="en-US" altLang="zh-CN" sz="2200" dirty="0" err="1">
                <a:solidFill>
                  <a:srgbClr val="FF0000"/>
                </a:solidFill>
                <a:effectLst/>
                <a:latin typeface="Calibri" panose="020F0502020204030204" charset="0"/>
                <a:ea typeface="宋体" panose="02010600030101010101" pitchFamily="2" charset="-122"/>
                <a:cs typeface="Calibri" panose="020F0502020204030204" charset="0"/>
              </a:rPr>
              <a:t>pattern</a:t>
            </a: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 = </a:t>
            </a:r>
            <a:r>
              <a:rPr lang="en-US" altLang="zh-CN" sz="2200" dirty="0" err="1">
                <a:solidFill>
                  <a:srgbClr val="FF0000"/>
                </a:solidFill>
                <a:effectLst/>
                <a:latin typeface="Calibri" panose="020F0502020204030204" charset="0"/>
                <a:ea typeface="宋体" panose="02010600030101010101" pitchFamily="2" charset="-122"/>
                <a:cs typeface="Calibri" panose="020F0502020204030204" charset="0"/>
              </a:rPr>
              <a:t>Pattern.compile</a:t>
            </a: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a:t>
            </a:r>
            <a:r>
              <a:rPr lang="en-US" altLang="zh-CN" sz="2200" dirty="0" err="1">
                <a:solidFill>
                  <a:srgbClr val="FF0000"/>
                </a:solidFill>
                <a:effectLst/>
                <a:latin typeface="Calibri" panose="020F0502020204030204" charset="0"/>
                <a:ea typeface="宋体" panose="02010600030101010101" pitchFamily="2" charset="-122"/>
                <a:cs typeface="Calibri" panose="020F0502020204030204" charset="0"/>
              </a:rPr>
              <a:t>teleRegex</a:t>
            </a: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  </a:t>
            </a:r>
            <a:endParaRPr lang="zh-CN" altLang="zh-CN" sz="2200" dirty="0">
              <a:solidFill>
                <a:srgbClr val="FF0000"/>
              </a:solidFill>
              <a:latin typeface="Calibri" panose="020F0502020204030204" charset="0"/>
              <a:ea typeface="宋体" panose="02010600030101010101" pitchFamily="2" charset="-122"/>
              <a:cs typeface="Calibri" panose="020F0502020204030204" charset="0"/>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33070" y="1432560"/>
            <a:ext cx="8229600" cy="4899660"/>
          </a:xfrm>
        </p:spPr>
        <p:txBody>
          <a:bodyPr>
            <a:normAutofit/>
          </a:bodyPr>
          <a:lstStyle/>
          <a:p>
            <a:r>
              <a:rPr lang="en-US" altLang="zh-CN" sz="2400" dirty="0"/>
              <a:t>Pattern</a:t>
            </a:r>
            <a:r>
              <a:rPr lang="zh-CN" altLang="zh-CN" sz="2400" dirty="0"/>
              <a:t>类</a:t>
            </a:r>
            <a:endParaRPr lang="en-US" altLang="zh-CN" sz="2400" dirty="0"/>
          </a:p>
          <a:p>
            <a:pPr lvl="1"/>
            <a:r>
              <a:rPr lang="zh-CN" altLang="zh-CN" sz="2400" dirty="0">
                <a:solidFill>
                  <a:srgbClr val="002060"/>
                </a:solidFill>
              </a:rPr>
              <a:t>获取</a:t>
            </a:r>
            <a:r>
              <a:rPr lang="en-US" altLang="zh-CN" sz="2400" dirty="0">
                <a:solidFill>
                  <a:srgbClr val="002060"/>
                </a:solidFill>
              </a:rPr>
              <a:t>Matcher</a:t>
            </a:r>
            <a:r>
              <a:rPr lang="zh-CN" altLang="zh-CN" sz="2400" dirty="0">
                <a:solidFill>
                  <a:srgbClr val="002060"/>
                </a:solidFill>
              </a:rPr>
              <a:t>匹配器对象</a:t>
            </a:r>
            <a:endParaRPr lang="en-US" altLang="zh-CN" sz="2400" dirty="0">
              <a:solidFill>
                <a:srgbClr val="002060"/>
              </a:solidFill>
            </a:endParaRPr>
          </a:p>
          <a:p>
            <a:pPr lvl="2"/>
            <a:r>
              <a:rPr lang="en-US" altLang="zh-CN" sz="2000" dirty="0"/>
              <a:t>public Matcher matcher(CharSequence input)</a:t>
            </a:r>
            <a:r>
              <a:rPr lang="zh-CN" altLang="zh-CN" sz="2000" dirty="0"/>
              <a:t>：由模式对象创建一个匹配器</a:t>
            </a:r>
            <a:r>
              <a:rPr lang="en-US" altLang="zh-CN" sz="2000" dirty="0"/>
              <a:t>Matcher </a:t>
            </a:r>
            <a:r>
              <a:rPr lang="zh-CN" altLang="zh-CN" sz="2000" dirty="0"/>
              <a:t>对象，该匹配器将根据此模式匹配给定的</a:t>
            </a:r>
            <a:r>
              <a:rPr lang="en-US" altLang="zh-CN" sz="2000" dirty="0"/>
              <a:t>input</a:t>
            </a:r>
            <a:r>
              <a:rPr lang="zh-CN" altLang="zh-CN" sz="2000" dirty="0"/>
              <a:t>输入。</a:t>
            </a:r>
            <a:endParaRPr lang="zh-CN" altLang="zh-CN" sz="2000" dirty="0"/>
          </a:p>
          <a:p>
            <a:pPr lvl="1"/>
            <a:endParaRPr lang="zh-CN" altLang="en-US" sz="2000" dirty="0"/>
          </a:p>
        </p:txBody>
      </p:sp>
      <p:sp>
        <p:nvSpPr>
          <p:cNvPr id="3" name="标题 2"/>
          <p:cNvSpPr>
            <a:spLocks noGrp="1"/>
          </p:cNvSpPr>
          <p:nvPr>
            <p:ph type="title"/>
          </p:nvPr>
        </p:nvSpPr>
        <p:spPr/>
        <p:txBody>
          <a:bodyPr vert="horz" rtlCol="0" anchor="ctr">
            <a:noAutofit/>
            <a:scene3d>
              <a:camera prst="orthographicFront"/>
              <a:lightRig rig="soft" dir="t"/>
            </a:scene3d>
            <a:sp3d prstMaterial="softEdge">
              <a:bevelT w="25400" h="25400"/>
            </a:sp3d>
          </a:bodyPr>
          <a:lstStyle/>
          <a:p>
            <a:r>
              <a:rPr lang="en-US" altLang="zh-CN" dirty="0">
                <a:effectLst/>
              </a:rPr>
              <a:t>7.2.3  Pattern</a:t>
            </a:r>
            <a:r>
              <a:rPr lang="zh-CN" altLang="zh-CN" dirty="0">
                <a:effectLst/>
              </a:rPr>
              <a:t>和</a:t>
            </a:r>
            <a:r>
              <a:rPr lang="en-US" altLang="zh-CN" dirty="0">
                <a:effectLst/>
              </a:rPr>
              <a:t>Matcher</a:t>
            </a:r>
            <a:r>
              <a:rPr lang="zh-CN" altLang="zh-CN" dirty="0">
                <a:effectLst/>
              </a:rPr>
              <a:t>类</a:t>
            </a:r>
            <a:endParaRPr lang="zh-CN" altLang="en-US" dirty="0">
              <a:effectLst/>
            </a:endParaRPr>
          </a:p>
        </p:txBody>
      </p:sp>
      <p:sp>
        <p:nvSpPr>
          <p:cNvPr id="5" name="文本框 4"/>
          <p:cNvSpPr txBox="1"/>
          <p:nvPr/>
        </p:nvSpPr>
        <p:spPr>
          <a:xfrm>
            <a:off x="433157" y="3508135"/>
            <a:ext cx="8604448" cy="845185"/>
          </a:xfrm>
          <a:prstGeom prst="rect">
            <a:avLst/>
          </a:prstGeom>
          <a:solidFill>
            <a:schemeClr val="bg1"/>
          </a:solidFill>
        </p:spPr>
        <p:txBody>
          <a:bodyPr wrap="square">
            <a:spAutoFit/>
          </a:bodyPr>
          <a:lstStyle/>
          <a:p>
            <a:pPr algn="l" fontAlgn="auto">
              <a:spcBef>
                <a:spcPts val="600"/>
              </a:spcBef>
            </a:pP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String </a:t>
            </a:r>
            <a:r>
              <a:rPr lang="en-US" altLang="zh-CN" sz="2200" dirty="0" err="1">
                <a:solidFill>
                  <a:srgbClr val="FF0000"/>
                </a:solidFill>
                <a:effectLst/>
                <a:latin typeface="Calibri" panose="020F0502020204030204" charset="0"/>
                <a:ea typeface="宋体" panose="02010600030101010101" pitchFamily="2" charset="-122"/>
                <a:cs typeface="Calibri" panose="020F0502020204030204" charset="0"/>
              </a:rPr>
              <a:t>teleRegex</a:t>
            </a: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 = "((13[0-9])|(14[5,7])|(15([0-3,5-9]))|(18[0,5-9]))\\d{8}";</a:t>
            </a:r>
            <a:endParaRPr lang="zh-CN" altLang="zh-CN" sz="2200" dirty="0">
              <a:solidFill>
                <a:srgbClr val="FF0000"/>
              </a:solidFill>
              <a:effectLst/>
              <a:latin typeface="Calibri" panose="020F0502020204030204" charset="0"/>
              <a:ea typeface="宋体" panose="02010600030101010101" pitchFamily="2" charset="-122"/>
              <a:cs typeface="Calibri" panose="020F0502020204030204" charset="0"/>
            </a:endParaRPr>
          </a:p>
          <a:p>
            <a:pPr algn="l" fontAlgn="auto">
              <a:spcBef>
                <a:spcPts val="600"/>
              </a:spcBef>
            </a:pP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Pattern </a:t>
            </a:r>
            <a:r>
              <a:rPr lang="en-US" altLang="zh-CN" sz="2200" dirty="0" err="1">
                <a:solidFill>
                  <a:srgbClr val="FF0000"/>
                </a:solidFill>
                <a:effectLst/>
                <a:latin typeface="Calibri" panose="020F0502020204030204" charset="0"/>
                <a:ea typeface="宋体" panose="02010600030101010101" pitchFamily="2" charset="-122"/>
                <a:cs typeface="Calibri" panose="020F0502020204030204" charset="0"/>
              </a:rPr>
              <a:t>pattern</a:t>
            </a: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 = </a:t>
            </a:r>
            <a:r>
              <a:rPr lang="en-US" altLang="zh-CN" sz="2200" dirty="0" err="1">
                <a:solidFill>
                  <a:srgbClr val="FF0000"/>
                </a:solidFill>
                <a:effectLst/>
                <a:latin typeface="Calibri" panose="020F0502020204030204" charset="0"/>
                <a:ea typeface="宋体" panose="02010600030101010101" pitchFamily="2" charset="-122"/>
                <a:cs typeface="Calibri" panose="020F0502020204030204" charset="0"/>
              </a:rPr>
              <a:t>Pattern.compile</a:t>
            </a: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a:t>
            </a:r>
            <a:r>
              <a:rPr lang="en-US" altLang="zh-CN" sz="2200" dirty="0" err="1">
                <a:solidFill>
                  <a:srgbClr val="FF0000"/>
                </a:solidFill>
                <a:effectLst/>
                <a:latin typeface="Calibri" panose="020F0502020204030204" charset="0"/>
                <a:ea typeface="宋体" panose="02010600030101010101" pitchFamily="2" charset="-122"/>
                <a:cs typeface="Calibri" panose="020F0502020204030204" charset="0"/>
              </a:rPr>
              <a:t>teleRegex</a:t>
            </a:r>
            <a:r>
              <a:rPr lang="en-US" altLang="zh-CN" sz="2200" dirty="0">
                <a:solidFill>
                  <a:srgbClr val="FF0000"/>
                </a:solidFill>
                <a:effectLst/>
                <a:latin typeface="Calibri" panose="020F0502020204030204" charset="0"/>
                <a:ea typeface="宋体" panose="02010600030101010101" pitchFamily="2" charset="-122"/>
                <a:cs typeface="Calibri" panose="020F0502020204030204" charset="0"/>
              </a:rPr>
              <a:t>);  </a:t>
            </a:r>
            <a:endParaRPr lang="zh-CN" altLang="zh-CN" sz="2200" dirty="0">
              <a:solidFill>
                <a:srgbClr val="FF0000"/>
              </a:solidFill>
              <a:latin typeface="Calibri" panose="020F0502020204030204" charset="0"/>
              <a:ea typeface="宋体" panose="02010600030101010101" pitchFamily="2" charset="-122"/>
              <a:cs typeface="Calibri" panose="020F0502020204030204" charset="0"/>
            </a:endParaRPr>
          </a:p>
        </p:txBody>
      </p:sp>
      <p:sp>
        <p:nvSpPr>
          <p:cNvPr id="6" name="文本框 5"/>
          <p:cNvSpPr txBox="1"/>
          <p:nvPr/>
        </p:nvSpPr>
        <p:spPr>
          <a:xfrm>
            <a:off x="448516" y="4373668"/>
            <a:ext cx="8604448" cy="429895"/>
          </a:xfrm>
          <a:prstGeom prst="rect">
            <a:avLst/>
          </a:prstGeom>
          <a:solidFill>
            <a:schemeClr val="bg1"/>
          </a:solidFill>
        </p:spPr>
        <p:txBody>
          <a:bodyPr wrap="square">
            <a:spAutoFit/>
          </a:bodyPr>
          <a:lstStyle/>
          <a:p>
            <a:pPr algn="l" fontAlgn="auto">
              <a:spcBef>
                <a:spcPts val="600"/>
              </a:spcBef>
            </a:pPr>
            <a:r>
              <a:rPr lang="en-US" altLang="zh-CN" sz="2200" dirty="0">
                <a:solidFill>
                  <a:srgbClr val="FF0000"/>
                </a:solidFill>
                <a:latin typeface="Calibri" panose="020F0502020204030204" charset="0"/>
                <a:ea typeface="宋体" panose="02010600030101010101" pitchFamily="2" charset="-122"/>
                <a:cs typeface="Calibri" panose="020F0502020204030204" charset="0"/>
              </a:rPr>
              <a:t>Matcher </a:t>
            </a:r>
            <a:r>
              <a:rPr lang="en-US" altLang="zh-CN" sz="2200" dirty="0" err="1">
                <a:solidFill>
                  <a:srgbClr val="FF0000"/>
                </a:solidFill>
                <a:latin typeface="Calibri" panose="020F0502020204030204" charset="0"/>
                <a:ea typeface="宋体" panose="02010600030101010101" pitchFamily="2" charset="-122"/>
                <a:cs typeface="Calibri" panose="020F0502020204030204" charset="0"/>
              </a:rPr>
              <a:t>matcher</a:t>
            </a:r>
            <a:r>
              <a:rPr lang="en-US" altLang="zh-CN" sz="2200" dirty="0">
                <a:solidFill>
                  <a:srgbClr val="FF0000"/>
                </a:solidFill>
                <a:latin typeface="Calibri" panose="020F0502020204030204" charset="0"/>
                <a:ea typeface="宋体" panose="02010600030101010101" pitchFamily="2" charset="-122"/>
                <a:cs typeface="Calibri" panose="020F0502020204030204" charset="0"/>
              </a:rPr>
              <a:t> = </a:t>
            </a:r>
            <a:r>
              <a:rPr lang="en-US" altLang="zh-CN" sz="2200" dirty="0" err="1">
                <a:solidFill>
                  <a:srgbClr val="FF0000"/>
                </a:solidFill>
                <a:latin typeface="Calibri" panose="020F0502020204030204" charset="0"/>
                <a:ea typeface="宋体" panose="02010600030101010101" pitchFamily="2" charset="-122"/>
                <a:cs typeface="Calibri" panose="020F0502020204030204" charset="0"/>
              </a:rPr>
              <a:t>pattern.matcher</a:t>
            </a:r>
            <a:r>
              <a:rPr lang="en-US" altLang="zh-CN" sz="2200" dirty="0">
                <a:solidFill>
                  <a:srgbClr val="FF0000"/>
                </a:solidFill>
                <a:latin typeface="Calibri" panose="020F0502020204030204" charset="0"/>
                <a:ea typeface="宋体" panose="02010600030101010101" pitchFamily="2" charset="-122"/>
                <a:cs typeface="Calibri" panose="020F0502020204030204" charset="0"/>
              </a:rPr>
              <a:t>("13641052992");</a:t>
            </a:r>
            <a:endParaRPr lang="zh-CN" altLang="zh-CN" sz="2200" dirty="0">
              <a:solidFill>
                <a:srgbClr val="FF0000"/>
              </a:solidFill>
              <a:latin typeface="Calibri" panose="020F0502020204030204" charset="0"/>
              <a:ea typeface="宋体" panose="02010600030101010101" pitchFamily="2" charset="-122"/>
              <a:cs typeface="Calibri" panose="020F0502020204030204" charset="0"/>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16585" y="1456690"/>
            <a:ext cx="8229600" cy="4525645"/>
          </a:xfrm>
        </p:spPr>
        <p:txBody>
          <a:bodyPr vert="horz">
            <a:normAutofit/>
          </a:bodyPr>
          <a:lstStyle/>
          <a:p>
            <a:r>
              <a:rPr lang="en-US" altLang="zh-CN" sz="2400" dirty="0"/>
              <a:t>Matcher</a:t>
            </a:r>
            <a:r>
              <a:rPr lang="zh-CN" altLang="zh-CN" sz="2400" dirty="0"/>
              <a:t>类通过解释模式对字符序列执行匹配操作</a:t>
            </a:r>
            <a:endParaRPr lang="en-US" altLang="zh-CN" sz="2400" dirty="0"/>
          </a:p>
          <a:p>
            <a:pPr lvl="1"/>
            <a:r>
              <a:rPr lang="zh-CN" altLang="zh-CN" sz="2400" dirty="0">
                <a:solidFill>
                  <a:srgbClr val="002060"/>
                </a:solidFill>
              </a:rPr>
              <a:t>对目标字符串是否匹配进行判断</a:t>
            </a:r>
            <a:endParaRPr lang="en-US" altLang="zh-CN" sz="2400" dirty="0">
              <a:solidFill>
                <a:srgbClr val="002060"/>
              </a:solidFill>
            </a:endParaRPr>
          </a:p>
          <a:p>
            <a:pPr lvl="2"/>
            <a:r>
              <a:rPr lang="en-US" altLang="zh-CN" sz="2000" dirty="0"/>
              <a:t>public </a:t>
            </a:r>
            <a:r>
              <a:rPr lang="en-US" altLang="zh-CN" sz="2000" dirty="0" err="1"/>
              <a:t>boolean</a:t>
            </a:r>
            <a:r>
              <a:rPr lang="en-US" altLang="zh-CN" sz="2000" dirty="0"/>
              <a:t> find()</a:t>
            </a:r>
            <a:r>
              <a:rPr lang="zh-CN" altLang="zh-CN" sz="2000" dirty="0"/>
              <a:t>：尝试查找与模式相匹配的输入序列的下一个子序列。</a:t>
            </a:r>
            <a:r>
              <a:rPr lang="zh-CN" altLang="en-US" sz="2000" dirty="0"/>
              <a:t>可以使用循环组织</a:t>
            </a:r>
            <a:r>
              <a:rPr lang="en-US" altLang="zh-CN" sz="2000" dirty="0"/>
              <a:t>find()</a:t>
            </a:r>
            <a:r>
              <a:rPr lang="zh-CN" altLang="en-US" sz="2000" dirty="0"/>
              <a:t>在字符序列中进行多次匹配计算。</a:t>
            </a:r>
            <a:endParaRPr lang="zh-CN" altLang="zh-CN" sz="2000" dirty="0"/>
          </a:p>
          <a:p>
            <a:endParaRPr lang="zh-CN" altLang="en-US" sz="2400" dirty="0"/>
          </a:p>
        </p:txBody>
      </p:sp>
      <p:sp>
        <p:nvSpPr>
          <p:cNvPr id="3" name="标题 2"/>
          <p:cNvSpPr>
            <a:spLocks noGrp="1"/>
          </p:cNvSpPr>
          <p:nvPr>
            <p:ph type="title"/>
          </p:nvPr>
        </p:nvSpPr>
        <p:spPr/>
        <p:txBody>
          <a:bodyPr vert="horz" rtlCol="0" anchor="ctr">
            <a:noAutofit/>
            <a:scene3d>
              <a:camera prst="orthographicFront"/>
              <a:lightRig rig="soft" dir="t"/>
            </a:scene3d>
            <a:sp3d prstMaterial="softEdge">
              <a:bevelT w="25400" h="25400"/>
            </a:sp3d>
          </a:bodyPr>
          <a:lstStyle/>
          <a:p>
            <a:r>
              <a:rPr lang="en-US" altLang="zh-CN" dirty="0">
                <a:effectLst/>
              </a:rPr>
              <a:t>7.2.3  Pattern</a:t>
            </a:r>
            <a:r>
              <a:rPr lang="zh-CN" altLang="zh-CN" dirty="0">
                <a:effectLst/>
              </a:rPr>
              <a:t>和</a:t>
            </a:r>
            <a:r>
              <a:rPr lang="en-US" altLang="zh-CN" dirty="0">
                <a:effectLst/>
              </a:rPr>
              <a:t>Matcher</a:t>
            </a:r>
            <a:r>
              <a:rPr lang="zh-CN" altLang="zh-CN" dirty="0">
                <a:effectLst/>
              </a:rPr>
              <a:t>类</a:t>
            </a:r>
            <a:endParaRPr lang="zh-CN" altLang="en-US" dirty="0">
              <a:effectLst/>
            </a:endParaRPr>
          </a:p>
        </p:txBody>
      </p:sp>
      <p:sp>
        <p:nvSpPr>
          <p:cNvPr id="4" name="文本框 3"/>
          <p:cNvSpPr txBox="1"/>
          <p:nvPr/>
        </p:nvSpPr>
        <p:spPr>
          <a:xfrm>
            <a:off x="375536" y="3398763"/>
            <a:ext cx="8712968" cy="1676400"/>
          </a:xfrm>
          <a:prstGeom prst="rect">
            <a:avLst/>
          </a:prstGeom>
          <a:solidFill>
            <a:schemeClr val="bg1"/>
          </a:solidFill>
        </p:spPr>
        <p:txBody>
          <a:bodyPr wrap="square">
            <a:spAutoFit/>
          </a:bodyPr>
          <a:lstStyle/>
          <a:p>
            <a:pPr algn="l" fontAlgn="auto">
              <a:spcBef>
                <a:spcPts val="600"/>
              </a:spcBef>
            </a:pPr>
            <a:r>
              <a:rPr lang="en-US" altLang="zh-CN" sz="2200" dirty="0">
                <a:effectLst/>
                <a:latin typeface="Calibri" panose="020F0502020204030204" charset="0"/>
                <a:ea typeface="宋体" panose="02010600030101010101" pitchFamily="2" charset="-122"/>
                <a:cs typeface="Calibri" panose="020F0502020204030204" charset="0"/>
              </a:rPr>
              <a:t>String </a:t>
            </a:r>
            <a:r>
              <a:rPr lang="en-US" altLang="zh-CN" sz="2200" dirty="0" err="1">
                <a:effectLst/>
                <a:latin typeface="Calibri" panose="020F0502020204030204" charset="0"/>
                <a:ea typeface="宋体" panose="02010600030101010101" pitchFamily="2" charset="-122"/>
                <a:cs typeface="Calibri" panose="020F0502020204030204" charset="0"/>
              </a:rPr>
              <a:t>teleRegex</a:t>
            </a:r>
            <a:r>
              <a:rPr lang="en-US" altLang="zh-CN" sz="2200" dirty="0">
                <a:effectLst/>
                <a:latin typeface="Calibri" panose="020F0502020204030204" charset="0"/>
                <a:ea typeface="宋体" panose="02010600030101010101" pitchFamily="2" charset="-122"/>
                <a:cs typeface="Calibri" panose="020F0502020204030204" charset="0"/>
              </a:rPr>
              <a:t> = "((13[0-9])|(14[5,7])|(15([0-3,5-9]))|(18[0,5-9]))\\d{8}";</a:t>
            </a:r>
            <a:endParaRPr lang="zh-CN" altLang="zh-CN" sz="2200" dirty="0">
              <a:effectLst/>
              <a:latin typeface="Calibri" panose="020F0502020204030204" charset="0"/>
              <a:ea typeface="宋体" panose="02010600030101010101" pitchFamily="2" charset="-122"/>
              <a:cs typeface="Calibri" panose="020F0502020204030204" charset="0"/>
            </a:endParaRPr>
          </a:p>
          <a:p>
            <a:pPr algn="l" fontAlgn="auto">
              <a:spcBef>
                <a:spcPts val="600"/>
              </a:spcBef>
            </a:pPr>
            <a:r>
              <a:rPr lang="en-US" altLang="zh-CN" sz="2200" dirty="0">
                <a:effectLst/>
                <a:latin typeface="Calibri" panose="020F0502020204030204" charset="0"/>
                <a:ea typeface="宋体" panose="02010600030101010101" pitchFamily="2" charset="-122"/>
                <a:cs typeface="Calibri" panose="020F0502020204030204" charset="0"/>
              </a:rPr>
              <a:t>Pattern </a:t>
            </a:r>
            <a:r>
              <a:rPr lang="en-US" altLang="zh-CN" sz="2200" dirty="0" err="1">
                <a:effectLst/>
                <a:latin typeface="Calibri" panose="020F0502020204030204" charset="0"/>
                <a:ea typeface="宋体" panose="02010600030101010101" pitchFamily="2" charset="-122"/>
                <a:cs typeface="Calibri" panose="020F0502020204030204" charset="0"/>
              </a:rPr>
              <a:t>pattern</a:t>
            </a:r>
            <a:r>
              <a:rPr lang="en-US" altLang="zh-CN" sz="2200" dirty="0">
                <a:effectLst/>
                <a:latin typeface="Calibri" panose="020F0502020204030204" charset="0"/>
                <a:ea typeface="宋体" panose="02010600030101010101" pitchFamily="2" charset="-122"/>
                <a:cs typeface="Calibri" panose="020F0502020204030204" charset="0"/>
              </a:rPr>
              <a:t> = </a:t>
            </a:r>
            <a:r>
              <a:rPr lang="en-US" altLang="zh-CN" sz="2200" dirty="0" err="1">
                <a:effectLst/>
                <a:latin typeface="Calibri" panose="020F0502020204030204" charset="0"/>
                <a:ea typeface="宋体" panose="02010600030101010101" pitchFamily="2" charset="-122"/>
                <a:cs typeface="Calibri" panose="020F0502020204030204" charset="0"/>
              </a:rPr>
              <a:t>Pattern.compile</a:t>
            </a:r>
            <a:r>
              <a:rPr lang="en-US" altLang="zh-CN" sz="2200" dirty="0">
                <a:effectLst/>
                <a:latin typeface="Calibri" panose="020F0502020204030204" charset="0"/>
                <a:ea typeface="宋体" panose="02010600030101010101" pitchFamily="2" charset="-122"/>
                <a:cs typeface="Calibri" panose="020F0502020204030204" charset="0"/>
              </a:rPr>
              <a:t>(</a:t>
            </a:r>
            <a:r>
              <a:rPr lang="en-US" altLang="zh-CN" sz="2200" dirty="0" err="1">
                <a:effectLst/>
                <a:latin typeface="Calibri" panose="020F0502020204030204" charset="0"/>
                <a:ea typeface="宋体" panose="02010600030101010101" pitchFamily="2" charset="-122"/>
                <a:cs typeface="Calibri" panose="020F0502020204030204" charset="0"/>
              </a:rPr>
              <a:t>teleRegex</a:t>
            </a:r>
            <a:r>
              <a:rPr lang="en-US" altLang="zh-CN" sz="2200" dirty="0">
                <a:effectLst/>
                <a:latin typeface="Calibri" panose="020F0502020204030204" charset="0"/>
                <a:ea typeface="宋体" panose="02010600030101010101" pitchFamily="2" charset="-122"/>
                <a:cs typeface="Calibri" panose="020F0502020204030204" charset="0"/>
              </a:rPr>
              <a:t>);  </a:t>
            </a:r>
            <a:endParaRPr lang="en-US" altLang="zh-CN" sz="2200" dirty="0">
              <a:effectLst/>
              <a:latin typeface="Calibri" panose="020F0502020204030204" charset="0"/>
              <a:ea typeface="宋体" panose="02010600030101010101" pitchFamily="2" charset="-122"/>
              <a:cs typeface="Calibri" panose="020F0502020204030204" charset="0"/>
            </a:endParaRPr>
          </a:p>
          <a:p>
            <a:pPr algn="l" fontAlgn="auto">
              <a:spcBef>
                <a:spcPts val="600"/>
              </a:spcBef>
            </a:pPr>
            <a:r>
              <a:rPr lang="en-US" altLang="zh-CN" sz="2200" dirty="0">
                <a:latin typeface="Calibri" panose="020F0502020204030204" charset="0"/>
                <a:ea typeface="宋体" panose="02010600030101010101" pitchFamily="2" charset="-122"/>
                <a:cs typeface="Calibri" panose="020F0502020204030204" charset="0"/>
              </a:rPr>
              <a:t>Matcher </a:t>
            </a:r>
            <a:r>
              <a:rPr lang="en-US" altLang="zh-CN" sz="2200" dirty="0" err="1">
                <a:latin typeface="Calibri" panose="020F0502020204030204" charset="0"/>
                <a:ea typeface="宋体" panose="02010600030101010101" pitchFamily="2" charset="-122"/>
                <a:cs typeface="Calibri" panose="020F0502020204030204" charset="0"/>
              </a:rPr>
              <a:t>matcher</a:t>
            </a:r>
            <a:r>
              <a:rPr lang="en-US" altLang="zh-CN" sz="2200" dirty="0">
                <a:latin typeface="Calibri" panose="020F0502020204030204" charset="0"/>
                <a:ea typeface="宋体" panose="02010600030101010101" pitchFamily="2" charset="-122"/>
                <a:cs typeface="Calibri" panose="020F0502020204030204" charset="0"/>
              </a:rPr>
              <a:t> = </a:t>
            </a:r>
            <a:r>
              <a:rPr lang="en-US" altLang="zh-CN" sz="2200" dirty="0" err="1">
                <a:latin typeface="Calibri" panose="020F0502020204030204" charset="0"/>
                <a:ea typeface="宋体" panose="02010600030101010101" pitchFamily="2" charset="-122"/>
                <a:cs typeface="Calibri" panose="020F0502020204030204" charset="0"/>
              </a:rPr>
              <a:t>pattern.matcher</a:t>
            </a:r>
            <a:r>
              <a:rPr lang="en-US" altLang="zh-CN" sz="2200" dirty="0">
                <a:latin typeface="Calibri" panose="020F0502020204030204" charset="0"/>
                <a:ea typeface="宋体" panose="02010600030101010101" pitchFamily="2" charset="-122"/>
                <a:cs typeface="Calibri" panose="020F0502020204030204" charset="0"/>
              </a:rPr>
              <a:t>("13641052992");</a:t>
            </a:r>
            <a:endParaRPr lang="en-US" altLang="zh-CN" sz="2200" dirty="0">
              <a:latin typeface="Calibri" panose="020F0502020204030204" charset="0"/>
              <a:ea typeface="宋体" panose="02010600030101010101" pitchFamily="2" charset="-122"/>
              <a:cs typeface="Calibri" panose="020F0502020204030204" charset="0"/>
            </a:endParaRPr>
          </a:p>
          <a:p>
            <a:pPr algn="l" fontAlgn="auto">
              <a:spcBef>
                <a:spcPts val="600"/>
              </a:spcBef>
            </a:pPr>
            <a:r>
              <a:rPr lang="en-US" altLang="zh-CN" sz="2200" dirty="0" err="1">
                <a:solidFill>
                  <a:srgbClr val="FF0000"/>
                </a:solidFill>
                <a:latin typeface="Calibri" panose="020F0502020204030204" charset="0"/>
                <a:ea typeface="宋体" panose="02010600030101010101" pitchFamily="2" charset="-122"/>
                <a:cs typeface="Calibri" panose="020F0502020204030204" charset="0"/>
              </a:rPr>
              <a:t>System.out.println</a:t>
            </a:r>
            <a:r>
              <a:rPr lang="en-US" altLang="zh-CN" sz="2200" dirty="0">
                <a:solidFill>
                  <a:srgbClr val="FF0000"/>
                </a:solidFill>
                <a:latin typeface="Calibri" panose="020F0502020204030204" charset="0"/>
                <a:ea typeface="宋体" panose="02010600030101010101" pitchFamily="2" charset="-122"/>
                <a:cs typeface="Calibri" panose="020F0502020204030204" charset="0"/>
              </a:rPr>
              <a:t>(</a:t>
            </a:r>
            <a:r>
              <a:rPr lang="en-US" altLang="zh-CN" sz="2200" dirty="0" err="1">
                <a:solidFill>
                  <a:srgbClr val="FF0000"/>
                </a:solidFill>
                <a:latin typeface="Calibri" panose="020F0502020204030204" charset="0"/>
                <a:ea typeface="宋体" panose="02010600030101010101" pitchFamily="2" charset="-122"/>
                <a:cs typeface="Calibri" panose="020F0502020204030204" charset="0"/>
              </a:rPr>
              <a:t>matcher.find</a:t>
            </a:r>
            <a:r>
              <a:rPr lang="en-US" altLang="zh-CN" sz="2200" dirty="0">
                <a:solidFill>
                  <a:srgbClr val="FF0000"/>
                </a:solidFill>
                <a:latin typeface="Calibri" panose="020F0502020204030204" charset="0"/>
                <a:ea typeface="宋体" panose="02010600030101010101" pitchFamily="2" charset="-122"/>
                <a:cs typeface="Calibri" panose="020F0502020204030204" charset="0"/>
              </a:rPr>
              <a:t>());  // true</a:t>
            </a:r>
            <a:endParaRPr lang="zh-CN" altLang="zh-CN" sz="2200" dirty="0">
              <a:solidFill>
                <a:srgbClr val="FF0000"/>
              </a:solidFill>
              <a:latin typeface="Calibri" panose="020F0502020204030204" charset="0"/>
              <a:ea typeface="宋体" panose="02010600030101010101" pitchFamily="2" charset="-122"/>
              <a:cs typeface="Calibri" panose="020F0502020204030204" charset="0"/>
            </a:endParaRP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89710"/>
            <a:ext cx="8229600" cy="4525645"/>
          </a:xfrm>
        </p:spPr>
        <p:txBody>
          <a:bodyPr vert="horz">
            <a:normAutofit/>
          </a:bodyPr>
          <a:lstStyle/>
          <a:p>
            <a:r>
              <a:rPr lang="en-US" altLang="zh-CN" sz="2400" dirty="0"/>
              <a:t>Matcher</a:t>
            </a:r>
            <a:r>
              <a:rPr lang="zh-CN" altLang="zh-CN" sz="2400" dirty="0"/>
              <a:t>类通过解释模式对字符序列执行匹配操作</a:t>
            </a:r>
            <a:endParaRPr lang="en-US" altLang="zh-CN" sz="2400" dirty="0"/>
          </a:p>
          <a:p>
            <a:pPr lvl="1"/>
            <a:r>
              <a:rPr lang="zh-CN" altLang="zh-CN" sz="2400" dirty="0">
                <a:solidFill>
                  <a:srgbClr val="002060"/>
                </a:solidFill>
              </a:rPr>
              <a:t>从目标字符串中提取与正则表达式相匹配的子串</a:t>
            </a:r>
            <a:r>
              <a:rPr lang="en-US" altLang="zh-CN" sz="2400" dirty="0"/>
              <a:t>, </a:t>
            </a:r>
            <a:r>
              <a:rPr lang="zh-CN" altLang="zh-CN" sz="2400" dirty="0"/>
              <a:t>提取子串的操作通常与正则表达式的“分组”</a:t>
            </a:r>
            <a:r>
              <a:rPr lang="en-US" altLang="zh-CN" sz="2400" dirty="0"/>
              <a:t> (group)</a:t>
            </a:r>
            <a:r>
              <a:rPr lang="zh-CN" altLang="zh-CN" sz="2400" dirty="0"/>
              <a:t>概念相结合。分组</a:t>
            </a:r>
            <a:r>
              <a:rPr lang="zh-CN" altLang="en-US" sz="2400" dirty="0"/>
              <a:t>是</a:t>
            </a:r>
            <a:r>
              <a:rPr lang="zh-CN" altLang="zh-CN" sz="2400" dirty="0"/>
              <a:t>正则表达式中用“</a:t>
            </a:r>
            <a:r>
              <a:rPr lang="en-US" altLang="zh-CN" sz="2400" dirty="0"/>
              <a:t> ()</a:t>
            </a:r>
            <a:r>
              <a:rPr lang="zh-CN" altLang="zh-CN" sz="2400" dirty="0"/>
              <a:t>”括起来的部分，它形成了一个局部的整体，即子串的匹配规则。</a:t>
            </a:r>
            <a:endParaRPr lang="zh-CN" altLang="zh-CN" sz="2000" dirty="0"/>
          </a:p>
          <a:p>
            <a:pPr lvl="2"/>
            <a:r>
              <a:rPr lang="en-US" altLang="zh-CN" sz="2000" dirty="0"/>
              <a:t>public String group()</a:t>
            </a:r>
            <a:r>
              <a:rPr lang="zh-CN" altLang="zh-CN" sz="2000" dirty="0"/>
              <a:t>：返回分组匹配结果的全部信息。</a:t>
            </a:r>
            <a:endParaRPr lang="zh-CN" altLang="zh-CN" sz="2000" dirty="0"/>
          </a:p>
          <a:p>
            <a:pPr lvl="2"/>
            <a:r>
              <a:rPr lang="en-US" altLang="zh-CN" sz="2000" dirty="0"/>
              <a:t>public String group(int </a:t>
            </a:r>
            <a:r>
              <a:rPr lang="en-US" altLang="zh-CN" sz="2000" dirty="0" err="1"/>
              <a:t>groupIndex</a:t>
            </a:r>
            <a:r>
              <a:rPr lang="en-US" altLang="zh-CN" sz="2000" dirty="0"/>
              <a:t>)</a:t>
            </a:r>
            <a:r>
              <a:rPr lang="zh-CN" altLang="zh-CN" sz="2000" dirty="0"/>
              <a:t>：返回分组匹配结果中的指定序号的分组信息。</a:t>
            </a:r>
            <a:r>
              <a:rPr lang="en-US" altLang="zh-CN" sz="2000" dirty="0" err="1"/>
              <a:t>groupIndex</a:t>
            </a:r>
            <a:r>
              <a:rPr lang="zh-CN" altLang="zh-CN" sz="2000" dirty="0"/>
              <a:t>等于</a:t>
            </a:r>
            <a:r>
              <a:rPr lang="en-US" altLang="zh-CN" sz="2000" dirty="0"/>
              <a:t>0</a:t>
            </a:r>
            <a:r>
              <a:rPr lang="zh-CN" altLang="zh-CN" sz="2000" dirty="0"/>
              <a:t>表示全部信息（即</a:t>
            </a:r>
            <a:r>
              <a:rPr lang="en-US" altLang="zh-CN" sz="2000" dirty="0"/>
              <a:t>group(0)</a:t>
            </a:r>
            <a:r>
              <a:rPr lang="zh-CN" altLang="zh-CN" sz="2000" dirty="0"/>
              <a:t>），实际提取到的分组索引从</a:t>
            </a:r>
            <a:r>
              <a:rPr lang="en-US" altLang="zh-CN" sz="2000" dirty="0"/>
              <a:t>1</a:t>
            </a:r>
            <a:r>
              <a:rPr lang="zh-CN" altLang="zh-CN" sz="2000" dirty="0"/>
              <a:t>开始。</a:t>
            </a:r>
            <a:endParaRPr lang="zh-CN" altLang="zh-CN" sz="2400" dirty="0"/>
          </a:p>
          <a:p>
            <a:endParaRPr lang="zh-CN" altLang="en-US" sz="2400" dirty="0"/>
          </a:p>
        </p:txBody>
      </p:sp>
      <p:sp>
        <p:nvSpPr>
          <p:cNvPr id="3" name="标题 2"/>
          <p:cNvSpPr>
            <a:spLocks noGrp="1"/>
          </p:cNvSpPr>
          <p:nvPr>
            <p:ph type="title"/>
          </p:nvPr>
        </p:nvSpPr>
        <p:spPr/>
        <p:txBody>
          <a:bodyPr vert="horz" rtlCol="0" anchor="ctr">
            <a:noAutofit/>
            <a:scene3d>
              <a:camera prst="orthographicFront"/>
              <a:lightRig rig="soft" dir="t"/>
            </a:scene3d>
            <a:sp3d prstMaterial="softEdge">
              <a:bevelT w="25400" h="25400"/>
            </a:sp3d>
          </a:bodyPr>
          <a:lstStyle/>
          <a:p>
            <a:r>
              <a:rPr lang="en-US" altLang="zh-CN" dirty="0">
                <a:effectLst/>
              </a:rPr>
              <a:t>7.2.3  Pattern</a:t>
            </a:r>
            <a:r>
              <a:rPr lang="zh-CN" altLang="zh-CN" dirty="0">
                <a:effectLst/>
              </a:rPr>
              <a:t>和</a:t>
            </a:r>
            <a:r>
              <a:rPr lang="en-US" altLang="zh-CN" dirty="0">
                <a:effectLst/>
              </a:rPr>
              <a:t>Matcher</a:t>
            </a:r>
            <a:r>
              <a:rPr lang="zh-CN" altLang="zh-CN" dirty="0">
                <a:effectLst/>
              </a:rPr>
              <a:t>类</a:t>
            </a:r>
            <a:endParaRPr lang="zh-CN" altLang="en-US" dirty="0">
              <a:effectLst/>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88620" y="1026795"/>
            <a:ext cx="8229600" cy="723265"/>
          </a:xfrm>
        </p:spPr>
        <p:txBody>
          <a:bodyPr vert="horz">
            <a:normAutofit/>
          </a:bodyPr>
          <a:lstStyle/>
          <a:p>
            <a:pPr marL="109855" indent="0">
              <a:buNone/>
            </a:pPr>
            <a:r>
              <a:rPr lang="zh-CN" altLang="zh-CN" sz="2400" dirty="0"/>
              <a:t>【例</a:t>
            </a:r>
            <a:r>
              <a:rPr lang="en-US" altLang="zh-CN" sz="2400" dirty="0"/>
              <a:t>7-5</a:t>
            </a:r>
            <a:r>
              <a:rPr lang="zh-CN" altLang="zh-CN" sz="2400" dirty="0"/>
              <a:t>】利用正则表达式提取城市（地区）名称和编码。</a:t>
            </a:r>
            <a:endParaRPr lang="zh-CN" altLang="zh-CN" sz="2400" dirty="0"/>
          </a:p>
          <a:p>
            <a:endParaRPr lang="zh-CN" altLang="en-US" sz="2400" dirty="0"/>
          </a:p>
        </p:txBody>
      </p:sp>
      <p:sp>
        <p:nvSpPr>
          <p:cNvPr id="3" name="标题 2"/>
          <p:cNvSpPr>
            <a:spLocks noGrp="1"/>
          </p:cNvSpPr>
          <p:nvPr>
            <p:ph type="title"/>
          </p:nvPr>
        </p:nvSpPr>
        <p:spPr/>
        <p:txBody>
          <a:bodyPr vert="horz" rtlCol="0" anchor="ctr">
            <a:noAutofit/>
            <a:scene3d>
              <a:camera prst="orthographicFront"/>
              <a:lightRig rig="soft" dir="t"/>
            </a:scene3d>
            <a:sp3d prstMaterial="softEdge">
              <a:bevelT w="25400" h="25400"/>
            </a:sp3d>
          </a:bodyPr>
          <a:lstStyle/>
          <a:p>
            <a:r>
              <a:rPr lang="en-US" altLang="zh-CN" dirty="0">
                <a:effectLst/>
              </a:rPr>
              <a:t>7.2.3  Pattern</a:t>
            </a:r>
            <a:r>
              <a:rPr lang="zh-CN" altLang="zh-CN" dirty="0">
                <a:effectLst/>
              </a:rPr>
              <a:t>和</a:t>
            </a:r>
            <a:r>
              <a:rPr lang="en-US" altLang="zh-CN" dirty="0">
                <a:effectLst/>
              </a:rPr>
              <a:t>Matcher</a:t>
            </a:r>
            <a:r>
              <a:rPr lang="zh-CN" altLang="zh-CN" dirty="0">
                <a:effectLst/>
              </a:rPr>
              <a:t>类</a:t>
            </a:r>
            <a:endParaRPr lang="zh-CN" altLang="en-US" dirty="0">
              <a:effectLst/>
            </a:endParaRPr>
          </a:p>
        </p:txBody>
      </p:sp>
      <p:sp>
        <p:nvSpPr>
          <p:cNvPr id="5" name="文本框 4"/>
          <p:cNvSpPr txBox="1"/>
          <p:nvPr/>
        </p:nvSpPr>
        <p:spPr>
          <a:xfrm>
            <a:off x="696459" y="1552441"/>
            <a:ext cx="7848872" cy="1630045"/>
          </a:xfrm>
          <a:prstGeom prst="rect">
            <a:avLst/>
          </a:prstGeom>
          <a:noFill/>
        </p:spPr>
        <p:txBody>
          <a:bodyPr wrap="square">
            <a:spAutoFit/>
          </a:bodyPr>
          <a:lstStyle/>
          <a:p>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北京</a:t>
            </a:r>
            <a:r>
              <a:rPr lang="en-US" altLang="zh-CN" sz="2000" dirty="0">
                <a:solidFill>
                  <a:srgbClr val="002060"/>
                </a:solidFill>
                <a:effectLst/>
                <a:latin typeface="微软雅黑" panose="020B0503020204020204" charset="-122"/>
                <a:ea typeface="微软雅黑" panose="020B0503020204020204" charset="-122"/>
              </a:rPr>
              <a:t>:101010100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朝阳</a:t>
            </a:r>
            <a:r>
              <a:rPr lang="en-US" altLang="zh-CN" sz="2000" dirty="0">
                <a:solidFill>
                  <a:srgbClr val="002060"/>
                </a:solidFill>
                <a:effectLst/>
                <a:latin typeface="微软雅黑" panose="020B0503020204020204" charset="-122"/>
                <a:ea typeface="微软雅黑" panose="020B0503020204020204" charset="-122"/>
              </a:rPr>
              <a:t>:101010300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顺义</a:t>
            </a:r>
            <a:r>
              <a:rPr lang="en-US" altLang="zh-CN" sz="2000" dirty="0">
                <a:solidFill>
                  <a:srgbClr val="002060"/>
                </a:solidFill>
                <a:effectLst/>
                <a:latin typeface="微软雅黑" panose="020B0503020204020204" charset="-122"/>
                <a:ea typeface="微软雅黑" panose="020B0503020204020204" charset="-122"/>
              </a:rPr>
              <a:t>:101010400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怀柔</a:t>
            </a:r>
            <a:r>
              <a:rPr lang="en-US" altLang="zh-CN" sz="2000" dirty="0">
                <a:solidFill>
                  <a:srgbClr val="002060"/>
                </a:solidFill>
                <a:effectLst/>
                <a:latin typeface="微软雅黑" panose="020B0503020204020204" charset="-122"/>
                <a:ea typeface="微软雅黑" panose="020B0503020204020204" charset="-122"/>
              </a:rPr>
              <a:t>:101010500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通州</a:t>
            </a:r>
            <a:r>
              <a:rPr lang="en-US" altLang="zh-CN" sz="2000" dirty="0">
                <a:solidFill>
                  <a:srgbClr val="002060"/>
                </a:solidFill>
                <a:effectLst/>
                <a:latin typeface="微软雅黑" panose="020B0503020204020204" charset="-122"/>
                <a:ea typeface="微软雅黑" panose="020B0503020204020204" charset="-122"/>
              </a:rPr>
              <a:t>:101010600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昌平</a:t>
            </a:r>
            <a:r>
              <a:rPr lang="en-US" altLang="zh-CN" sz="2000" dirty="0">
                <a:solidFill>
                  <a:srgbClr val="002060"/>
                </a:solidFill>
                <a:effectLst/>
                <a:latin typeface="微软雅黑" panose="020B0503020204020204" charset="-122"/>
                <a:ea typeface="微软雅黑" panose="020B0503020204020204" charset="-122"/>
              </a:rPr>
              <a:t>:101010700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延庆</a:t>
            </a:r>
            <a:r>
              <a:rPr lang="en-US" altLang="zh-CN" sz="2000" dirty="0">
                <a:solidFill>
                  <a:srgbClr val="002060"/>
                </a:solidFill>
                <a:effectLst/>
                <a:latin typeface="微软雅黑" panose="020B0503020204020204" charset="-122"/>
                <a:ea typeface="微软雅黑" panose="020B0503020204020204" charset="-122"/>
              </a:rPr>
              <a:t>:101010800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丰台</a:t>
            </a:r>
            <a:r>
              <a:rPr lang="en-US" altLang="zh-CN" sz="2000" dirty="0">
                <a:solidFill>
                  <a:srgbClr val="002060"/>
                </a:solidFill>
                <a:effectLst/>
                <a:latin typeface="微软雅黑" panose="020B0503020204020204" charset="-122"/>
                <a:ea typeface="微软雅黑" panose="020B0503020204020204" charset="-122"/>
              </a:rPr>
              <a:t>:101010900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石景山</a:t>
            </a:r>
            <a:r>
              <a:rPr lang="en-US" altLang="zh-CN" sz="2000" dirty="0">
                <a:solidFill>
                  <a:srgbClr val="002060"/>
                </a:solidFill>
                <a:effectLst/>
                <a:latin typeface="微软雅黑" panose="020B0503020204020204" charset="-122"/>
                <a:ea typeface="微软雅黑" panose="020B0503020204020204" charset="-122"/>
              </a:rPr>
              <a:t>:101011000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大兴</a:t>
            </a:r>
            <a:r>
              <a:rPr lang="en-US" altLang="zh-CN" sz="2000" dirty="0">
                <a:solidFill>
                  <a:srgbClr val="002060"/>
                </a:solidFill>
                <a:effectLst/>
                <a:latin typeface="微软雅黑" panose="020B0503020204020204" charset="-122"/>
                <a:ea typeface="微软雅黑" panose="020B0503020204020204" charset="-122"/>
              </a:rPr>
              <a:t>:101011100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房山</a:t>
            </a:r>
            <a:r>
              <a:rPr lang="en-US" altLang="zh-CN" sz="2000" dirty="0">
                <a:solidFill>
                  <a:srgbClr val="002060"/>
                </a:solidFill>
                <a:effectLst/>
                <a:latin typeface="微软雅黑" panose="020B0503020204020204" charset="-122"/>
                <a:ea typeface="微软雅黑" panose="020B0503020204020204" charset="-122"/>
              </a:rPr>
              <a:t>:101011200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密云</a:t>
            </a:r>
            <a:r>
              <a:rPr lang="en-US" altLang="zh-CN" sz="2000" dirty="0">
                <a:solidFill>
                  <a:srgbClr val="002060"/>
                </a:solidFill>
                <a:effectLst/>
                <a:latin typeface="微软雅黑" panose="020B0503020204020204" charset="-122"/>
                <a:ea typeface="微软雅黑" panose="020B0503020204020204" charset="-122"/>
              </a:rPr>
              <a:t>:101011300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门头沟</a:t>
            </a:r>
            <a:r>
              <a:rPr lang="en-US" altLang="zh-CN" sz="2000" dirty="0">
                <a:solidFill>
                  <a:srgbClr val="002060"/>
                </a:solidFill>
                <a:effectLst/>
                <a:latin typeface="微软雅黑" panose="020B0503020204020204" charset="-122"/>
                <a:ea typeface="微软雅黑" panose="020B0503020204020204" charset="-122"/>
              </a:rPr>
              <a:t>:101011400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平谷</a:t>
            </a:r>
            <a:r>
              <a:rPr lang="en-US" altLang="zh-CN" sz="2000" dirty="0">
                <a:solidFill>
                  <a:srgbClr val="002060"/>
                </a:solidFill>
                <a:effectLst/>
                <a:latin typeface="微软雅黑" panose="020B0503020204020204" charset="-122"/>
                <a:ea typeface="微软雅黑" panose="020B0503020204020204" charset="-122"/>
              </a:rPr>
              <a:t>:101011500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八达岭</a:t>
            </a:r>
            <a:r>
              <a:rPr lang="en-US" altLang="zh-CN" sz="2000" dirty="0">
                <a:solidFill>
                  <a:srgbClr val="002060"/>
                </a:solidFill>
                <a:effectLst/>
                <a:latin typeface="微软雅黑" panose="020B0503020204020204" charset="-122"/>
                <a:ea typeface="微软雅黑" panose="020B0503020204020204" charset="-122"/>
              </a:rPr>
              <a:t>:101011600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乌兰浩特</a:t>
            </a:r>
            <a:r>
              <a:rPr lang="en-US" altLang="zh-CN" sz="2000" dirty="0">
                <a:solidFill>
                  <a:srgbClr val="002060"/>
                </a:solidFill>
                <a:effectLst/>
                <a:latin typeface="微软雅黑" panose="020B0503020204020204" charset="-122"/>
                <a:ea typeface="微软雅黑" panose="020B0503020204020204" charset="-122"/>
              </a:rPr>
              <a:t>:101081101</a:t>
            </a:r>
            <a:endParaRPr lang="zh-CN" altLang="en-US" sz="2000" dirty="0">
              <a:solidFill>
                <a:srgbClr val="002060"/>
              </a:solidFill>
              <a:latin typeface="微软雅黑" panose="020B0503020204020204" charset="-122"/>
              <a:ea typeface="微软雅黑" panose="020B0503020204020204" charset="-122"/>
            </a:endParaRPr>
          </a:p>
        </p:txBody>
      </p:sp>
      <p:sp>
        <p:nvSpPr>
          <p:cNvPr id="7" name="文本框 6"/>
          <p:cNvSpPr txBox="1"/>
          <p:nvPr/>
        </p:nvSpPr>
        <p:spPr>
          <a:xfrm>
            <a:off x="5278557" y="3921794"/>
            <a:ext cx="1800200" cy="583565"/>
          </a:xfrm>
          <a:prstGeom prst="rect">
            <a:avLst/>
          </a:prstGeom>
          <a:noFill/>
        </p:spPr>
        <p:txBody>
          <a:bodyPr wrap="square">
            <a:spAutoFit/>
          </a:bodyPr>
          <a:lstStyle/>
          <a:p>
            <a:pPr indent="267970" algn="just"/>
            <a:r>
              <a:rPr lang="en-US" altLang="zh-CN" sz="3200" dirty="0">
                <a:solidFill>
                  <a:srgbClr val="FF0000"/>
                </a:solidFill>
                <a:effectLst/>
                <a:latin typeface="+mj-lt"/>
                <a:ea typeface="宋体" panose="02010600030101010101" pitchFamily="2" charset="-122"/>
              </a:rPr>
              <a:t>(        )</a:t>
            </a:r>
            <a:endParaRPr lang="zh-CN" altLang="zh-CN" sz="3200" dirty="0">
              <a:effectLst/>
              <a:latin typeface="+mj-lt"/>
              <a:ea typeface="宋体" panose="02010600030101010101" pitchFamily="2" charset="-122"/>
            </a:endParaRPr>
          </a:p>
        </p:txBody>
      </p:sp>
      <p:sp>
        <p:nvSpPr>
          <p:cNvPr id="9" name="文本框 8"/>
          <p:cNvSpPr txBox="1"/>
          <p:nvPr/>
        </p:nvSpPr>
        <p:spPr>
          <a:xfrm>
            <a:off x="1102093" y="3921794"/>
            <a:ext cx="4577786" cy="583565"/>
          </a:xfrm>
          <a:prstGeom prst="rect">
            <a:avLst/>
          </a:prstGeom>
          <a:noFill/>
        </p:spPr>
        <p:txBody>
          <a:bodyPr wrap="square">
            <a:spAutoFit/>
          </a:bodyPr>
          <a:lstStyle>
            <a:defPPr>
              <a:defRPr lang="zh-CN"/>
            </a:defPPr>
            <a:lvl1pPr indent="267970" algn="just">
              <a:defRPr sz="3200">
                <a:solidFill>
                  <a:srgbClr val="FF0000"/>
                </a:solidFill>
                <a:effectLst/>
                <a:latin typeface="+mj-lt"/>
                <a:ea typeface="宋体" panose="02010600030101010101" pitchFamily="2" charset="-122"/>
              </a:defRPr>
            </a:lvl1pPr>
          </a:lstStyle>
          <a:p>
            <a:r>
              <a:rPr lang="en-US" altLang="zh-CN" dirty="0"/>
              <a:t>[\u4e00-\u9fa5]+</a:t>
            </a:r>
            <a:endParaRPr lang="zh-CN" altLang="en-US" dirty="0"/>
          </a:p>
        </p:txBody>
      </p:sp>
      <p:sp>
        <p:nvSpPr>
          <p:cNvPr id="11" name="文本框 10"/>
          <p:cNvSpPr txBox="1"/>
          <p:nvPr/>
        </p:nvSpPr>
        <p:spPr>
          <a:xfrm>
            <a:off x="897715" y="3932501"/>
            <a:ext cx="4345858" cy="583565"/>
          </a:xfrm>
          <a:prstGeom prst="rect">
            <a:avLst/>
          </a:prstGeom>
          <a:noFill/>
        </p:spPr>
        <p:txBody>
          <a:bodyPr wrap="square">
            <a:spAutoFit/>
          </a:bodyPr>
          <a:lstStyle>
            <a:defPPr>
              <a:defRPr lang="zh-CN"/>
            </a:defPPr>
            <a:lvl1pPr indent="267970" algn="just">
              <a:defRPr sz="3200">
                <a:solidFill>
                  <a:srgbClr val="FF0000"/>
                </a:solidFill>
                <a:effectLst/>
                <a:latin typeface="+mj-lt"/>
                <a:ea typeface="宋体" panose="02010600030101010101" pitchFamily="2" charset="-122"/>
              </a:defRPr>
            </a:lvl1pPr>
          </a:lstStyle>
          <a:p>
            <a:r>
              <a:rPr lang="en-US" altLang="zh-CN" dirty="0"/>
              <a:t>(                             )</a:t>
            </a:r>
            <a:endParaRPr lang="zh-CN" altLang="en-US" dirty="0"/>
          </a:p>
        </p:txBody>
      </p:sp>
      <p:sp>
        <p:nvSpPr>
          <p:cNvPr id="13" name="文本框 12"/>
          <p:cNvSpPr txBox="1"/>
          <p:nvPr/>
        </p:nvSpPr>
        <p:spPr>
          <a:xfrm>
            <a:off x="5039195" y="3911062"/>
            <a:ext cx="451522" cy="583565"/>
          </a:xfrm>
          <a:prstGeom prst="rect">
            <a:avLst/>
          </a:prstGeom>
          <a:noFill/>
        </p:spPr>
        <p:txBody>
          <a:bodyPr wrap="square">
            <a:spAutoFit/>
          </a:bodyPr>
          <a:lstStyle>
            <a:defPPr>
              <a:defRPr lang="zh-CN"/>
            </a:defPPr>
            <a:lvl1pPr indent="267970" algn="just">
              <a:defRPr sz="3200">
                <a:solidFill>
                  <a:srgbClr val="FF0000"/>
                </a:solidFill>
                <a:effectLst/>
                <a:latin typeface="+mj-lt"/>
                <a:ea typeface="宋体" panose="02010600030101010101" pitchFamily="2" charset="-122"/>
              </a:defRPr>
            </a:lvl1pPr>
          </a:lstStyle>
          <a:p>
            <a:r>
              <a:rPr lang="en-US" altLang="zh-CN" dirty="0"/>
              <a:t>:</a:t>
            </a:r>
            <a:endParaRPr lang="zh-CN" altLang="en-US" dirty="0"/>
          </a:p>
        </p:txBody>
      </p:sp>
      <p:sp>
        <p:nvSpPr>
          <p:cNvPr id="15" name="文本框 14"/>
          <p:cNvSpPr txBox="1"/>
          <p:nvPr/>
        </p:nvSpPr>
        <p:spPr>
          <a:xfrm>
            <a:off x="5663975" y="3913083"/>
            <a:ext cx="1414782" cy="583565"/>
          </a:xfrm>
          <a:prstGeom prst="rect">
            <a:avLst/>
          </a:prstGeom>
          <a:noFill/>
        </p:spPr>
        <p:txBody>
          <a:bodyPr wrap="square">
            <a:spAutoFit/>
          </a:bodyPr>
          <a:lstStyle>
            <a:defPPr>
              <a:defRPr lang="zh-CN"/>
            </a:defPPr>
            <a:lvl1pPr indent="267970" algn="just">
              <a:defRPr sz="3200">
                <a:solidFill>
                  <a:srgbClr val="FF0000"/>
                </a:solidFill>
                <a:effectLst/>
                <a:latin typeface="+mj-lt"/>
                <a:ea typeface="宋体" panose="02010600030101010101" pitchFamily="2" charset="-122"/>
              </a:defRPr>
            </a:lvl1pPr>
          </a:lstStyle>
          <a:p>
            <a:pPr indent="0"/>
            <a:r>
              <a:rPr lang="en-US" altLang="zh-CN" dirty="0"/>
              <a:t>\d{9}</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106805"/>
            <a:ext cx="8229600" cy="723265"/>
          </a:xfrm>
        </p:spPr>
        <p:txBody>
          <a:bodyPr vert="horz">
            <a:normAutofit/>
          </a:bodyPr>
          <a:lstStyle/>
          <a:p>
            <a:pPr marL="109855" indent="0">
              <a:buNone/>
            </a:pPr>
            <a:r>
              <a:rPr lang="zh-CN" altLang="zh-CN" sz="2400" dirty="0"/>
              <a:t>【例</a:t>
            </a:r>
            <a:r>
              <a:rPr lang="en-US" altLang="zh-CN" sz="2400" dirty="0"/>
              <a:t>7-5</a:t>
            </a:r>
            <a:r>
              <a:rPr lang="zh-CN" altLang="zh-CN" sz="2400" dirty="0"/>
              <a:t>】利用正则表达式提取城市（地区）名称和编码。</a:t>
            </a:r>
            <a:endParaRPr lang="zh-CN" altLang="zh-CN" sz="2400" dirty="0"/>
          </a:p>
          <a:p>
            <a:endParaRPr lang="zh-CN" altLang="en-US" sz="2400" dirty="0"/>
          </a:p>
        </p:txBody>
      </p:sp>
      <p:sp>
        <p:nvSpPr>
          <p:cNvPr id="3" name="标题 2"/>
          <p:cNvSpPr>
            <a:spLocks noGrp="1"/>
          </p:cNvSpPr>
          <p:nvPr>
            <p:ph type="title"/>
          </p:nvPr>
        </p:nvSpPr>
        <p:spPr/>
        <p:txBody>
          <a:bodyPr vert="horz" rtlCol="0" anchor="ctr">
            <a:noAutofit/>
            <a:scene3d>
              <a:camera prst="orthographicFront"/>
              <a:lightRig rig="soft" dir="t"/>
            </a:scene3d>
            <a:sp3d prstMaterial="softEdge">
              <a:bevelT w="25400" h="25400"/>
            </a:sp3d>
          </a:bodyPr>
          <a:lstStyle/>
          <a:p>
            <a:r>
              <a:rPr lang="en-US" altLang="zh-CN" dirty="0">
                <a:effectLst/>
              </a:rPr>
              <a:t>7.2.3  Pattern</a:t>
            </a:r>
            <a:r>
              <a:rPr lang="zh-CN" altLang="zh-CN" dirty="0">
                <a:effectLst/>
              </a:rPr>
              <a:t>和</a:t>
            </a:r>
            <a:r>
              <a:rPr lang="en-US" altLang="zh-CN" dirty="0">
                <a:effectLst/>
              </a:rPr>
              <a:t>Matcher</a:t>
            </a:r>
            <a:r>
              <a:rPr lang="zh-CN" altLang="zh-CN" dirty="0">
                <a:effectLst/>
              </a:rPr>
              <a:t>类</a:t>
            </a:r>
            <a:endParaRPr lang="zh-CN" altLang="en-US" dirty="0">
              <a:effectLst/>
            </a:endParaRPr>
          </a:p>
        </p:txBody>
      </p:sp>
      <p:sp>
        <p:nvSpPr>
          <p:cNvPr id="5" name="文本框 4"/>
          <p:cNvSpPr txBox="1"/>
          <p:nvPr/>
        </p:nvSpPr>
        <p:spPr>
          <a:xfrm>
            <a:off x="647564" y="1690818"/>
            <a:ext cx="7848872" cy="1630045"/>
          </a:xfrm>
          <a:prstGeom prst="rect">
            <a:avLst/>
          </a:prstGeom>
          <a:noFill/>
        </p:spPr>
        <p:txBody>
          <a:bodyPr wrap="square">
            <a:spAutoFit/>
          </a:bodyPr>
          <a:lstStyle/>
          <a:p>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北京</a:t>
            </a:r>
            <a:r>
              <a:rPr lang="en-US" altLang="zh-CN" sz="2000" dirty="0">
                <a:solidFill>
                  <a:srgbClr val="002060"/>
                </a:solidFill>
                <a:effectLst/>
                <a:latin typeface="微软雅黑" panose="020B0503020204020204" charset="-122"/>
                <a:ea typeface="微软雅黑" panose="020B0503020204020204" charset="-122"/>
              </a:rPr>
              <a:t>:101010100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朝阳</a:t>
            </a:r>
            <a:r>
              <a:rPr lang="en-US" altLang="zh-CN" sz="2000" dirty="0">
                <a:solidFill>
                  <a:srgbClr val="002060"/>
                </a:solidFill>
                <a:effectLst/>
                <a:latin typeface="微软雅黑" panose="020B0503020204020204" charset="-122"/>
                <a:ea typeface="微软雅黑" panose="020B0503020204020204" charset="-122"/>
              </a:rPr>
              <a:t>:101010300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顺义</a:t>
            </a:r>
            <a:r>
              <a:rPr lang="en-US" altLang="zh-CN" sz="2000" dirty="0">
                <a:solidFill>
                  <a:srgbClr val="002060"/>
                </a:solidFill>
                <a:effectLst/>
                <a:latin typeface="微软雅黑" panose="020B0503020204020204" charset="-122"/>
                <a:ea typeface="微软雅黑" panose="020B0503020204020204" charset="-122"/>
              </a:rPr>
              <a:t>:101010400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怀柔</a:t>
            </a:r>
            <a:r>
              <a:rPr lang="en-US" altLang="zh-CN" sz="2000" dirty="0">
                <a:solidFill>
                  <a:srgbClr val="002060"/>
                </a:solidFill>
                <a:effectLst/>
                <a:latin typeface="微软雅黑" panose="020B0503020204020204" charset="-122"/>
                <a:ea typeface="微软雅黑" panose="020B0503020204020204" charset="-122"/>
              </a:rPr>
              <a:t>:101010500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通州</a:t>
            </a:r>
            <a:r>
              <a:rPr lang="en-US" altLang="zh-CN" sz="2000" dirty="0">
                <a:solidFill>
                  <a:srgbClr val="002060"/>
                </a:solidFill>
                <a:effectLst/>
                <a:latin typeface="微软雅黑" panose="020B0503020204020204" charset="-122"/>
                <a:ea typeface="微软雅黑" panose="020B0503020204020204" charset="-122"/>
              </a:rPr>
              <a:t>:101010600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昌平</a:t>
            </a:r>
            <a:r>
              <a:rPr lang="en-US" altLang="zh-CN" sz="2000" dirty="0">
                <a:solidFill>
                  <a:srgbClr val="002060"/>
                </a:solidFill>
                <a:effectLst/>
                <a:latin typeface="微软雅黑" panose="020B0503020204020204" charset="-122"/>
                <a:ea typeface="微软雅黑" panose="020B0503020204020204" charset="-122"/>
              </a:rPr>
              <a:t>:101010700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延庆</a:t>
            </a:r>
            <a:r>
              <a:rPr lang="en-US" altLang="zh-CN" sz="2000" dirty="0">
                <a:solidFill>
                  <a:srgbClr val="002060"/>
                </a:solidFill>
                <a:effectLst/>
                <a:latin typeface="微软雅黑" panose="020B0503020204020204" charset="-122"/>
                <a:ea typeface="微软雅黑" panose="020B0503020204020204" charset="-122"/>
              </a:rPr>
              <a:t>:101010800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丰台</a:t>
            </a:r>
            <a:r>
              <a:rPr lang="en-US" altLang="zh-CN" sz="2000" dirty="0">
                <a:solidFill>
                  <a:srgbClr val="002060"/>
                </a:solidFill>
                <a:effectLst/>
                <a:latin typeface="微软雅黑" panose="020B0503020204020204" charset="-122"/>
                <a:ea typeface="微软雅黑" panose="020B0503020204020204" charset="-122"/>
              </a:rPr>
              <a:t>:101010900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石景山</a:t>
            </a:r>
            <a:r>
              <a:rPr lang="en-US" altLang="zh-CN" sz="2000" dirty="0">
                <a:solidFill>
                  <a:srgbClr val="002060"/>
                </a:solidFill>
                <a:effectLst/>
                <a:latin typeface="微软雅黑" panose="020B0503020204020204" charset="-122"/>
                <a:ea typeface="微软雅黑" panose="020B0503020204020204" charset="-122"/>
              </a:rPr>
              <a:t>:101011000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大兴</a:t>
            </a:r>
            <a:r>
              <a:rPr lang="en-US" altLang="zh-CN" sz="2000" dirty="0">
                <a:solidFill>
                  <a:srgbClr val="002060"/>
                </a:solidFill>
                <a:effectLst/>
                <a:latin typeface="微软雅黑" panose="020B0503020204020204" charset="-122"/>
                <a:ea typeface="微软雅黑" panose="020B0503020204020204" charset="-122"/>
              </a:rPr>
              <a:t>:101011100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房山</a:t>
            </a:r>
            <a:r>
              <a:rPr lang="en-US" altLang="zh-CN" sz="2000" dirty="0">
                <a:solidFill>
                  <a:srgbClr val="002060"/>
                </a:solidFill>
                <a:effectLst/>
                <a:latin typeface="微软雅黑" panose="020B0503020204020204" charset="-122"/>
                <a:ea typeface="微软雅黑" panose="020B0503020204020204" charset="-122"/>
              </a:rPr>
              <a:t>:101011200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密云</a:t>
            </a:r>
            <a:r>
              <a:rPr lang="en-US" altLang="zh-CN" sz="2000" dirty="0">
                <a:solidFill>
                  <a:srgbClr val="002060"/>
                </a:solidFill>
                <a:effectLst/>
                <a:latin typeface="微软雅黑" panose="020B0503020204020204" charset="-122"/>
                <a:ea typeface="微软雅黑" panose="020B0503020204020204" charset="-122"/>
              </a:rPr>
              <a:t>:101011300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门头沟</a:t>
            </a:r>
            <a:r>
              <a:rPr lang="en-US" altLang="zh-CN" sz="2000" dirty="0">
                <a:solidFill>
                  <a:srgbClr val="002060"/>
                </a:solidFill>
                <a:effectLst/>
                <a:latin typeface="微软雅黑" panose="020B0503020204020204" charset="-122"/>
                <a:ea typeface="微软雅黑" panose="020B0503020204020204" charset="-122"/>
              </a:rPr>
              <a:t>:101011400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平谷</a:t>
            </a:r>
            <a:r>
              <a:rPr lang="en-US" altLang="zh-CN" sz="2000" dirty="0">
                <a:solidFill>
                  <a:srgbClr val="002060"/>
                </a:solidFill>
                <a:effectLst/>
                <a:latin typeface="微软雅黑" panose="020B0503020204020204" charset="-122"/>
                <a:ea typeface="微软雅黑" panose="020B0503020204020204" charset="-122"/>
              </a:rPr>
              <a:t>:101011500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八达岭</a:t>
            </a:r>
            <a:r>
              <a:rPr lang="en-US" altLang="zh-CN" sz="2000" dirty="0">
                <a:solidFill>
                  <a:srgbClr val="002060"/>
                </a:solidFill>
                <a:effectLst/>
                <a:latin typeface="微软雅黑" panose="020B0503020204020204" charset="-122"/>
                <a:ea typeface="微软雅黑" panose="020B0503020204020204" charset="-122"/>
              </a:rPr>
              <a:t>:101011600</a:t>
            </a:r>
            <a:r>
              <a:rPr lang="zh-CN" altLang="zh-CN" sz="2000" dirty="0">
                <a:solidFill>
                  <a:srgbClr val="002060"/>
                </a:solidFill>
                <a:effectLst/>
                <a:latin typeface="微软雅黑" panose="020B0503020204020204" charset="-122"/>
                <a:ea typeface="微软雅黑" panose="020B0503020204020204" charset="-122"/>
                <a:cs typeface="Times New Roman" panose="02020603050405020304" pitchFamily="18" charset="0"/>
              </a:rPr>
              <a:t>乌兰浩特</a:t>
            </a:r>
            <a:r>
              <a:rPr lang="en-US" altLang="zh-CN" sz="2000" dirty="0">
                <a:solidFill>
                  <a:srgbClr val="002060"/>
                </a:solidFill>
                <a:effectLst/>
                <a:latin typeface="微软雅黑" panose="020B0503020204020204" charset="-122"/>
                <a:ea typeface="微软雅黑" panose="020B0503020204020204" charset="-122"/>
              </a:rPr>
              <a:t>:101081101</a:t>
            </a:r>
            <a:endParaRPr lang="zh-CN" altLang="en-US" sz="2000" dirty="0">
              <a:solidFill>
                <a:srgbClr val="002060"/>
              </a:solidFill>
              <a:latin typeface="微软雅黑" panose="020B0503020204020204" charset="-122"/>
              <a:ea typeface="微软雅黑" panose="020B0503020204020204" charset="-122"/>
            </a:endParaRPr>
          </a:p>
        </p:txBody>
      </p:sp>
      <p:sp>
        <p:nvSpPr>
          <p:cNvPr id="12" name="文本框 11"/>
          <p:cNvSpPr txBox="1"/>
          <p:nvPr/>
        </p:nvSpPr>
        <p:spPr>
          <a:xfrm>
            <a:off x="205294" y="3320890"/>
            <a:ext cx="8229600" cy="2830195"/>
          </a:xfrm>
          <a:prstGeom prst="rect">
            <a:avLst/>
          </a:prstGeom>
          <a:solidFill>
            <a:schemeClr val="bg1"/>
          </a:solidFill>
        </p:spPr>
        <p:txBody>
          <a:bodyPr wrap="square">
            <a:spAutoFit/>
          </a:bodyPr>
          <a:lstStyle/>
          <a:p>
            <a:pPr indent="539750" algn="just">
              <a:spcBef>
                <a:spcPts val="600"/>
              </a:spcBef>
            </a:pPr>
            <a:r>
              <a:rPr lang="en-US" altLang="zh-CN" sz="2000" dirty="0">
                <a:effectLst/>
                <a:latin typeface="Calibri" panose="020F0502020204030204" charset="0"/>
                <a:ea typeface="宋体" panose="02010600030101010101" pitchFamily="2" charset="-122"/>
                <a:cs typeface="Calibri" panose="020F0502020204030204" charset="0"/>
              </a:rPr>
              <a:t>String Regex = "([\u4e00-\u9fa5]+):(\\d{9})";</a:t>
            </a:r>
            <a:endParaRPr lang="zh-CN" altLang="zh-CN" sz="2000" dirty="0">
              <a:effectLst/>
              <a:latin typeface="Calibri" panose="020F0502020204030204" charset="0"/>
              <a:ea typeface="宋体" panose="02010600030101010101" pitchFamily="2" charset="-122"/>
              <a:cs typeface="Calibri" panose="020F0502020204030204" charset="0"/>
            </a:endParaRPr>
          </a:p>
          <a:p>
            <a:pPr indent="539750" algn="just">
              <a:spcBef>
                <a:spcPts val="600"/>
              </a:spcBef>
            </a:pPr>
            <a:r>
              <a:rPr lang="en-US" altLang="zh-CN" sz="2000" dirty="0">
                <a:effectLst/>
                <a:latin typeface="Calibri" panose="020F0502020204030204" charset="0"/>
                <a:ea typeface="宋体" panose="02010600030101010101" pitchFamily="2" charset="-122"/>
                <a:cs typeface="Calibri" panose="020F0502020204030204" charset="0"/>
              </a:rPr>
              <a:t>Pattern </a:t>
            </a:r>
            <a:r>
              <a:rPr lang="en-US" altLang="zh-CN" sz="2000" dirty="0" err="1">
                <a:effectLst/>
                <a:latin typeface="Calibri" panose="020F0502020204030204" charset="0"/>
                <a:ea typeface="宋体" panose="02010600030101010101" pitchFamily="2" charset="-122"/>
                <a:cs typeface="Calibri" panose="020F0502020204030204" charset="0"/>
              </a:rPr>
              <a:t>pattern</a:t>
            </a:r>
            <a:r>
              <a:rPr lang="en-US" altLang="zh-CN" sz="2000" dirty="0">
                <a:effectLst/>
                <a:latin typeface="Calibri" panose="020F0502020204030204" charset="0"/>
                <a:ea typeface="宋体" panose="02010600030101010101" pitchFamily="2" charset="-122"/>
                <a:cs typeface="Calibri" panose="020F0502020204030204" charset="0"/>
              </a:rPr>
              <a:t> = </a:t>
            </a:r>
            <a:r>
              <a:rPr lang="en-US" altLang="zh-CN" sz="2000" dirty="0" err="1">
                <a:effectLst/>
                <a:latin typeface="Calibri" panose="020F0502020204030204" charset="0"/>
                <a:ea typeface="宋体" panose="02010600030101010101" pitchFamily="2" charset="-122"/>
                <a:cs typeface="Calibri" panose="020F0502020204030204" charset="0"/>
              </a:rPr>
              <a:t>Pattern.compile</a:t>
            </a:r>
            <a:r>
              <a:rPr lang="en-US" altLang="zh-CN" sz="2000" dirty="0">
                <a:effectLst/>
                <a:latin typeface="Calibri" panose="020F0502020204030204" charset="0"/>
                <a:ea typeface="宋体" panose="02010600030101010101" pitchFamily="2" charset="-122"/>
                <a:cs typeface="Calibri" panose="020F0502020204030204" charset="0"/>
              </a:rPr>
              <a:t>(Regex);     //1. </a:t>
            </a:r>
            <a:r>
              <a:rPr lang="zh-CN" altLang="zh-CN" sz="2000" dirty="0">
                <a:effectLst/>
                <a:latin typeface="Calibri" panose="020F0502020204030204" charset="0"/>
                <a:ea typeface="宋体" panose="02010600030101010101" pitchFamily="2" charset="-122"/>
                <a:cs typeface="Calibri" panose="020F0502020204030204" charset="0"/>
              </a:rPr>
              <a:t>包装正则表达式</a:t>
            </a:r>
            <a:endParaRPr lang="zh-CN" altLang="zh-CN" sz="2000" dirty="0">
              <a:effectLst/>
              <a:latin typeface="Calibri" panose="020F0502020204030204" charset="0"/>
              <a:ea typeface="宋体" panose="02010600030101010101" pitchFamily="2" charset="-122"/>
              <a:cs typeface="Calibri" panose="020F0502020204030204" charset="0"/>
            </a:endParaRPr>
          </a:p>
          <a:p>
            <a:pPr indent="539750" algn="just">
              <a:spcBef>
                <a:spcPts val="600"/>
              </a:spcBef>
            </a:pPr>
            <a:r>
              <a:rPr lang="en-US" altLang="zh-CN" sz="2000" dirty="0">
                <a:effectLst/>
                <a:latin typeface="Calibri" panose="020F0502020204030204" charset="0"/>
                <a:ea typeface="宋体" panose="02010600030101010101" pitchFamily="2" charset="-122"/>
                <a:cs typeface="Calibri" panose="020F0502020204030204" charset="0"/>
              </a:rPr>
              <a:t>Matcher </a:t>
            </a:r>
            <a:r>
              <a:rPr lang="en-US" altLang="zh-CN" sz="2000" dirty="0" err="1">
                <a:effectLst/>
                <a:latin typeface="Calibri" panose="020F0502020204030204" charset="0"/>
                <a:ea typeface="宋体" panose="02010600030101010101" pitchFamily="2" charset="-122"/>
                <a:cs typeface="Calibri" panose="020F0502020204030204" charset="0"/>
              </a:rPr>
              <a:t>matcher</a:t>
            </a:r>
            <a:r>
              <a:rPr lang="en-US" altLang="zh-CN" sz="2000" dirty="0">
                <a:effectLst/>
                <a:latin typeface="Calibri" panose="020F0502020204030204" charset="0"/>
                <a:ea typeface="宋体" panose="02010600030101010101" pitchFamily="2" charset="-122"/>
                <a:cs typeface="Calibri" panose="020F0502020204030204" charset="0"/>
              </a:rPr>
              <a:t> = </a:t>
            </a:r>
            <a:r>
              <a:rPr lang="en-US" altLang="zh-CN" sz="2000" dirty="0" err="1">
                <a:effectLst/>
                <a:latin typeface="Calibri" panose="020F0502020204030204" charset="0"/>
                <a:ea typeface="宋体" panose="02010600030101010101" pitchFamily="2" charset="-122"/>
                <a:cs typeface="Calibri" panose="020F0502020204030204" charset="0"/>
              </a:rPr>
              <a:t>pattern.matcher</a:t>
            </a:r>
            <a:r>
              <a:rPr lang="en-US" altLang="zh-CN" sz="2000" dirty="0">
                <a:effectLst/>
                <a:latin typeface="Calibri" panose="020F0502020204030204" charset="0"/>
                <a:ea typeface="宋体" panose="02010600030101010101" pitchFamily="2" charset="-122"/>
                <a:cs typeface="Calibri" panose="020F0502020204030204" charset="0"/>
              </a:rPr>
              <a:t>(districts);    //2.</a:t>
            </a:r>
            <a:r>
              <a:rPr lang="zh-CN" altLang="zh-CN" sz="2000" dirty="0">
                <a:effectLst/>
                <a:latin typeface="Calibri" panose="020F0502020204030204" charset="0"/>
                <a:ea typeface="宋体" panose="02010600030101010101" pitchFamily="2" charset="-122"/>
                <a:cs typeface="Calibri" panose="020F0502020204030204" charset="0"/>
              </a:rPr>
              <a:t>获取匹配器</a:t>
            </a:r>
            <a:r>
              <a:rPr lang="en-US" altLang="zh-CN" sz="2000" dirty="0">
                <a:effectLst/>
                <a:latin typeface="Calibri" panose="020F0502020204030204" charset="0"/>
                <a:ea typeface="宋体" panose="02010600030101010101" pitchFamily="2" charset="-122"/>
                <a:cs typeface="Calibri" panose="020F0502020204030204" charset="0"/>
              </a:rPr>
              <a:t>	</a:t>
            </a:r>
            <a:endParaRPr lang="zh-CN" altLang="zh-CN" sz="2000" dirty="0">
              <a:effectLst/>
              <a:latin typeface="Calibri" panose="020F0502020204030204" charset="0"/>
              <a:ea typeface="宋体" panose="02010600030101010101" pitchFamily="2" charset="-122"/>
              <a:cs typeface="Calibri" panose="020F0502020204030204" charset="0"/>
            </a:endParaRPr>
          </a:p>
          <a:p>
            <a:pPr indent="539750" algn="just">
              <a:spcBef>
                <a:spcPts val="600"/>
              </a:spcBef>
            </a:pPr>
            <a:r>
              <a:rPr lang="en-US" altLang="zh-CN" sz="2000" dirty="0">
                <a:effectLst/>
                <a:latin typeface="Calibri" panose="020F0502020204030204" charset="0"/>
                <a:ea typeface="宋体" panose="02010600030101010101" pitchFamily="2" charset="-122"/>
                <a:cs typeface="Calibri" panose="020F0502020204030204" charset="0"/>
              </a:rPr>
              <a:t>while (</a:t>
            </a:r>
            <a:r>
              <a:rPr lang="en-US" altLang="zh-CN" sz="2400" dirty="0" err="1">
                <a:solidFill>
                  <a:srgbClr val="FF0000"/>
                </a:solidFill>
                <a:effectLst/>
                <a:latin typeface="Calibri" panose="020F0502020204030204" charset="0"/>
                <a:ea typeface="宋体" panose="02010600030101010101" pitchFamily="2" charset="-122"/>
                <a:cs typeface="Calibri" panose="020F0502020204030204" charset="0"/>
              </a:rPr>
              <a:t>matcher.find</a:t>
            </a:r>
            <a:r>
              <a:rPr lang="en-US" altLang="zh-CN" sz="2400" dirty="0">
                <a:solidFill>
                  <a:srgbClr val="FF0000"/>
                </a:solidFill>
                <a:effectLst/>
                <a:latin typeface="Calibri" panose="020F0502020204030204" charset="0"/>
                <a:ea typeface="宋体" panose="02010600030101010101" pitchFamily="2" charset="-122"/>
                <a:cs typeface="Calibri" panose="020F0502020204030204" charset="0"/>
              </a:rPr>
              <a:t>()</a:t>
            </a:r>
            <a:r>
              <a:rPr lang="en-US" altLang="zh-CN" sz="2000" dirty="0">
                <a:effectLst/>
                <a:latin typeface="Calibri" panose="020F0502020204030204" charset="0"/>
                <a:ea typeface="宋体" panose="02010600030101010101" pitchFamily="2" charset="-122"/>
                <a:cs typeface="Calibri" panose="020F0502020204030204" charset="0"/>
              </a:rPr>
              <a:t>) {  // 3.</a:t>
            </a:r>
            <a:r>
              <a:rPr lang="zh-CN" altLang="zh-CN" sz="2000" dirty="0">
                <a:effectLst/>
                <a:latin typeface="Calibri" panose="020F0502020204030204" charset="0"/>
                <a:ea typeface="宋体" panose="02010600030101010101" pitchFamily="2" charset="-122"/>
                <a:cs typeface="Calibri" panose="020F0502020204030204" charset="0"/>
              </a:rPr>
              <a:t>判断是否匹配</a:t>
            </a:r>
            <a:endParaRPr lang="zh-CN" altLang="zh-CN" sz="2000" dirty="0">
              <a:effectLst/>
              <a:latin typeface="Calibri" panose="020F0502020204030204" charset="0"/>
              <a:ea typeface="宋体" panose="02010600030101010101" pitchFamily="2" charset="-122"/>
              <a:cs typeface="Calibri" panose="020F0502020204030204" charset="0"/>
            </a:endParaRPr>
          </a:p>
          <a:p>
            <a:pPr indent="539750" algn="just">
              <a:spcBef>
                <a:spcPts val="600"/>
              </a:spcBef>
            </a:pPr>
            <a:r>
              <a:rPr lang="en-US" altLang="zh-CN" sz="2000" dirty="0">
                <a:effectLst/>
                <a:latin typeface="Calibri" panose="020F0502020204030204" charset="0"/>
                <a:ea typeface="宋体" panose="02010600030101010101" pitchFamily="2" charset="-122"/>
                <a:cs typeface="Calibri" panose="020F0502020204030204" charset="0"/>
              </a:rPr>
              <a:t>	// 4.</a:t>
            </a:r>
            <a:r>
              <a:rPr lang="zh-CN" altLang="zh-CN" sz="2000" dirty="0">
                <a:effectLst/>
                <a:latin typeface="Calibri" panose="020F0502020204030204" charset="0"/>
                <a:ea typeface="宋体" panose="02010600030101010101" pitchFamily="2" charset="-122"/>
                <a:cs typeface="Calibri" panose="020F0502020204030204" charset="0"/>
              </a:rPr>
              <a:t>利用</a:t>
            </a:r>
            <a:r>
              <a:rPr lang="en-US" altLang="zh-CN" sz="2000" dirty="0">
                <a:effectLst/>
                <a:latin typeface="Calibri" panose="020F0502020204030204" charset="0"/>
                <a:ea typeface="宋体" panose="02010600030101010101" pitchFamily="2" charset="-122"/>
                <a:cs typeface="Calibri" panose="020F0502020204030204" charset="0"/>
              </a:rPr>
              <a:t>group()</a:t>
            </a:r>
            <a:r>
              <a:rPr lang="zh-CN" altLang="zh-CN" sz="2000" dirty="0">
                <a:effectLst/>
                <a:latin typeface="Calibri" panose="020F0502020204030204" charset="0"/>
                <a:ea typeface="宋体" panose="02010600030101010101" pitchFamily="2" charset="-122"/>
                <a:cs typeface="Calibri" panose="020F0502020204030204" charset="0"/>
              </a:rPr>
              <a:t>方法提取匹配的分组信息</a:t>
            </a:r>
            <a:endParaRPr lang="zh-CN" altLang="zh-CN" sz="2000" dirty="0">
              <a:effectLst/>
              <a:latin typeface="Calibri" panose="020F0502020204030204" charset="0"/>
              <a:ea typeface="宋体" panose="02010600030101010101" pitchFamily="2" charset="-122"/>
              <a:cs typeface="Calibri" panose="020F0502020204030204" charset="0"/>
            </a:endParaRPr>
          </a:p>
          <a:p>
            <a:pPr indent="539750" algn="just">
              <a:spcBef>
                <a:spcPts val="600"/>
              </a:spcBef>
            </a:pPr>
            <a:r>
              <a:rPr lang="en-US" altLang="zh-CN" sz="2000" dirty="0">
                <a:effectLst/>
                <a:latin typeface="Calibri" panose="020F0502020204030204" charset="0"/>
                <a:ea typeface="宋体" panose="02010600030101010101" pitchFamily="2" charset="-122"/>
                <a:cs typeface="Calibri" panose="020F0502020204030204" charset="0"/>
              </a:rPr>
              <a:t>	</a:t>
            </a:r>
            <a:r>
              <a:rPr lang="en-US" altLang="zh-CN" sz="2000" dirty="0" err="1">
                <a:effectLst/>
                <a:latin typeface="Calibri" panose="020F0502020204030204" charset="0"/>
                <a:ea typeface="宋体" panose="02010600030101010101" pitchFamily="2" charset="-122"/>
                <a:cs typeface="Calibri" panose="020F0502020204030204" charset="0"/>
              </a:rPr>
              <a:t>System.out.println</a:t>
            </a:r>
            <a:r>
              <a:rPr lang="en-US" altLang="zh-CN" sz="2000" dirty="0">
                <a:effectLst/>
                <a:latin typeface="Calibri" panose="020F0502020204030204" charset="0"/>
                <a:ea typeface="宋体" panose="02010600030101010101" pitchFamily="2" charset="-122"/>
                <a:cs typeface="Calibri" panose="020F0502020204030204" charset="0"/>
              </a:rPr>
              <a:t>(</a:t>
            </a:r>
            <a:r>
              <a:rPr lang="en-US" altLang="zh-CN" sz="2400" dirty="0" err="1">
                <a:solidFill>
                  <a:srgbClr val="FF0000"/>
                </a:solidFill>
                <a:effectLst/>
                <a:latin typeface="Calibri" panose="020F0502020204030204" charset="0"/>
                <a:ea typeface="宋体" panose="02010600030101010101" pitchFamily="2" charset="-122"/>
                <a:cs typeface="Calibri" panose="020F0502020204030204" charset="0"/>
              </a:rPr>
              <a:t>matcher.group</a:t>
            </a:r>
            <a:r>
              <a:rPr lang="en-US" altLang="zh-CN" sz="2400" dirty="0">
                <a:solidFill>
                  <a:srgbClr val="FF0000"/>
                </a:solidFill>
                <a:effectLst/>
                <a:latin typeface="Calibri" panose="020F0502020204030204" charset="0"/>
                <a:ea typeface="宋体" panose="02010600030101010101" pitchFamily="2" charset="-122"/>
                <a:cs typeface="Calibri" panose="020F0502020204030204" charset="0"/>
              </a:rPr>
              <a:t>(1)</a:t>
            </a:r>
            <a:r>
              <a:rPr lang="en-US" altLang="zh-CN" sz="2000" dirty="0">
                <a:effectLst/>
                <a:latin typeface="Calibri" panose="020F0502020204030204" charset="0"/>
                <a:ea typeface="宋体" panose="02010600030101010101" pitchFamily="2" charset="-122"/>
                <a:cs typeface="Calibri" panose="020F0502020204030204" charset="0"/>
              </a:rPr>
              <a:t>+":\t"+</a:t>
            </a:r>
            <a:r>
              <a:rPr lang="en-US" altLang="zh-CN" sz="2400" dirty="0" err="1">
                <a:solidFill>
                  <a:srgbClr val="FF0000"/>
                </a:solidFill>
                <a:effectLst/>
                <a:latin typeface="Calibri" panose="020F0502020204030204" charset="0"/>
                <a:ea typeface="宋体" panose="02010600030101010101" pitchFamily="2" charset="-122"/>
                <a:cs typeface="Calibri" panose="020F0502020204030204" charset="0"/>
              </a:rPr>
              <a:t>matcher.group</a:t>
            </a:r>
            <a:r>
              <a:rPr lang="en-US" altLang="zh-CN" sz="2400" dirty="0">
                <a:solidFill>
                  <a:srgbClr val="FF0000"/>
                </a:solidFill>
                <a:effectLst/>
                <a:latin typeface="Calibri" panose="020F0502020204030204" charset="0"/>
                <a:ea typeface="宋体" panose="02010600030101010101" pitchFamily="2" charset="-122"/>
                <a:cs typeface="Calibri" panose="020F0502020204030204" charset="0"/>
              </a:rPr>
              <a:t>(2)</a:t>
            </a:r>
            <a:r>
              <a:rPr lang="en-US" altLang="zh-CN" sz="2000" dirty="0">
                <a:effectLst/>
                <a:latin typeface="Calibri" panose="020F0502020204030204" charset="0"/>
                <a:ea typeface="宋体" panose="02010600030101010101" pitchFamily="2" charset="-122"/>
                <a:cs typeface="Calibri" panose="020F0502020204030204" charset="0"/>
              </a:rPr>
              <a:t>); </a:t>
            </a:r>
            <a:endParaRPr lang="zh-CN" altLang="zh-CN" sz="2000" dirty="0">
              <a:effectLst/>
              <a:latin typeface="Calibri" panose="020F0502020204030204" charset="0"/>
              <a:ea typeface="宋体" panose="02010600030101010101" pitchFamily="2" charset="-122"/>
              <a:cs typeface="Calibri" panose="020F0502020204030204" charset="0"/>
            </a:endParaRPr>
          </a:p>
          <a:p>
            <a:pPr indent="539750" algn="just">
              <a:spcBef>
                <a:spcPts val="600"/>
              </a:spcBef>
            </a:pPr>
            <a:r>
              <a:rPr lang="en-US" altLang="zh-CN" sz="2000" dirty="0">
                <a:effectLst/>
                <a:latin typeface="Calibri" panose="020F0502020204030204" charset="0"/>
                <a:ea typeface="宋体" panose="02010600030101010101" pitchFamily="2" charset="-122"/>
                <a:cs typeface="Calibri" panose="020F0502020204030204" charset="0"/>
              </a:rPr>
              <a:t>}</a:t>
            </a:r>
            <a:endParaRPr lang="zh-CN" altLang="zh-CN" sz="2000" dirty="0">
              <a:effectLst/>
              <a:latin typeface="Calibri" panose="020F0502020204030204" charset="0"/>
              <a:ea typeface="宋体" panose="02010600030101010101" pitchFamily="2" charset="-122"/>
              <a:cs typeface="Calibri" panose="020F0502020204030204" charset="0"/>
            </a:endParaRP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624840" y="1456690"/>
            <a:ext cx="8229600" cy="4525645"/>
          </a:xfrm>
        </p:spPr>
        <p:txBody>
          <a:bodyPr/>
          <a:lstStyle/>
          <a:p>
            <a:r>
              <a:rPr lang="zh-CN" altLang="zh-CN" dirty="0"/>
              <a:t>一切皆为对象</a:t>
            </a:r>
            <a:endParaRPr lang="en-US" altLang="zh-CN" dirty="0"/>
          </a:p>
          <a:p>
            <a:r>
              <a:rPr lang="zh-CN" altLang="zh-CN" dirty="0"/>
              <a:t>保留基本类型的好处是可以提高运算的效率</a:t>
            </a:r>
            <a:endParaRPr lang="en-US" altLang="zh-CN" dirty="0"/>
          </a:p>
          <a:p>
            <a:r>
              <a:rPr lang="zh-CN" altLang="zh-CN" dirty="0"/>
              <a:t>为了建立基本类型与引用类型之间的通信，</a:t>
            </a:r>
            <a:r>
              <a:rPr lang="en-US" altLang="zh-CN" dirty="0"/>
              <a:t>Java</a:t>
            </a:r>
            <a:r>
              <a:rPr lang="zh-CN" altLang="zh-CN" dirty="0"/>
              <a:t>为每个基本类型设计了包装类，这些包装类继承自</a:t>
            </a:r>
            <a:r>
              <a:rPr lang="en-US" altLang="zh-CN" dirty="0"/>
              <a:t>Object</a:t>
            </a:r>
            <a:r>
              <a:rPr lang="zh-CN" altLang="zh-CN" dirty="0"/>
              <a:t>，在</a:t>
            </a:r>
            <a:r>
              <a:rPr lang="en-US" altLang="zh-CN" dirty="0" err="1"/>
              <a:t>java.lang</a:t>
            </a:r>
            <a:r>
              <a:rPr lang="zh-CN" altLang="zh-CN" dirty="0"/>
              <a:t>包下，可以直接使用，包括</a:t>
            </a:r>
            <a:r>
              <a:rPr lang="en-US" altLang="zh-CN" dirty="0"/>
              <a:t>Boolean</a:t>
            </a:r>
            <a:r>
              <a:rPr lang="zh-CN" altLang="zh-CN" dirty="0"/>
              <a:t>、</a:t>
            </a:r>
            <a:r>
              <a:rPr lang="en-US" altLang="zh-CN" dirty="0"/>
              <a:t>Character</a:t>
            </a:r>
            <a:r>
              <a:rPr lang="zh-CN" altLang="zh-CN" dirty="0"/>
              <a:t>、</a:t>
            </a:r>
            <a:r>
              <a:rPr lang="en-US" altLang="zh-CN" dirty="0"/>
              <a:t>Byte</a:t>
            </a:r>
            <a:r>
              <a:rPr lang="zh-CN" altLang="zh-CN" dirty="0"/>
              <a:t>、</a:t>
            </a:r>
            <a:r>
              <a:rPr lang="en-US" altLang="zh-CN" dirty="0"/>
              <a:t>Short</a:t>
            </a:r>
            <a:r>
              <a:rPr lang="zh-CN" altLang="zh-CN" dirty="0"/>
              <a:t>、</a:t>
            </a:r>
            <a:r>
              <a:rPr lang="en-US" altLang="zh-CN" dirty="0"/>
              <a:t>Integer</a:t>
            </a:r>
            <a:r>
              <a:rPr lang="zh-CN" altLang="zh-CN" dirty="0"/>
              <a:t>、</a:t>
            </a:r>
            <a:r>
              <a:rPr lang="en-US" altLang="zh-CN" dirty="0"/>
              <a:t>Long</a:t>
            </a:r>
            <a:r>
              <a:rPr lang="zh-CN" altLang="zh-CN" dirty="0"/>
              <a:t>、</a:t>
            </a:r>
            <a:r>
              <a:rPr lang="en-US" altLang="zh-CN" dirty="0"/>
              <a:t>Float</a:t>
            </a:r>
            <a:r>
              <a:rPr lang="zh-CN" altLang="zh-CN" dirty="0"/>
              <a:t>和</a:t>
            </a:r>
            <a:r>
              <a:rPr lang="en-US" altLang="zh-CN" dirty="0"/>
              <a:t>Double</a:t>
            </a:r>
            <a:r>
              <a:rPr lang="zh-CN" altLang="zh-CN" dirty="0"/>
              <a:t>。</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7.3  </a:t>
            </a:r>
            <a:r>
              <a:rPr lang="zh-CN" altLang="zh-CN" dirty="0">
                <a:effectLst/>
              </a:rPr>
              <a:t>包装类</a:t>
            </a:r>
            <a:endParaRPr lang="zh-CN" altLang="en-US" dirty="0"/>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9430" y="1473200"/>
            <a:ext cx="8229600" cy="4525645"/>
          </a:xfrm>
        </p:spPr>
        <p:txBody>
          <a:bodyPr/>
          <a:lstStyle/>
          <a:p>
            <a:r>
              <a:rPr lang="zh-CN" altLang="zh-CN" dirty="0">
                <a:solidFill>
                  <a:srgbClr val="FF0000"/>
                </a:solidFill>
              </a:rPr>
              <a:t>包装类</a:t>
            </a:r>
            <a:r>
              <a:rPr lang="zh-CN" altLang="zh-CN" dirty="0"/>
              <a:t>使程序员可以像操作对象一样操作基本类型，通过包装类定义的方法使基本类型具有了更丰富的功能，可以实现将基本类型数据值传递给</a:t>
            </a:r>
            <a:r>
              <a:rPr lang="en-US" altLang="zh-CN" dirty="0"/>
              <a:t>Object</a:t>
            </a:r>
            <a:r>
              <a:rPr lang="zh-CN" altLang="zh-CN" dirty="0"/>
              <a:t>类型。</a:t>
            </a:r>
            <a:endParaRPr lang="zh-CN" altLang="zh-CN" dirty="0"/>
          </a:p>
          <a:p>
            <a:r>
              <a:rPr lang="zh-CN" altLang="zh-CN" dirty="0"/>
              <a:t>每个包装类均声明为</a:t>
            </a:r>
            <a:r>
              <a:rPr lang="en-US" altLang="zh-CN" dirty="0"/>
              <a:t>final</a:t>
            </a:r>
            <a:r>
              <a:rPr lang="zh-CN" altLang="zh-CN" dirty="0"/>
              <a:t>，因此它们的方法隐式地成为</a:t>
            </a:r>
            <a:r>
              <a:rPr lang="en-US" altLang="zh-CN" dirty="0"/>
              <a:t>final</a:t>
            </a:r>
            <a:r>
              <a:rPr lang="zh-CN" altLang="zh-CN" dirty="0"/>
              <a:t>方法，程序员不能重写这些方法。而且，基本类型包装类中的很多方法被声明为静态方法，程序员可以直接通过类名来调用这些静态方法。</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7.3  </a:t>
            </a:r>
            <a:r>
              <a:rPr lang="zh-CN" altLang="zh-CN" dirty="0">
                <a:effectLst/>
              </a:rPr>
              <a:t>包装类</a:t>
            </a:r>
            <a:endParaRPr lang="zh-CN" altLang="en-US" dirty="0"/>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49070"/>
            <a:ext cx="8229600" cy="4899660"/>
          </a:xfrm>
        </p:spPr>
        <p:txBody>
          <a:bodyPr>
            <a:normAutofit fontScale="92500"/>
          </a:bodyPr>
          <a:lstStyle/>
          <a:p>
            <a:r>
              <a:rPr lang="en-US" altLang="zh-CN" dirty="0"/>
              <a:t>Integer</a:t>
            </a:r>
            <a:r>
              <a:rPr lang="zh-CN" altLang="zh-CN" dirty="0"/>
              <a:t>类是</a:t>
            </a:r>
            <a:r>
              <a:rPr lang="en-US" altLang="zh-CN" dirty="0" err="1"/>
              <a:t>int</a:t>
            </a:r>
            <a:r>
              <a:rPr lang="zh-CN" altLang="zh-CN" dirty="0"/>
              <a:t>类型的包装类</a:t>
            </a:r>
            <a:endParaRPr lang="en-US" altLang="zh-CN" dirty="0"/>
          </a:p>
          <a:p>
            <a:r>
              <a:rPr lang="zh-CN" altLang="zh-CN" dirty="0"/>
              <a:t>常量</a:t>
            </a:r>
            <a:endParaRPr lang="en-US" altLang="zh-CN" dirty="0"/>
          </a:p>
          <a:p>
            <a:pPr lvl="1"/>
            <a:r>
              <a:rPr lang="en-US" altLang="zh-CN" dirty="0"/>
              <a:t>MAX_VALUE</a:t>
            </a:r>
            <a:r>
              <a:rPr lang="zh-CN" altLang="zh-CN" dirty="0"/>
              <a:t>和</a:t>
            </a:r>
            <a:r>
              <a:rPr lang="en-US" altLang="zh-CN" dirty="0"/>
              <a:t>MIN_VALUE</a:t>
            </a:r>
            <a:r>
              <a:rPr lang="zh-CN" altLang="zh-CN" dirty="0"/>
              <a:t>表示</a:t>
            </a:r>
            <a:r>
              <a:rPr lang="en-US" altLang="zh-CN" dirty="0" err="1"/>
              <a:t>int</a:t>
            </a:r>
            <a:r>
              <a:rPr lang="zh-CN" altLang="zh-CN" dirty="0"/>
              <a:t>类型的最大、最小值</a:t>
            </a:r>
            <a:r>
              <a:rPr lang="en-US" altLang="zh-CN" dirty="0"/>
              <a:t>……</a:t>
            </a:r>
            <a:endParaRPr lang="en-US" altLang="zh-CN" dirty="0"/>
          </a:p>
          <a:p>
            <a:r>
              <a:rPr lang="zh-CN" altLang="zh-CN" dirty="0"/>
              <a:t>常用方法</a:t>
            </a:r>
            <a:endParaRPr lang="en-US" altLang="zh-CN" dirty="0"/>
          </a:p>
          <a:p>
            <a:pPr lvl="1"/>
            <a:r>
              <a:rPr lang="en-US" altLang="zh-CN" sz="2400" dirty="0" err="1"/>
              <a:t>int</a:t>
            </a:r>
            <a:r>
              <a:rPr lang="en-US" altLang="zh-CN" sz="2400" dirty="0"/>
              <a:t>  intValue()</a:t>
            </a:r>
            <a:r>
              <a:rPr lang="zh-CN" altLang="zh-CN" sz="2400" dirty="0"/>
              <a:t>，返回调用该方法的</a:t>
            </a:r>
            <a:r>
              <a:rPr lang="en-US" altLang="zh-CN" sz="2400" dirty="0"/>
              <a:t>Integer</a:t>
            </a:r>
            <a:r>
              <a:rPr lang="zh-CN" altLang="zh-CN" sz="2400" dirty="0"/>
              <a:t>对象对应的</a:t>
            </a:r>
            <a:r>
              <a:rPr lang="en-US" altLang="zh-CN" sz="2400" dirty="0" err="1"/>
              <a:t>int</a:t>
            </a:r>
            <a:r>
              <a:rPr lang="zh-CN" altLang="zh-CN" sz="2400" dirty="0"/>
              <a:t>类型值。</a:t>
            </a:r>
            <a:endParaRPr lang="en-US" altLang="zh-CN" sz="2400" dirty="0"/>
          </a:p>
          <a:p>
            <a:pPr lvl="1"/>
            <a:r>
              <a:rPr lang="en-US" altLang="zh-CN" sz="2400" dirty="0"/>
              <a:t>static </a:t>
            </a:r>
            <a:r>
              <a:rPr lang="en-US" altLang="zh-CN" sz="2400" dirty="0" err="1"/>
              <a:t>int</a:t>
            </a:r>
            <a:r>
              <a:rPr lang="en-US" altLang="zh-CN" sz="2400" dirty="0"/>
              <a:t> </a:t>
            </a:r>
            <a:r>
              <a:rPr lang="en-US" altLang="zh-CN" sz="2400" dirty="0" err="1"/>
              <a:t>parseInt</a:t>
            </a:r>
            <a:r>
              <a:rPr lang="en-US" altLang="zh-CN" sz="2400" dirty="0"/>
              <a:t>(String s)</a:t>
            </a:r>
            <a:r>
              <a:rPr lang="zh-CN" altLang="zh-CN" sz="2400" dirty="0"/>
              <a:t>，这是</a:t>
            </a:r>
            <a:r>
              <a:rPr lang="en-US" altLang="zh-CN" sz="2400" dirty="0"/>
              <a:t>Integer</a:t>
            </a:r>
            <a:r>
              <a:rPr lang="zh-CN" altLang="zh-CN" sz="2400" dirty="0"/>
              <a:t>中最常用的方法，它可以将一个数字字符组成的字符串解析为</a:t>
            </a:r>
            <a:r>
              <a:rPr lang="en-US" altLang="zh-CN" sz="2400" dirty="0"/>
              <a:t>10</a:t>
            </a:r>
            <a:r>
              <a:rPr lang="zh-CN" altLang="zh-CN" sz="2400" dirty="0"/>
              <a:t>进制整数。</a:t>
            </a:r>
            <a:endParaRPr lang="en-US" altLang="zh-CN" sz="2400" dirty="0"/>
          </a:p>
          <a:p>
            <a:pPr lvl="1"/>
            <a:r>
              <a:rPr lang="en-US" altLang="zh-CN" sz="2400" dirty="0"/>
              <a:t>String </a:t>
            </a:r>
            <a:r>
              <a:rPr lang="en-US" altLang="zh-CN" sz="2400" dirty="0" err="1"/>
              <a:t>toString</a:t>
            </a:r>
            <a:r>
              <a:rPr lang="en-US" altLang="zh-CN" sz="2400" dirty="0"/>
              <a:t>()</a:t>
            </a:r>
            <a:r>
              <a:rPr lang="zh-CN" altLang="zh-CN" sz="2400" dirty="0"/>
              <a:t>，将调用该方法的</a:t>
            </a:r>
            <a:r>
              <a:rPr lang="en-US" altLang="zh-CN" sz="2400" dirty="0"/>
              <a:t>Integer</a:t>
            </a:r>
            <a:r>
              <a:rPr lang="zh-CN" altLang="zh-CN" sz="2400" dirty="0"/>
              <a:t>对象转换为字符串。</a:t>
            </a:r>
            <a:endParaRPr lang="en-US" altLang="zh-CN" sz="2400" dirty="0"/>
          </a:p>
          <a:p>
            <a:pPr lvl="1"/>
            <a:r>
              <a:rPr lang="en-US" altLang="zh-CN" sz="2400" dirty="0"/>
              <a:t>static Integer </a:t>
            </a:r>
            <a:r>
              <a:rPr lang="en-US" altLang="zh-CN" sz="2400" dirty="0" err="1"/>
              <a:t>valueOf</a:t>
            </a:r>
            <a:r>
              <a:rPr lang="en-US" altLang="zh-CN" sz="2400" dirty="0"/>
              <a:t>(</a:t>
            </a:r>
            <a:r>
              <a:rPr lang="en-US" altLang="zh-CN" sz="2400" dirty="0" err="1"/>
              <a:t>int</a:t>
            </a:r>
            <a:r>
              <a:rPr lang="en-US" altLang="zh-CN" sz="2400" dirty="0"/>
              <a:t> i)</a:t>
            </a:r>
            <a:r>
              <a:rPr lang="zh-CN" altLang="zh-CN" sz="2400" dirty="0"/>
              <a:t>，</a:t>
            </a:r>
            <a:r>
              <a:rPr lang="en-US" altLang="zh-CN" sz="2400" dirty="0"/>
              <a:t>static Integer </a:t>
            </a:r>
            <a:r>
              <a:rPr lang="en-US" altLang="zh-CN" sz="2400" dirty="0" err="1"/>
              <a:t>valueOf</a:t>
            </a:r>
            <a:r>
              <a:rPr lang="en-US" altLang="zh-CN" sz="2400" dirty="0"/>
              <a:t>(String s)</a:t>
            </a:r>
            <a:r>
              <a:rPr lang="zh-CN" altLang="zh-CN" sz="2400" dirty="0"/>
              <a:t>，它们返回参数对应的一个十进制整数对象。</a:t>
            </a:r>
            <a:endParaRPr lang="zh-CN" altLang="zh-CN" sz="2400" dirty="0"/>
          </a:p>
          <a:p>
            <a:pPr lvl="1"/>
            <a:endParaRPr lang="zh-CN" altLang="en-US" dirty="0"/>
          </a:p>
        </p:txBody>
      </p:sp>
      <p:sp>
        <p:nvSpPr>
          <p:cNvPr id="3" name="标题 2"/>
          <p:cNvSpPr>
            <a:spLocks noGrp="1"/>
          </p:cNvSpPr>
          <p:nvPr>
            <p:ph type="title"/>
          </p:nvPr>
        </p:nvSpPr>
        <p:spPr/>
        <p:txBody>
          <a:bodyPr>
            <a:normAutofit/>
          </a:bodyPr>
          <a:lstStyle/>
          <a:p>
            <a:r>
              <a:rPr lang="en-US" altLang="zh-CN" dirty="0">
                <a:effectLst/>
              </a:rPr>
              <a:t>7.3.1  Integer</a:t>
            </a:r>
            <a:r>
              <a:rPr lang="zh-CN" altLang="zh-CN" dirty="0">
                <a:effectLst/>
              </a:rPr>
              <a:t>类</a:t>
            </a:r>
            <a:endParaRPr lang="zh-CN" altLang="en-US" dirty="0"/>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nvPr>
        </p:nvGraphicFramePr>
        <p:xfrm>
          <a:off x="1494155" y="1889760"/>
          <a:ext cx="5904865" cy="3276001"/>
        </p:xfrm>
        <a:graphic>
          <a:graphicData uri="http://schemas.openxmlformats.org/drawingml/2006/table">
            <a:tbl>
              <a:tblPr firstRow="1" firstCol="1" bandRow="1">
                <a:tableStyleId>{5940675A-B579-460E-94D1-54222C63F5DA}</a:tableStyleId>
              </a:tblPr>
              <a:tblGrid>
                <a:gridCol w="1622009"/>
                <a:gridCol w="2214767"/>
                <a:gridCol w="2067880"/>
              </a:tblGrid>
              <a:tr h="522976">
                <a:tc>
                  <a:txBody>
                    <a:bodyPr/>
                    <a:lstStyle/>
                    <a:p>
                      <a:pPr algn="just">
                        <a:lnSpc>
                          <a:spcPts val="1500"/>
                        </a:lnSpc>
                        <a:spcBef>
                          <a:spcPts val="200"/>
                        </a:spcBef>
                        <a:spcAft>
                          <a:spcPts val="0"/>
                        </a:spcAft>
                      </a:pPr>
                      <a:r>
                        <a:rPr lang="zh-CN" sz="2000" dirty="0">
                          <a:effectLst/>
                        </a:rPr>
                        <a:t>操作</a:t>
                      </a:r>
                      <a:endParaRPr lang="zh-CN" sz="2000" dirty="0">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zh-CN" sz="2000">
                          <a:effectLst/>
                        </a:rPr>
                        <a:t>示例</a:t>
                      </a:r>
                      <a:endParaRPr lang="zh-CN" sz="2000">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zh-CN" sz="2000">
                          <a:effectLst/>
                        </a:rPr>
                        <a:t>标准化时间</a:t>
                      </a:r>
                      <a:endParaRPr lang="zh-CN" sz="2000">
                        <a:effectLst/>
                        <a:latin typeface="Times New Roman" panose="02020603050405020304"/>
                        <a:ea typeface="宋体" panose="02010600030101010101" pitchFamily="2" charset="-122"/>
                      </a:endParaRPr>
                    </a:p>
                  </a:txBody>
                  <a:tcPr marL="137160" marR="137160" marT="137160" marB="137160"/>
                </a:tc>
              </a:tr>
              <a:tr h="550605">
                <a:tc>
                  <a:txBody>
                    <a:bodyPr/>
                    <a:lstStyle/>
                    <a:p>
                      <a:pPr algn="just">
                        <a:lnSpc>
                          <a:spcPts val="1500"/>
                        </a:lnSpc>
                        <a:spcBef>
                          <a:spcPts val="200"/>
                        </a:spcBef>
                        <a:spcAft>
                          <a:spcPts val="0"/>
                        </a:spcAft>
                      </a:pPr>
                      <a:r>
                        <a:rPr lang="zh-CN" sz="2000">
                          <a:effectLst/>
                        </a:rPr>
                        <a:t>本地赋值</a:t>
                      </a:r>
                      <a:endParaRPr lang="zh-CN" sz="2000">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a:effectLst/>
                        </a:rPr>
                        <a:t>i = n</a:t>
                      </a:r>
                      <a:endParaRPr lang="zh-CN" sz="2000">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a:effectLst/>
                        </a:rPr>
                        <a:t>1.0</a:t>
                      </a:r>
                      <a:endParaRPr lang="zh-CN" sz="2000">
                        <a:effectLst/>
                        <a:latin typeface="Times New Roman" panose="02020603050405020304"/>
                        <a:ea typeface="宋体" panose="02010600030101010101" pitchFamily="2" charset="-122"/>
                      </a:endParaRPr>
                    </a:p>
                  </a:txBody>
                  <a:tcPr marL="137160" marR="137160" marT="137160" marB="137160"/>
                </a:tc>
              </a:tr>
              <a:tr h="550605">
                <a:tc>
                  <a:txBody>
                    <a:bodyPr/>
                    <a:lstStyle/>
                    <a:p>
                      <a:pPr algn="just">
                        <a:lnSpc>
                          <a:spcPts val="1500"/>
                        </a:lnSpc>
                        <a:spcBef>
                          <a:spcPts val="200"/>
                        </a:spcBef>
                        <a:spcAft>
                          <a:spcPts val="0"/>
                        </a:spcAft>
                      </a:pPr>
                      <a:r>
                        <a:rPr lang="zh-CN" sz="2000">
                          <a:effectLst/>
                        </a:rPr>
                        <a:t>实例赋值</a:t>
                      </a:r>
                      <a:endParaRPr lang="zh-CN" sz="2000">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a:effectLst/>
                        </a:rPr>
                        <a:t>this.i = n</a:t>
                      </a:r>
                      <a:endParaRPr lang="zh-CN" sz="2000">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a:effectLst/>
                        </a:rPr>
                        <a:t>1.2</a:t>
                      </a:r>
                      <a:endParaRPr lang="zh-CN" sz="2000">
                        <a:effectLst/>
                        <a:latin typeface="Times New Roman" panose="02020603050405020304"/>
                        <a:ea typeface="宋体" panose="02010600030101010101" pitchFamily="2" charset="-122"/>
                      </a:endParaRPr>
                    </a:p>
                  </a:txBody>
                  <a:tcPr marL="137160" marR="137160" marT="137160" marB="137160"/>
                </a:tc>
              </a:tr>
              <a:tr h="550605">
                <a:tc>
                  <a:txBody>
                    <a:bodyPr/>
                    <a:lstStyle/>
                    <a:p>
                      <a:pPr algn="just">
                        <a:lnSpc>
                          <a:spcPts val="1500"/>
                        </a:lnSpc>
                        <a:spcBef>
                          <a:spcPts val="200"/>
                        </a:spcBef>
                        <a:spcAft>
                          <a:spcPts val="0"/>
                        </a:spcAft>
                      </a:pPr>
                      <a:r>
                        <a:rPr lang="zh-CN" sz="2000">
                          <a:effectLst/>
                        </a:rPr>
                        <a:t>方法调用</a:t>
                      </a:r>
                      <a:endParaRPr lang="zh-CN" sz="2000">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a:effectLst/>
                        </a:rPr>
                        <a:t>fun()</a:t>
                      </a:r>
                      <a:endParaRPr lang="zh-CN" sz="2000">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a:effectLst/>
                        </a:rPr>
                        <a:t>5.9</a:t>
                      </a:r>
                      <a:endParaRPr lang="zh-CN" sz="2000">
                        <a:effectLst/>
                        <a:latin typeface="Times New Roman" panose="02020603050405020304"/>
                        <a:ea typeface="宋体" panose="02010600030101010101" pitchFamily="2" charset="-122"/>
                      </a:endParaRPr>
                    </a:p>
                  </a:txBody>
                  <a:tcPr marL="137160" marR="137160" marT="137160" marB="137160"/>
                </a:tc>
              </a:tr>
              <a:tr h="550605">
                <a:tc>
                  <a:txBody>
                    <a:bodyPr/>
                    <a:lstStyle/>
                    <a:p>
                      <a:pPr algn="just">
                        <a:lnSpc>
                          <a:spcPts val="1500"/>
                        </a:lnSpc>
                        <a:spcBef>
                          <a:spcPts val="200"/>
                        </a:spcBef>
                        <a:spcAft>
                          <a:spcPts val="0"/>
                        </a:spcAft>
                      </a:pPr>
                      <a:r>
                        <a:rPr lang="zh-CN" sz="2000" dirty="0">
                          <a:solidFill>
                            <a:srgbClr val="FF0000"/>
                          </a:solidFill>
                          <a:effectLst/>
                        </a:rPr>
                        <a:t>新建对象</a:t>
                      </a:r>
                      <a:endParaRPr lang="zh-CN" sz="2000" dirty="0">
                        <a:solidFill>
                          <a:srgbClr val="FF0000"/>
                        </a:solidFill>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a:solidFill>
                            <a:srgbClr val="FF0000"/>
                          </a:solidFill>
                          <a:effectLst/>
                        </a:rPr>
                        <a:t>new Object()</a:t>
                      </a:r>
                      <a:endParaRPr lang="zh-CN" sz="2000">
                        <a:solidFill>
                          <a:srgbClr val="FF0000"/>
                        </a:solidFill>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a:solidFill>
                            <a:srgbClr val="FF0000"/>
                          </a:solidFill>
                          <a:effectLst/>
                        </a:rPr>
                        <a:t>980</a:t>
                      </a:r>
                      <a:endParaRPr lang="zh-CN" sz="2000">
                        <a:solidFill>
                          <a:srgbClr val="FF0000"/>
                        </a:solidFill>
                        <a:effectLst/>
                        <a:latin typeface="Times New Roman" panose="02020603050405020304"/>
                        <a:ea typeface="宋体" panose="02010600030101010101" pitchFamily="2" charset="-122"/>
                      </a:endParaRPr>
                    </a:p>
                  </a:txBody>
                  <a:tcPr marL="137160" marR="137160" marT="137160" marB="137160"/>
                </a:tc>
              </a:tr>
              <a:tr h="550605">
                <a:tc>
                  <a:txBody>
                    <a:bodyPr/>
                    <a:lstStyle/>
                    <a:p>
                      <a:pPr algn="just">
                        <a:lnSpc>
                          <a:spcPts val="1500"/>
                        </a:lnSpc>
                        <a:spcBef>
                          <a:spcPts val="200"/>
                        </a:spcBef>
                        <a:spcAft>
                          <a:spcPts val="0"/>
                        </a:spcAft>
                      </a:pPr>
                      <a:r>
                        <a:rPr lang="zh-CN" sz="2000" dirty="0">
                          <a:solidFill>
                            <a:srgbClr val="FF0000"/>
                          </a:solidFill>
                          <a:effectLst/>
                        </a:rPr>
                        <a:t>新建数组</a:t>
                      </a:r>
                      <a:endParaRPr lang="zh-CN" sz="2000" dirty="0">
                        <a:solidFill>
                          <a:srgbClr val="FF0000"/>
                        </a:solidFill>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dirty="0">
                          <a:solidFill>
                            <a:srgbClr val="FF0000"/>
                          </a:solidFill>
                          <a:effectLst/>
                        </a:rPr>
                        <a:t>new </a:t>
                      </a:r>
                      <a:r>
                        <a:rPr lang="en-US" sz="2000" dirty="0" err="1">
                          <a:solidFill>
                            <a:srgbClr val="FF0000"/>
                          </a:solidFill>
                          <a:effectLst/>
                        </a:rPr>
                        <a:t>int</a:t>
                      </a:r>
                      <a:r>
                        <a:rPr lang="en-US" sz="2000" dirty="0">
                          <a:solidFill>
                            <a:srgbClr val="FF0000"/>
                          </a:solidFill>
                          <a:effectLst/>
                        </a:rPr>
                        <a:t>[10]</a:t>
                      </a:r>
                      <a:endParaRPr lang="zh-CN" sz="2000" dirty="0">
                        <a:solidFill>
                          <a:srgbClr val="FF0000"/>
                        </a:solidFill>
                        <a:effectLst/>
                        <a:latin typeface="Times New Roman" panose="02020603050405020304"/>
                        <a:ea typeface="宋体" panose="02010600030101010101" pitchFamily="2" charset="-122"/>
                      </a:endParaRPr>
                    </a:p>
                  </a:txBody>
                  <a:tcPr marL="137160" marR="137160" marT="137160" marB="137160"/>
                </a:tc>
                <a:tc>
                  <a:txBody>
                    <a:bodyPr/>
                    <a:lstStyle/>
                    <a:p>
                      <a:pPr algn="just">
                        <a:lnSpc>
                          <a:spcPts val="1500"/>
                        </a:lnSpc>
                        <a:spcBef>
                          <a:spcPts val="200"/>
                        </a:spcBef>
                        <a:spcAft>
                          <a:spcPts val="0"/>
                        </a:spcAft>
                      </a:pPr>
                      <a:r>
                        <a:rPr lang="en-US" sz="2000" dirty="0">
                          <a:solidFill>
                            <a:srgbClr val="FF0000"/>
                          </a:solidFill>
                          <a:effectLst/>
                        </a:rPr>
                        <a:t>3100</a:t>
                      </a:r>
                      <a:endParaRPr lang="zh-CN" sz="2000" dirty="0">
                        <a:solidFill>
                          <a:srgbClr val="FF0000"/>
                        </a:solidFill>
                        <a:effectLst/>
                        <a:latin typeface="Times New Roman" panose="02020603050405020304"/>
                        <a:ea typeface="宋体" panose="02010600030101010101" pitchFamily="2" charset="-122"/>
                      </a:endParaRPr>
                    </a:p>
                  </a:txBody>
                  <a:tcPr marL="137160" marR="137160" marT="137160" marB="137160"/>
                </a:tc>
              </a:tr>
            </a:tbl>
          </a:graphicData>
        </a:graphic>
      </p:graphicFrame>
      <p:sp>
        <p:nvSpPr>
          <p:cNvPr id="3" name="标题 2"/>
          <p:cNvSpPr>
            <a:spLocks noGrp="1"/>
          </p:cNvSpPr>
          <p:nvPr>
            <p:ph type="title"/>
          </p:nvPr>
        </p:nvSpPr>
        <p:spPr>
          <a:xfrm>
            <a:off x="1204913" y="393565"/>
            <a:ext cx="6482886" cy="381635"/>
          </a:xfrm>
        </p:spPr>
        <p:txBody>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7.3.1  Integer</a:t>
            </a:r>
            <a:r>
              <a:rPr lang="zh-CN" altLang="zh-CN" dirty="0">
                <a:effectLst/>
              </a:rPr>
              <a:t>类</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755576" y="1916832"/>
            <a:ext cx="7488832" cy="3040157"/>
          </a:xfrm>
          <a:prstGeom prst="rect">
            <a:avLst/>
          </a:prstGeom>
          <a:noFill/>
          <a:ln>
            <a:noFill/>
          </a:ln>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364740" y="1597660"/>
            <a:ext cx="6122670" cy="4525645"/>
          </a:xfrm>
        </p:spPr>
        <p:txBody>
          <a:bodyPr>
            <a:noAutofit/>
          </a:bodyPr>
          <a:lstStyle/>
          <a:p>
            <a:r>
              <a:rPr lang="zh-CN" altLang="zh-CN" sz="2400" dirty="0"/>
              <a:t>当使用图形用户界面与用户交互时，用户输入的数据通常都是以字符串的形式存在（在文本框中完成输入）。即便用户输入的是一个纯数字，也是一个数字字符组成的字符串，所以将字符串解析还原为用户交给程序的原始数据是经常会遇到的运算。类似的，</a:t>
            </a:r>
            <a:r>
              <a:rPr lang="en-US" altLang="zh-CN" sz="2400" dirty="0" err="1"/>
              <a:t>parseDouble</a:t>
            </a:r>
            <a:r>
              <a:rPr lang="en-US" altLang="zh-CN" sz="2400" dirty="0"/>
              <a:t>()</a:t>
            </a:r>
            <a:r>
              <a:rPr lang="zh-CN" altLang="zh-CN" sz="2400" dirty="0"/>
              <a:t>、</a:t>
            </a:r>
            <a:r>
              <a:rPr lang="en-US" altLang="zh-CN" sz="2400" dirty="0" err="1"/>
              <a:t>parseBoolean</a:t>
            </a:r>
            <a:r>
              <a:rPr lang="en-US" altLang="zh-CN" sz="2400" dirty="0"/>
              <a:t>()</a:t>
            </a:r>
            <a:r>
              <a:rPr lang="zh-CN" altLang="zh-CN" sz="2400" dirty="0"/>
              <a:t>等方法在每个包装类中都存在。</a:t>
            </a:r>
            <a:endParaRPr lang="zh-CN" altLang="en-US" sz="2400" dirty="0"/>
          </a:p>
        </p:txBody>
      </p:sp>
      <p:sp>
        <p:nvSpPr>
          <p:cNvPr id="3" name="标题 2"/>
          <p:cNvSpPr>
            <a:spLocks noGrp="1"/>
          </p:cNvSpPr>
          <p:nvPr>
            <p:ph type="title"/>
          </p:nvPr>
        </p:nvSpPr>
        <p:spPr>
          <a:xfrm>
            <a:off x="1204913" y="393566"/>
            <a:ext cx="6482886" cy="381635"/>
          </a:xfrm>
        </p:spPr>
        <p:txBody>
          <a:bodyPr/>
          <a:lstStyle/>
          <a:p>
            <a:r>
              <a:rPr lang="en-US" altLang="zh-CN" dirty="0">
                <a:effectLst/>
              </a:rPr>
              <a:t>7.3.1  Integer</a:t>
            </a:r>
            <a:r>
              <a:rPr lang="zh-CN" altLang="zh-CN" dirty="0">
                <a:effectLst/>
              </a:rPr>
              <a:t>类</a:t>
            </a:r>
            <a:endParaRPr lang="zh-CN" alt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628799"/>
            <a:ext cx="1224136" cy="1468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465580"/>
            <a:ext cx="8229600" cy="4525645"/>
          </a:xfrm>
        </p:spPr>
        <p:txBody>
          <a:bodyPr/>
          <a:lstStyle/>
          <a:p>
            <a:pPr marL="109855" indent="0">
              <a:buNone/>
            </a:pPr>
            <a:r>
              <a:rPr lang="zh-CN" altLang="zh-CN" dirty="0"/>
              <a:t>【例</a:t>
            </a:r>
            <a:r>
              <a:rPr lang="en-US" altLang="zh-CN" dirty="0"/>
              <a:t>7-6</a:t>
            </a:r>
            <a:r>
              <a:rPr lang="zh-CN" altLang="zh-CN" dirty="0"/>
              <a:t>】</a:t>
            </a:r>
            <a:r>
              <a:rPr lang="en-US" altLang="zh-CN" dirty="0" err="1"/>
              <a:t>int</a:t>
            </a:r>
            <a:r>
              <a:rPr lang="zh-CN" altLang="zh-CN" dirty="0"/>
              <a:t>、</a:t>
            </a:r>
            <a:r>
              <a:rPr lang="en-US" altLang="zh-CN" dirty="0"/>
              <a:t>Integer</a:t>
            </a:r>
            <a:r>
              <a:rPr lang="zh-CN" altLang="zh-CN" dirty="0"/>
              <a:t>和</a:t>
            </a:r>
            <a:r>
              <a:rPr lang="en-US" altLang="zh-CN" dirty="0"/>
              <a:t>String</a:t>
            </a:r>
            <a:r>
              <a:rPr lang="zh-CN" altLang="zh-CN" dirty="0"/>
              <a:t>数据间的类型转换示例。</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7.3.1  Integer</a:t>
            </a:r>
            <a:r>
              <a:rPr lang="zh-CN" altLang="zh-CN" dirty="0">
                <a:effectLst/>
              </a:rPr>
              <a:t>类</a:t>
            </a:r>
            <a:endParaRPr lang="zh-CN" altLang="en-US" dirty="0"/>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914400" y="2060575"/>
            <a:ext cx="8229600" cy="4526280"/>
          </a:xfrm>
        </p:spPr>
        <p:txBody>
          <a:bodyPr/>
          <a:lstStyle/>
          <a:p>
            <a:r>
              <a:rPr lang="zh-CN" altLang="zh-CN" dirty="0"/>
              <a:t>这样的表述在</a:t>
            </a:r>
            <a:r>
              <a:rPr lang="en-US" altLang="zh-CN" dirty="0"/>
              <a:t>Java SE 5.0</a:t>
            </a:r>
            <a:r>
              <a:rPr lang="zh-CN" altLang="zh-CN" dirty="0"/>
              <a:t>之前是错误。</a:t>
            </a:r>
            <a:endParaRPr lang="en-US" altLang="zh-CN" dirty="0"/>
          </a:p>
          <a:p>
            <a:endParaRPr lang="en-US" altLang="zh-CN" dirty="0"/>
          </a:p>
          <a:p>
            <a:endParaRPr lang="en-US" altLang="zh-CN" dirty="0"/>
          </a:p>
          <a:p>
            <a:r>
              <a:rPr lang="zh-CN" altLang="zh-CN" dirty="0"/>
              <a:t>从</a:t>
            </a:r>
            <a:r>
              <a:rPr lang="en-US" altLang="zh-CN" dirty="0"/>
              <a:t>Java SE 5.0</a:t>
            </a:r>
            <a:r>
              <a:rPr lang="zh-CN" altLang="zh-CN" dirty="0"/>
              <a:t>开始，编译器对基本类型进行自动封箱（</a:t>
            </a:r>
            <a:r>
              <a:rPr lang="en-US" altLang="zh-CN" dirty="0" err="1"/>
              <a:t>AutoBoxing</a:t>
            </a:r>
            <a:r>
              <a:rPr lang="zh-CN" altLang="zh-CN" dirty="0"/>
              <a:t>）和自动解封</a:t>
            </a:r>
            <a:r>
              <a:rPr lang="en-US" altLang="zh-CN" dirty="0"/>
              <a:t>(Auto-</a:t>
            </a:r>
            <a:r>
              <a:rPr lang="en-US" altLang="zh-CN" dirty="0" err="1"/>
              <a:t>unBoxing</a:t>
            </a:r>
            <a:r>
              <a:rPr lang="en-US" altLang="zh-CN" dirty="0"/>
              <a:t>)</a:t>
            </a:r>
            <a:r>
              <a:rPr lang="zh-CN" altLang="zh-CN" dirty="0"/>
              <a:t>。</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effectLst/>
              </a:rPr>
              <a:t>7.3.2  </a:t>
            </a:r>
            <a:r>
              <a:rPr lang="zh-CN" altLang="zh-CN" dirty="0">
                <a:effectLst/>
              </a:rPr>
              <a:t>自动封箱和解封</a:t>
            </a:r>
            <a:endParaRPr lang="zh-CN" altLang="en-US" dirty="0"/>
          </a:p>
        </p:txBody>
      </p:sp>
      <p:sp>
        <p:nvSpPr>
          <p:cNvPr id="4" name="矩形 3"/>
          <p:cNvSpPr/>
          <p:nvPr/>
        </p:nvSpPr>
        <p:spPr>
          <a:xfrm>
            <a:off x="683568" y="1412776"/>
            <a:ext cx="2160905" cy="521970"/>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en-US" altLang="zh-CN" sz="2800" dirty="0"/>
              <a:t>Integer i=5;  </a:t>
            </a:r>
            <a:endParaRPr lang="zh-CN" altLang="zh-CN" sz="2800" dirty="0"/>
          </a:p>
        </p:txBody>
      </p:sp>
      <p:sp>
        <p:nvSpPr>
          <p:cNvPr id="5" name="矩形 4"/>
          <p:cNvSpPr/>
          <p:nvPr/>
        </p:nvSpPr>
        <p:spPr>
          <a:xfrm>
            <a:off x="689810" y="2607295"/>
            <a:ext cx="4379595" cy="4603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sz="2400" dirty="0"/>
              <a:t>Integer i= </a:t>
            </a:r>
            <a:r>
              <a:rPr lang="en-US" altLang="zh-CN" sz="2400" dirty="0" err="1"/>
              <a:t>Integer.valueOf</a:t>
            </a:r>
            <a:r>
              <a:rPr lang="en-US" altLang="zh-CN" sz="2400" dirty="0"/>
              <a:t>(5);</a:t>
            </a:r>
            <a:endParaRPr lang="zh-CN" altLang="zh-CN" sz="2400" dirty="0"/>
          </a:p>
        </p:txBody>
      </p:sp>
      <p:sp>
        <p:nvSpPr>
          <p:cNvPr id="6" name="矩形 5"/>
          <p:cNvSpPr/>
          <p:nvPr/>
        </p:nvSpPr>
        <p:spPr>
          <a:xfrm>
            <a:off x="3707904" y="1443553"/>
            <a:ext cx="1402080" cy="4603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zh-CN" sz="2400" dirty="0"/>
              <a:t>自动封箱</a:t>
            </a:r>
            <a:endParaRPr lang="zh-CN" altLang="en-US" sz="2400" dirty="0"/>
          </a:p>
        </p:txBody>
      </p:sp>
      <p:sp>
        <p:nvSpPr>
          <p:cNvPr id="8" name="矩形 7"/>
          <p:cNvSpPr/>
          <p:nvPr/>
        </p:nvSpPr>
        <p:spPr>
          <a:xfrm>
            <a:off x="6732240" y="4581127"/>
            <a:ext cx="1402080" cy="4603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zh-CN" sz="2400" dirty="0">
                <a:solidFill>
                  <a:schemeClr val="dk1"/>
                </a:solidFill>
              </a:rPr>
              <a:t>自动解封</a:t>
            </a:r>
            <a:endParaRPr lang="zh-CN" altLang="en-US" sz="2400" dirty="0">
              <a:solidFill>
                <a:schemeClr val="dk1"/>
              </a:solidFill>
            </a:endParaRPr>
          </a:p>
        </p:txBody>
      </p:sp>
      <p:sp>
        <p:nvSpPr>
          <p:cNvPr id="10" name="矩形 9"/>
          <p:cNvSpPr/>
          <p:nvPr/>
        </p:nvSpPr>
        <p:spPr>
          <a:xfrm>
            <a:off x="661210" y="4582620"/>
            <a:ext cx="2160905" cy="953135"/>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en-US" altLang="zh-CN" sz="2800" dirty="0">
                <a:solidFill>
                  <a:schemeClr val="lt1"/>
                </a:solidFill>
              </a:rPr>
              <a:t>Integer i=5;</a:t>
            </a:r>
            <a:endParaRPr lang="zh-CN" altLang="zh-CN" sz="2800" dirty="0">
              <a:solidFill>
                <a:schemeClr val="lt1"/>
              </a:solidFill>
            </a:endParaRPr>
          </a:p>
          <a:p>
            <a:r>
              <a:rPr lang="en-US" altLang="zh-CN" sz="2800" dirty="0" err="1">
                <a:solidFill>
                  <a:schemeClr val="lt1"/>
                </a:solidFill>
              </a:rPr>
              <a:t>int</a:t>
            </a:r>
            <a:r>
              <a:rPr lang="en-US" altLang="zh-CN" sz="2800" dirty="0">
                <a:solidFill>
                  <a:schemeClr val="lt1"/>
                </a:solidFill>
              </a:rPr>
              <a:t> a=i; </a:t>
            </a:r>
            <a:endParaRPr lang="zh-CN" altLang="zh-CN" sz="2800" dirty="0">
              <a:solidFill>
                <a:schemeClr val="lt1"/>
              </a:solidFill>
            </a:endParaRPr>
          </a:p>
        </p:txBody>
      </p:sp>
      <p:sp>
        <p:nvSpPr>
          <p:cNvPr id="11" name="矩形 10"/>
          <p:cNvSpPr/>
          <p:nvPr/>
        </p:nvSpPr>
        <p:spPr>
          <a:xfrm>
            <a:off x="3120354" y="4581128"/>
            <a:ext cx="2657475" cy="4603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sz="2400" dirty="0" err="1">
                <a:solidFill>
                  <a:schemeClr val="dk1"/>
                </a:solidFill>
              </a:rPr>
              <a:t>int</a:t>
            </a:r>
            <a:r>
              <a:rPr lang="en-US" altLang="zh-CN" sz="2400" dirty="0">
                <a:solidFill>
                  <a:schemeClr val="dk1"/>
                </a:solidFill>
              </a:rPr>
              <a:t> a=</a:t>
            </a:r>
            <a:r>
              <a:rPr lang="en-US" altLang="zh-CN" sz="2400" dirty="0" err="1">
                <a:solidFill>
                  <a:schemeClr val="dk1"/>
                </a:solidFill>
              </a:rPr>
              <a:t>i.intValue</a:t>
            </a:r>
            <a:r>
              <a:rPr lang="en-US" altLang="zh-CN" sz="2400" dirty="0">
                <a:solidFill>
                  <a:schemeClr val="dk1"/>
                </a:solidFill>
              </a:rPr>
              <a:t>();  </a:t>
            </a:r>
            <a:endParaRPr lang="zh-CN" altLang="zh-CN" sz="2400" dirty="0">
              <a:solidFill>
                <a:schemeClr val="dk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3715" y="1099820"/>
            <a:ext cx="8229600" cy="4525645"/>
          </a:xfrm>
        </p:spPr>
        <p:txBody>
          <a:bodyPr>
            <a:normAutofit/>
          </a:bodyPr>
          <a:lstStyle/>
          <a:p>
            <a:r>
              <a:rPr lang="zh-CN" altLang="zh-CN" sz="2400" dirty="0"/>
              <a:t>与</a:t>
            </a:r>
            <a:r>
              <a:rPr lang="en-US" altLang="zh-CN" sz="2400" dirty="0"/>
              <a:t>String</a:t>
            </a:r>
            <a:r>
              <a:rPr lang="zh-CN" altLang="zh-CN" sz="2400" dirty="0"/>
              <a:t>的对象池类似，在</a:t>
            </a:r>
            <a:r>
              <a:rPr lang="en-US" altLang="zh-CN" sz="2400" dirty="0"/>
              <a:t>Java SE 5.0</a:t>
            </a:r>
            <a:r>
              <a:rPr lang="zh-CN" altLang="zh-CN" sz="2400" dirty="0"/>
              <a:t>中对包装类（除了</a:t>
            </a:r>
            <a:r>
              <a:rPr lang="en-US" altLang="zh-CN" sz="2400" dirty="0"/>
              <a:t>Float</a:t>
            </a:r>
            <a:r>
              <a:rPr lang="zh-CN" altLang="zh-CN" sz="2400" dirty="0"/>
              <a:t>和</a:t>
            </a:r>
            <a:r>
              <a:rPr lang="en-US" altLang="zh-CN" sz="2400" dirty="0"/>
              <a:t>Double</a:t>
            </a:r>
            <a:r>
              <a:rPr lang="zh-CN" altLang="zh-CN" sz="2400" dirty="0"/>
              <a:t>）对象的常量也在</a:t>
            </a:r>
            <a:r>
              <a:rPr lang="en-US" altLang="zh-CN" sz="2400" dirty="0"/>
              <a:t>JVM</a:t>
            </a:r>
            <a:r>
              <a:rPr lang="zh-CN" altLang="zh-CN" sz="2400" dirty="0"/>
              <a:t>的运行时数据区维护了它们的常量池</a:t>
            </a:r>
            <a:endParaRPr lang="en-US" altLang="zh-CN" sz="2400" dirty="0"/>
          </a:p>
          <a:p>
            <a:endParaRPr lang="en-US" altLang="zh-CN"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7.3.2  </a:t>
            </a:r>
            <a:r>
              <a:rPr lang="zh-CN" altLang="zh-CN" dirty="0">
                <a:effectLst/>
              </a:rPr>
              <a:t>自动封箱和解封</a:t>
            </a:r>
            <a:endParaRPr lang="zh-CN" altLang="en-US" dirty="0"/>
          </a:p>
        </p:txBody>
      </p:sp>
      <p:sp>
        <p:nvSpPr>
          <p:cNvPr id="4" name="矩形 3"/>
          <p:cNvSpPr/>
          <p:nvPr/>
        </p:nvSpPr>
        <p:spPr>
          <a:xfrm>
            <a:off x="776149" y="2253947"/>
            <a:ext cx="7704856" cy="132207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dirty="0"/>
              <a:t>Integer i1=5</a:t>
            </a:r>
            <a:r>
              <a:rPr lang="zh-CN" altLang="en-US" sz="2000" dirty="0"/>
              <a:t>；</a:t>
            </a:r>
            <a:r>
              <a:rPr lang="zh-CN" altLang="zh-CN" sz="2000" dirty="0"/>
              <a:t>向对象池写入</a:t>
            </a:r>
            <a:r>
              <a:rPr lang="en-US" altLang="zh-CN" sz="2000" dirty="0"/>
              <a:t>Integer</a:t>
            </a:r>
            <a:r>
              <a:rPr lang="zh-CN" altLang="zh-CN" sz="2000" dirty="0"/>
              <a:t>对象</a:t>
            </a:r>
            <a:r>
              <a:rPr lang="en-US" altLang="zh-CN" sz="2000" dirty="0"/>
              <a:t>(5)</a:t>
            </a:r>
            <a:endParaRPr lang="zh-CN" altLang="zh-CN" sz="2000" dirty="0"/>
          </a:p>
          <a:p>
            <a:r>
              <a:rPr lang="en-US" altLang="zh-CN" sz="2000" dirty="0"/>
              <a:t>Integer i2=</a:t>
            </a:r>
            <a:r>
              <a:rPr lang="en-US" altLang="zh-CN" sz="2000" dirty="0" err="1"/>
              <a:t>Integer.valueof</a:t>
            </a:r>
            <a:r>
              <a:rPr lang="en-US" altLang="zh-CN" sz="2000" dirty="0"/>
              <a:t>(5)</a:t>
            </a:r>
            <a:r>
              <a:rPr lang="zh-CN" altLang="en-US" sz="2000" dirty="0"/>
              <a:t>；</a:t>
            </a:r>
            <a:r>
              <a:rPr lang="zh-CN" altLang="zh-CN" sz="2000" dirty="0"/>
              <a:t>将对象池中的</a:t>
            </a:r>
            <a:r>
              <a:rPr lang="en-US" altLang="zh-CN" sz="2000" dirty="0"/>
              <a:t>Integer</a:t>
            </a:r>
            <a:r>
              <a:rPr lang="zh-CN" altLang="zh-CN" sz="2000" dirty="0"/>
              <a:t>对象</a:t>
            </a:r>
            <a:r>
              <a:rPr lang="en-US" altLang="zh-CN" sz="2000" dirty="0"/>
              <a:t>(5)</a:t>
            </a:r>
            <a:r>
              <a:rPr lang="zh-CN" altLang="zh-CN" sz="2000" dirty="0"/>
              <a:t>引用赋值给</a:t>
            </a:r>
            <a:r>
              <a:rPr lang="en-US" altLang="zh-CN" sz="2000" dirty="0"/>
              <a:t>i2</a:t>
            </a:r>
            <a:endParaRPr lang="zh-CN" altLang="zh-CN" sz="2000" dirty="0"/>
          </a:p>
          <a:p>
            <a:r>
              <a:rPr lang="en-US" altLang="zh-CN" sz="2000" dirty="0"/>
              <a:t>Integer i3=new Integer(5)</a:t>
            </a:r>
            <a:r>
              <a:rPr lang="zh-CN" altLang="en-US" sz="2000" dirty="0"/>
              <a:t>；</a:t>
            </a:r>
            <a:r>
              <a:rPr lang="zh-CN" altLang="zh-CN" sz="2000" dirty="0"/>
              <a:t>创建新的对象</a:t>
            </a:r>
            <a:endParaRPr lang="zh-CN" altLang="zh-CN" sz="2000" dirty="0"/>
          </a:p>
        </p:txBody>
      </p:sp>
      <p:sp>
        <p:nvSpPr>
          <p:cNvPr id="5" name="矩形 4"/>
          <p:cNvSpPr/>
          <p:nvPr/>
        </p:nvSpPr>
        <p:spPr>
          <a:xfrm>
            <a:off x="776149" y="3703245"/>
            <a:ext cx="7704856" cy="23069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b="1" dirty="0"/>
              <a:t>public</a:t>
            </a:r>
            <a:r>
              <a:rPr lang="en-US" altLang="zh-CN" dirty="0"/>
              <a:t> </a:t>
            </a:r>
            <a:r>
              <a:rPr lang="en-US" altLang="zh-CN" b="1" dirty="0"/>
              <a:t>static</a:t>
            </a:r>
            <a:r>
              <a:rPr lang="en-US" altLang="zh-CN" dirty="0"/>
              <a:t> </a:t>
            </a:r>
            <a:r>
              <a:rPr lang="en-US" altLang="zh-CN" b="1" dirty="0"/>
              <a:t>void</a:t>
            </a:r>
            <a:r>
              <a:rPr lang="en-US" altLang="zh-CN" dirty="0"/>
              <a:t> main(String[] </a:t>
            </a:r>
            <a:r>
              <a:rPr lang="en-US" altLang="zh-CN" dirty="0" err="1"/>
              <a:t>args</a:t>
            </a:r>
            <a:r>
              <a:rPr lang="en-US" altLang="zh-CN" dirty="0"/>
              <a:t>) {</a:t>
            </a:r>
            <a:endParaRPr lang="zh-CN" altLang="zh-CN" dirty="0"/>
          </a:p>
          <a:p>
            <a:r>
              <a:rPr lang="en-US" altLang="zh-CN" dirty="0"/>
              <a:t>	Integer i1=5; 	</a:t>
            </a:r>
            <a:endParaRPr lang="en-US" altLang="zh-CN" dirty="0"/>
          </a:p>
          <a:p>
            <a:r>
              <a:rPr lang="en-US" altLang="zh-CN" dirty="0"/>
              <a:t>	Integer i2=</a:t>
            </a:r>
            <a:r>
              <a:rPr lang="en-US" altLang="zh-CN" dirty="0" err="1"/>
              <a:t>Integer.</a:t>
            </a:r>
            <a:r>
              <a:rPr lang="en-US" altLang="zh-CN" i="1" dirty="0" err="1"/>
              <a:t>valueOf</a:t>
            </a:r>
            <a:r>
              <a:rPr lang="en-US" altLang="zh-CN" dirty="0"/>
              <a:t>(5);  </a:t>
            </a:r>
            <a:endParaRPr lang="en-US" altLang="zh-CN" dirty="0"/>
          </a:p>
          <a:p>
            <a:r>
              <a:rPr lang="en-US" altLang="zh-CN" dirty="0"/>
              <a:t>	Integer i3=</a:t>
            </a:r>
            <a:r>
              <a:rPr lang="en-US" altLang="zh-CN" b="1" dirty="0"/>
              <a:t>new</a:t>
            </a:r>
            <a:r>
              <a:rPr lang="en-US" altLang="zh-CN" dirty="0"/>
              <a:t> Integer(5); </a:t>
            </a:r>
            <a:endParaRPr lang="en-US" altLang="zh-CN" dirty="0"/>
          </a:p>
          <a:p>
            <a:r>
              <a:rPr lang="en-US" altLang="zh-CN" dirty="0"/>
              <a:t>		</a:t>
            </a:r>
            <a:endParaRPr lang="zh-CN" altLang="zh-CN" dirty="0"/>
          </a:p>
          <a:p>
            <a:r>
              <a:rPr lang="en-US" altLang="zh-CN" dirty="0"/>
              <a:t>	</a:t>
            </a:r>
            <a:r>
              <a:rPr lang="en-US" altLang="zh-CN" dirty="0" err="1"/>
              <a:t>System.</a:t>
            </a:r>
            <a:r>
              <a:rPr lang="en-US" altLang="zh-CN" i="1" dirty="0" err="1"/>
              <a:t>out</a:t>
            </a:r>
            <a:r>
              <a:rPr lang="en-US" altLang="zh-CN" dirty="0" err="1"/>
              <a:t>.println</a:t>
            </a:r>
            <a:r>
              <a:rPr lang="en-US" altLang="zh-CN" dirty="0"/>
              <a:t>(i2==i1); </a:t>
            </a:r>
            <a:endParaRPr lang="en-US" altLang="zh-CN" dirty="0"/>
          </a:p>
          <a:p>
            <a:r>
              <a:rPr lang="en-US" altLang="zh-CN" dirty="0"/>
              <a:t> 	</a:t>
            </a:r>
            <a:r>
              <a:rPr lang="en-US" altLang="zh-CN" dirty="0" err="1"/>
              <a:t>System.</a:t>
            </a:r>
            <a:r>
              <a:rPr lang="en-US" altLang="zh-CN" i="1" dirty="0" err="1"/>
              <a:t>out</a:t>
            </a:r>
            <a:r>
              <a:rPr lang="en-US" altLang="zh-CN" dirty="0" err="1"/>
              <a:t>.println</a:t>
            </a:r>
            <a:r>
              <a:rPr lang="en-US" altLang="zh-CN" dirty="0"/>
              <a:t>(i2==i3);  </a:t>
            </a:r>
            <a:endParaRPr lang="en-US" altLang="zh-CN" dirty="0"/>
          </a:p>
          <a:p>
            <a:r>
              <a:rPr lang="en-US" altLang="zh-CN" dirty="0"/>
              <a:t>}</a:t>
            </a:r>
            <a:endParaRPr lang="zh-CN" altLang="en-US" dirty="0"/>
          </a:p>
        </p:txBody>
      </p:sp>
      <p:sp>
        <p:nvSpPr>
          <p:cNvPr id="6" name="矩形 5"/>
          <p:cNvSpPr/>
          <p:nvPr/>
        </p:nvSpPr>
        <p:spPr>
          <a:xfrm>
            <a:off x="5331450" y="4995386"/>
            <a:ext cx="62547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a:t>true</a:t>
            </a:r>
            <a:endParaRPr lang="zh-CN" altLang="zh-CN" dirty="0"/>
          </a:p>
        </p:txBody>
      </p:sp>
      <p:sp>
        <p:nvSpPr>
          <p:cNvPr id="7" name="矩形 6"/>
          <p:cNvSpPr/>
          <p:nvPr/>
        </p:nvSpPr>
        <p:spPr>
          <a:xfrm>
            <a:off x="5331463" y="5364083"/>
            <a:ext cx="68516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a:t>false</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1175" y="1391920"/>
            <a:ext cx="8229600" cy="4525645"/>
          </a:xfrm>
        </p:spPr>
        <p:txBody>
          <a:bodyPr/>
          <a:lstStyle/>
          <a:p>
            <a:r>
              <a:rPr lang="en-US" altLang="zh-CN" sz="2400" dirty="0"/>
              <a:t>Integer</a:t>
            </a:r>
            <a:r>
              <a:rPr lang="zh-CN" altLang="zh-CN" sz="2400" dirty="0"/>
              <a:t>的常量池中的数据的范围仅仅是</a:t>
            </a:r>
            <a:r>
              <a:rPr lang="en-US" altLang="zh-CN" sz="2400" dirty="0"/>
              <a:t>-128~127</a:t>
            </a:r>
            <a:r>
              <a:rPr lang="zh-CN" altLang="zh-CN" sz="2400" dirty="0"/>
              <a:t>。</a:t>
            </a:r>
            <a:endParaRPr lang="zh-CN" altLang="en-US" sz="24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7.3.2  </a:t>
            </a:r>
            <a:r>
              <a:rPr lang="zh-CN" altLang="zh-CN" dirty="0">
                <a:effectLst/>
              </a:rPr>
              <a:t>自动封箱和解封</a:t>
            </a:r>
            <a:endParaRPr lang="zh-CN" altLang="en-US" dirty="0"/>
          </a:p>
        </p:txBody>
      </p:sp>
      <p:sp>
        <p:nvSpPr>
          <p:cNvPr id="4" name="矩形 3"/>
          <p:cNvSpPr/>
          <p:nvPr/>
        </p:nvSpPr>
        <p:spPr>
          <a:xfrm>
            <a:off x="683568" y="2204864"/>
            <a:ext cx="7200800" cy="23069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b="1" dirty="0"/>
              <a:t>public</a:t>
            </a:r>
            <a:r>
              <a:rPr lang="en-US" altLang="zh-CN" dirty="0"/>
              <a:t> </a:t>
            </a:r>
            <a:r>
              <a:rPr lang="en-US" altLang="zh-CN" b="1" dirty="0"/>
              <a:t>static</a:t>
            </a:r>
            <a:r>
              <a:rPr lang="en-US" altLang="zh-CN" dirty="0"/>
              <a:t> </a:t>
            </a:r>
            <a:r>
              <a:rPr lang="en-US" altLang="zh-CN" b="1" dirty="0"/>
              <a:t>void</a:t>
            </a:r>
            <a:r>
              <a:rPr lang="en-US" altLang="zh-CN" dirty="0"/>
              <a:t> main(String[] </a:t>
            </a:r>
            <a:r>
              <a:rPr lang="en-US" altLang="zh-CN" dirty="0" err="1"/>
              <a:t>args</a:t>
            </a:r>
            <a:r>
              <a:rPr lang="en-US" altLang="zh-CN" dirty="0"/>
              <a:t>) {		</a:t>
            </a:r>
            <a:endParaRPr lang="zh-CN" altLang="zh-CN" dirty="0"/>
          </a:p>
          <a:p>
            <a:r>
              <a:rPr lang="en-US" altLang="zh-CN" dirty="0"/>
              <a:t>	Integer i1=250;  </a:t>
            </a:r>
            <a:endParaRPr lang="zh-CN" altLang="zh-CN" dirty="0"/>
          </a:p>
          <a:p>
            <a:r>
              <a:rPr lang="en-US" altLang="zh-CN" dirty="0"/>
              <a:t>	Integer i2=</a:t>
            </a:r>
            <a:r>
              <a:rPr lang="en-US" altLang="zh-CN" dirty="0" err="1"/>
              <a:t>Integer.</a:t>
            </a:r>
            <a:r>
              <a:rPr lang="en-US" altLang="zh-CN" i="1" dirty="0" err="1"/>
              <a:t>valueOf</a:t>
            </a:r>
            <a:r>
              <a:rPr lang="en-US" altLang="zh-CN" dirty="0"/>
              <a:t>(250); </a:t>
            </a:r>
            <a:endParaRPr lang="zh-CN" altLang="zh-CN" dirty="0"/>
          </a:p>
          <a:p>
            <a:r>
              <a:rPr lang="en-US" altLang="zh-CN" dirty="0"/>
              <a:t>	Integer i3=</a:t>
            </a:r>
            <a:r>
              <a:rPr lang="en-US" altLang="zh-CN" b="1" dirty="0"/>
              <a:t>new</a:t>
            </a:r>
            <a:r>
              <a:rPr lang="en-US" altLang="zh-CN" dirty="0"/>
              <a:t> Integer(250);  </a:t>
            </a:r>
            <a:endParaRPr lang="zh-CN" altLang="zh-CN" dirty="0"/>
          </a:p>
          <a:p>
            <a:r>
              <a:rPr lang="en-US" altLang="zh-CN" dirty="0"/>
              <a:t>		</a:t>
            </a:r>
            <a:endParaRPr lang="zh-CN" altLang="zh-CN" dirty="0"/>
          </a:p>
          <a:p>
            <a:r>
              <a:rPr lang="en-US" altLang="zh-CN" dirty="0"/>
              <a:t>	</a:t>
            </a:r>
            <a:r>
              <a:rPr lang="en-US" altLang="zh-CN" dirty="0" err="1"/>
              <a:t>System.</a:t>
            </a:r>
            <a:r>
              <a:rPr lang="en-US" altLang="zh-CN" i="1" dirty="0" err="1"/>
              <a:t>out</a:t>
            </a:r>
            <a:r>
              <a:rPr lang="en-US" altLang="zh-CN" dirty="0" err="1"/>
              <a:t>.println</a:t>
            </a:r>
            <a:r>
              <a:rPr lang="en-US" altLang="zh-CN" dirty="0"/>
              <a:t>(i2==i1);  	</a:t>
            </a:r>
            <a:r>
              <a:rPr lang="en-US" altLang="zh-CN" dirty="0" err="1"/>
              <a:t>System.</a:t>
            </a:r>
            <a:r>
              <a:rPr lang="en-US" altLang="zh-CN" i="1" dirty="0" err="1"/>
              <a:t>out</a:t>
            </a:r>
            <a:r>
              <a:rPr lang="en-US" altLang="zh-CN" dirty="0" err="1"/>
              <a:t>.println</a:t>
            </a:r>
            <a:r>
              <a:rPr lang="en-US" altLang="zh-CN" dirty="0"/>
              <a:t>(i2==i3);</a:t>
            </a:r>
            <a:endParaRPr lang="en-US" altLang="zh-CN" dirty="0"/>
          </a:p>
          <a:p>
            <a:r>
              <a:rPr lang="en-US" altLang="zh-CN" dirty="0"/>
              <a:t>}</a:t>
            </a:r>
            <a:endParaRPr lang="zh-CN" altLang="zh-CN" dirty="0"/>
          </a:p>
        </p:txBody>
      </p:sp>
      <p:sp>
        <p:nvSpPr>
          <p:cNvPr id="5" name="矩形 4"/>
          <p:cNvSpPr/>
          <p:nvPr/>
        </p:nvSpPr>
        <p:spPr>
          <a:xfrm>
            <a:off x="5076056" y="3563724"/>
            <a:ext cx="68516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a:t>false</a:t>
            </a:r>
            <a:endParaRPr lang="zh-CN" altLang="zh-CN" dirty="0"/>
          </a:p>
        </p:txBody>
      </p:sp>
      <p:sp>
        <p:nvSpPr>
          <p:cNvPr id="6" name="矩形 5"/>
          <p:cNvSpPr/>
          <p:nvPr/>
        </p:nvSpPr>
        <p:spPr>
          <a:xfrm>
            <a:off x="5076056" y="3923764"/>
            <a:ext cx="685165"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CN" dirty="0"/>
              <a:t>false</a:t>
            </a:r>
            <a:endParaRPr lang="zh-CN" altLang="zh-CN"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ldLvl="0" animBg="1"/>
      <p:bldP spid="6"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04913" y="393565"/>
            <a:ext cx="6482886" cy="381635"/>
          </a:xfrm>
        </p:spPr>
        <p:txBody>
          <a:bodyPr/>
          <a:lstStyle/>
          <a:p>
            <a:pPr algn="ctr"/>
            <a:r>
              <a:rPr lang="en-US" altLang="zh-CN" dirty="0">
                <a:effectLst/>
              </a:rPr>
              <a:t>7.4  </a:t>
            </a:r>
            <a:r>
              <a:rPr lang="zh-CN" altLang="en-US" dirty="0">
                <a:effectLst/>
              </a:rPr>
              <a:t>传统</a:t>
            </a:r>
            <a:r>
              <a:rPr lang="zh-CN" altLang="zh-CN" dirty="0">
                <a:effectLst/>
              </a:rPr>
              <a:t>日期类</a:t>
            </a:r>
            <a:endParaRPr lang="zh-CN" altLang="en-US" dirty="0"/>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39750" y="1390650"/>
            <a:ext cx="8229600" cy="5040630"/>
          </a:xfrm>
        </p:spPr>
        <p:txBody>
          <a:bodyPr>
            <a:normAutofit/>
          </a:bodyPr>
          <a:lstStyle/>
          <a:p>
            <a:r>
              <a:rPr lang="en-US" altLang="zh-CN" dirty="0" err="1"/>
              <a:t>java.util.Date</a:t>
            </a:r>
            <a:r>
              <a:rPr lang="zh-CN" altLang="zh-CN" dirty="0"/>
              <a:t>类用来处理日期及时间。</a:t>
            </a:r>
            <a:endParaRPr lang="en-US" altLang="zh-CN" dirty="0"/>
          </a:p>
          <a:p>
            <a:r>
              <a:rPr lang="en-US" altLang="zh-CN" dirty="0"/>
              <a:t>Date</a:t>
            </a:r>
            <a:r>
              <a:rPr lang="zh-CN" altLang="zh-CN" dirty="0"/>
              <a:t>类出现于</a:t>
            </a:r>
            <a:r>
              <a:rPr lang="en-US" altLang="zh-CN" dirty="0"/>
              <a:t>JDK 1.0</a:t>
            </a:r>
            <a:r>
              <a:rPr lang="zh-CN" altLang="zh-CN" dirty="0"/>
              <a:t>，因为历史太悠久，所以大部分构造方法、方法都已经过时（</a:t>
            </a:r>
            <a:r>
              <a:rPr lang="en-US" altLang="zh-CN" dirty="0"/>
              <a:t>deprecated</a:t>
            </a:r>
            <a:r>
              <a:rPr lang="zh-CN" altLang="zh-CN" dirty="0"/>
              <a:t>），不再推荐使用，取而代之的是</a:t>
            </a:r>
            <a:r>
              <a:rPr lang="en-US" altLang="zh-CN" dirty="0"/>
              <a:t>Calendar</a:t>
            </a:r>
            <a:r>
              <a:rPr lang="zh-CN" altLang="zh-CN" dirty="0"/>
              <a:t>类。</a:t>
            </a:r>
            <a:endParaRPr lang="zh-CN" altLang="zh-CN" dirty="0"/>
          </a:p>
          <a:p>
            <a:endParaRPr lang="zh-CN" altLang="en-US" dirty="0"/>
          </a:p>
        </p:txBody>
      </p:sp>
      <p:sp>
        <p:nvSpPr>
          <p:cNvPr id="3" name="标题 2"/>
          <p:cNvSpPr>
            <a:spLocks noGrp="1"/>
          </p:cNvSpPr>
          <p:nvPr>
            <p:ph type="title"/>
          </p:nvPr>
        </p:nvSpPr>
        <p:spPr/>
        <p:txBody>
          <a:bodyPr>
            <a:normAutofit/>
          </a:bodyPr>
          <a:lstStyle/>
          <a:p>
            <a:r>
              <a:rPr lang="en-US" altLang="zh-CN" dirty="0"/>
              <a:t>7.4.1  Date</a:t>
            </a:r>
            <a:r>
              <a:rPr lang="zh-CN" altLang="zh-CN" dirty="0"/>
              <a:t>类</a:t>
            </a:r>
            <a:endParaRPr lang="zh-CN" altLang="en-US" dirty="0"/>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81000" y="1473835"/>
            <a:ext cx="8229600" cy="4525645"/>
          </a:xfrm>
        </p:spPr>
        <p:txBody>
          <a:bodyPr>
            <a:normAutofit/>
          </a:bodyPr>
          <a:lstStyle/>
          <a:p>
            <a:pPr marL="109855" indent="0">
              <a:buNone/>
            </a:pPr>
            <a:r>
              <a:rPr lang="zh-CN" altLang="zh-CN" dirty="0"/>
              <a:t>（</a:t>
            </a:r>
            <a:r>
              <a:rPr lang="en-US" altLang="zh-CN" dirty="0"/>
              <a:t>1</a:t>
            </a:r>
            <a:r>
              <a:rPr lang="zh-CN" altLang="zh-CN" dirty="0"/>
              <a:t>）</a:t>
            </a:r>
            <a:r>
              <a:rPr lang="en-US" altLang="zh-CN" dirty="0"/>
              <a:t>Date()</a:t>
            </a:r>
            <a:endParaRPr lang="zh-CN" altLang="zh-CN" dirty="0"/>
          </a:p>
          <a:p>
            <a:pPr lvl="1"/>
            <a:r>
              <a:rPr lang="zh-CN" altLang="zh-CN" dirty="0"/>
              <a:t>构造方法，生成一个代表当前日期的</a:t>
            </a:r>
            <a:r>
              <a:rPr lang="en-US" altLang="zh-CN" dirty="0"/>
              <a:t>Date</a:t>
            </a:r>
            <a:r>
              <a:rPr lang="zh-CN" altLang="zh-CN" dirty="0"/>
              <a:t>对象，通过调用</a:t>
            </a:r>
            <a:r>
              <a:rPr lang="en-US" altLang="zh-CN" dirty="0" err="1"/>
              <a:t>System.currentTimeMillis</a:t>
            </a:r>
            <a:r>
              <a:rPr lang="en-US" altLang="zh-CN" dirty="0"/>
              <a:t>()</a:t>
            </a:r>
            <a:r>
              <a:rPr lang="zh-CN" altLang="zh-CN" dirty="0"/>
              <a:t>方法获得</a:t>
            </a:r>
            <a:r>
              <a:rPr lang="en-US" altLang="zh-CN" dirty="0"/>
              <a:t>long</a:t>
            </a:r>
            <a:r>
              <a:rPr lang="zh-CN" altLang="zh-CN" dirty="0"/>
              <a:t>类型整数代表日期。这个整数是</a:t>
            </a:r>
            <a:r>
              <a:rPr lang="zh-CN" altLang="zh-CN" dirty="0">
                <a:solidFill>
                  <a:srgbClr val="FF0000"/>
                </a:solidFill>
              </a:rPr>
              <a:t>距离格林威治时间</a:t>
            </a:r>
            <a:r>
              <a:rPr lang="en-US" altLang="zh-CN" dirty="0">
                <a:solidFill>
                  <a:srgbClr val="FF0000"/>
                </a:solidFill>
              </a:rPr>
              <a:t>1970</a:t>
            </a:r>
            <a:r>
              <a:rPr lang="zh-CN" altLang="zh-CN" dirty="0">
                <a:solidFill>
                  <a:srgbClr val="FF0000"/>
                </a:solidFill>
              </a:rPr>
              <a:t>年</a:t>
            </a:r>
            <a:r>
              <a:rPr lang="en-US" altLang="zh-CN" dirty="0">
                <a:solidFill>
                  <a:srgbClr val="FF0000"/>
                </a:solidFill>
              </a:rPr>
              <a:t>1</a:t>
            </a:r>
            <a:r>
              <a:rPr lang="zh-CN" altLang="zh-CN" dirty="0">
                <a:solidFill>
                  <a:srgbClr val="FF0000"/>
                </a:solidFill>
              </a:rPr>
              <a:t>月</a:t>
            </a:r>
            <a:r>
              <a:rPr lang="en-US" altLang="zh-CN" dirty="0">
                <a:solidFill>
                  <a:srgbClr val="FF0000"/>
                </a:solidFill>
              </a:rPr>
              <a:t>1</a:t>
            </a:r>
            <a:r>
              <a:rPr lang="zh-CN" altLang="zh-CN" dirty="0">
                <a:solidFill>
                  <a:srgbClr val="FF0000"/>
                </a:solidFill>
              </a:rPr>
              <a:t>日</a:t>
            </a:r>
            <a:r>
              <a:rPr lang="en-US" altLang="zh-CN" dirty="0">
                <a:solidFill>
                  <a:srgbClr val="FF0000"/>
                </a:solidFill>
              </a:rPr>
              <a:t>0</a:t>
            </a:r>
            <a:r>
              <a:rPr lang="zh-CN" altLang="zh-CN" dirty="0">
                <a:solidFill>
                  <a:srgbClr val="FF0000"/>
                </a:solidFill>
              </a:rPr>
              <a:t>点的毫秒数</a:t>
            </a:r>
            <a:r>
              <a:rPr lang="zh-CN" altLang="zh-CN" dirty="0"/>
              <a:t>，这个时间点是为了纪念</a:t>
            </a:r>
            <a:r>
              <a:rPr lang="en-US" altLang="zh-CN" dirty="0"/>
              <a:t>Unix</a:t>
            </a:r>
            <a:r>
              <a:rPr lang="zh-CN" altLang="zh-CN" dirty="0"/>
              <a:t>系统诞生。</a:t>
            </a:r>
            <a:endParaRPr lang="zh-CN" altLang="zh-CN" dirty="0"/>
          </a:p>
          <a:p>
            <a:pPr marL="109855" indent="0">
              <a:buNone/>
            </a:pPr>
            <a:r>
              <a:rPr lang="zh-CN" altLang="zh-CN" dirty="0"/>
              <a:t>（</a:t>
            </a:r>
            <a:r>
              <a:rPr lang="en-US" altLang="zh-CN" dirty="0"/>
              <a:t>2</a:t>
            </a:r>
            <a:r>
              <a:rPr lang="zh-CN" altLang="zh-CN" dirty="0"/>
              <a:t>）</a:t>
            </a:r>
            <a:r>
              <a:rPr lang="en-US" altLang="zh-CN" dirty="0"/>
              <a:t>Date(long date)</a:t>
            </a:r>
            <a:endParaRPr lang="zh-CN" altLang="zh-CN" dirty="0"/>
          </a:p>
          <a:p>
            <a:pPr lvl="1"/>
            <a:r>
              <a:rPr lang="zh-CN" altLang="zh-CN" dirty="0"/>
              <a:t>构造方法，利用一个距离</a:t>
            </a:r>
            <a:r>
              <a:rPr lang="en-US" altLang="zh-CN" dirty="0"/>
              <a:t>1970</a:t>
            </a:r>
            <a:r>
              <a:rPr lang="zh-CN" altLang="zh-CN" dirty="0"/>
              <a:t>年</a:t>
            </a:r>
            <a:r>
              <a:rPr lang="en-US" altLang="zh-CN" dirty="0"/>
              <a:t>1</a:t>
            </a:r>
            <a:r>
              <a:rPr lang="zh-CN" altLang="zh-CN" dirty="0"/>
              <a:t>月</a:t>
            </a:r>
            <a:r>
              <a:rPr lang="en-US" altLang="zh-CN" dirty="0"/>
              <a:t>1</a:t>
            </a:r>
            <a:r>
              <a:rPr lang="zh-CN" altLang="zh-CN" dirty="0"/>
              <a:t>日</a:t>
            </a:r>
            <a:r>
              <a:rPr lang="en-US" altLang="zh-CN" dirty="0"/>
              <a:t>0</a:t>
            </a:r>
            <a:r>
              <a:rPr lang="zh-CN" altLang="zh-CN" dirty="0"/>
              <a:t>点的毫秒数生成一个</a:t>
            </a:r>
            <a:r>
              <a:rPr lang="en-US" altLang="zh-CN" dirty="0"/>
              <a:t>Date</a:t>
            </a:r>
            <a:r>
              <a:rPr lang="zh-CN" altLang="zh-CN" dirty="0"/>
              <a:t>对象。</a:t>
            </a:r>
            <a:endParaRPr lang="zh-CN" altLang="zh-CN" dirty="0"/>
          </a:p>
          <a:p>
            <a:pPr marL="109855" indent="0">
              <a:buNone/>
            </a:pPr>
            <a:r>
              <a:rPr lang="zh-CN" altLang="zh-CN" dirty="0"/>
              <a:t>（</a:t>
            </a:r>
            <a:r>
              <a:rPr lang="en-US" altLang="zh-CN" dirty="0"/>
              <a:t>3</a:t>
            </a:r>
            <a:r>
              <a:rPr lang="zh-CN" altLang="zh-CN" dirty="0"/>
              <a:t>）</a:t>
            </a:r>
            <a:r>
              <a:rPr lang="en-US" altLang="zh-CN" dirty="0" err="1"/>
              <a:t>getTime</a:t>
            </a:r>
            <a:r>
              <a:rPr lang="en-US" altLang="zh-CN" dirty="0"/>
              <a:t>()</a:t>
            </a:r>
            <a:endParaRPr lang="zh-CN" altLang="zh-CN" dirty="0"/>
          </a:p>
          <a:p>
            <a:pPr lvl="1"/>
            <a:r>
              <a:rPr lang="en-US" altLang="zh-CN" dirty="0"/>
              <a:t>long </a:t>
            </a:r>
            <a:r>
              <a:rPr lang="en-US" altLang="zh-CN" dirty="0" err="1"/>
              <a:t>getTime</a:t>
            </a:r>
            <a:r>
              <a:rPr lang="en-US" altLang="zh-CN" dirty="0"/>
              <a:t>()</a:t>
            </a:r>
            <a:r>
              <a:rPr lang="zh-CN" altLang="zh-CN" dirty="0"/>
              <a:t>，返回调用该方法的时间对象所对应的</a:t>
            </a:r>
            <a:r>
              <a:rPr lang="en-US" altLang="zh-CN" dirty="0"/>
              <a:t>long</a:t>
            </a:r>
            <a:r>
              <a:rPr lang="zh-CN" altLang="zh-CN" dirty="0"/>
              <a:t>型整数。</a:t>
            </a:r>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dirty="0"/>
              <a:t>7.4.1  Date</a:t>
            </a:r>
            <a:r>
              <a:rPr lang="zh-CN" altLang="zh-CN" dirty="0"/>
              <a:t>类</a:t>
            </a:r>
            <a:endParaRPr lang="zh-CN" altLang="en-US" dirty="0"/>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97510" y="1489075"/>
            <a:ext cx="8229600" cy="4525645"/>
          </a:xfrm>
        </p:spPr>
        <p:txBody>
          <a:bodyPr/>
          <a:lstStyle/>
          <a:p>
            <a:pPr marL="109855" indent="0">
              <a:buNone/>
            </a:pPr>
            <a:r>
              <a:rPr lang="zh-CN" altLang="zh-CN" dirty="0"/>
              <a:t>（</a:t>
            </a:r>
            <a:r>
              <a:rPr lang="en-US" altLang="zh-CN" dirty="0"/>
              <a:t>4</a:t>
            </a:r>
            <a:r>
              <a:rPr lang="zh-CN" altLang="zh-CN" dirty="0"/>
              <a:t>）</a:t>
            </a:r>
            <a:r>
              <a:rPr lang="en-US" altLang="zh-CN" dirty="0" err="1"/>
              <a:t>compareTo</a:t>
            </a:r>
            <a:r>
              <a:rPr lang="en-US" altLang="zh-CN" dirty="0"/>
              <a:t>()</a:t>
            </a:r>
            <a:endParaRPr lang="zh-CN" altLang="zh-CN" dirty="0"/>
          </a:p>
          <a:p>
            <a:pPr lvl="1"/>
            <a:r>
              <a:rPr lang="en-US" altLang="zh-CN" dirty="0" err="1"/>
              <a:t>int</a:t>
            </a:r>
            <a:r>
              <a:rPr lang="en-US" altLang="zh-CN" dirty="0"/>
              <a:t> </a:t>
            </a:r>
            <a:r>
              <a:rPr lang="en-US" altLang="zh-CN" dirty="0" err="1"/>
              <a:t>compareTo</a:t>
            </a:r>
            <a:r>
              <a:rPr lang="en-US" altLang="zh-CN" dirty="0"/>
              <a:t>(Date </a:t>
            </a:r>
            <a:r>
              <a:rPr lang="en-US" altLang="zh-CN" dirty="0" err="1"/>
              <a:t>anotherDate</a:t>
            </a:r>
            <a:r>
              <a:rPr lang="en-US" altLang="zh-CN" dirty="0"/>
              <a:t>)</a:t>
            </a:r>
            <a:r>
              <a:rPr lang="zh-CN" altLang="zh-CN" dirty="0"/>
              <a:t>，比较调用该方法的日期和参数日期的大小，前者比后者大时返回</a:t>
            </a:r>
            <a:r>
              <a:rPr lang="en-US" altLang="zh-CN" dirty="0"/>
              <a:t>1</a:t>
            </a:r>
            <a:r>
              <a:rPr lang="zh-CN" altLang="zh-CN" dirty="0"/>
              <a:t>，比后者小时返回</a:t>
            </a:r>
            <a:r>
              <a:rPr lang="en-US" altLang="zh-CN" dirty="0"/>
              <a:t>-1</a:t>
            </a:r>
            <a:r>
              <a:rPr lang="zh-CN" altLang="zh-CN" dirty="0"/>
              <a:t>。</a:t>
            </a:r>
            <a:endParaRPr lang="zh-CN" altLang="zh-CN" dirty="0"/>
          </a:p>
          <a:p>
            <a:pPr marL="109855" indent="0">
              <a:buNone/>
            </a:pPr>
            <a:r>
              <a:rPr lang="zh-CN" altLang="zh-CN" dirty="0"/>
              <a:t>（</a:t>
            </a:r>
            <a:r>
              <a:rPr lang="en-US" altLang="zh-CN" dirty="0"/>
              <a:t>5</a:t>
            </a:r>
            <a:r>
              <a:rPr lang="zh-CN" altLang="zh-CN" dirty="0"/>
              <a:t>）</a:t>
            </a:r>
            <a:r>
              <a:rPr lang="en-US" altLang="zh-CN" dirty="0"/>
              <a:t>before()</a:t>
            </a:r>
            <a:endParaRPr lang="zh-CN" altLang="zh-CN" dirty="0"/>
          </a:p>
          <a:p>
            <a:pPr lvl="1"/>
            <a:r>
              <a:rPr lang="en-US" altLang="zh-CN" dirty="0" err="1"/>
              <a:t>boolean</a:t>
            </a:r>
            <a:r>
              <a:rPr lang="en-US" altLang="zh-CN" dirty="0"/>
              <a:t> before(Date when)</a:t>
            </a:r>
            <a:r>
              <a:rPr lang="zh-CN" altLang="zh-CN" dirty="0"/>
              <a:t>，判断调用该方法的日期是否在参数日期之前。</a:t>
            </a:r>
            <a:endParaRPr lang="zh-CN" altLang="zh-CN" dirty="0"/>
          </a:p>
          <a:p>
            <a:pPr marL="109855" indent="0">
              <a:buNone/>
            </a:pPr>
            <a:r>
              <a:rPr lang="zh-CN" altLang="zh-CN" dirty="0"/>
              <a:t>（</a:t>
            </a:r>
            <a:r>
              <a:rPr lang="en-US" altLang="zh-CN" dirty="0"/>
              <a:t>6</a:t>
            </a:r>
            <a:r>
              <a:rPr lang="zh-CN" altLang="zh-CN" dirty="0"/>
              <a:t>）</a:t>
            </a:r>
            <a:r>
              <a:rPr lang="en-US" altLang="zh-CN" dirty="0"/>
              <a:t>after()</a:t>
            </a:r>
            <a:endParaRPr lang="zh-CN" altLang="zh-CN" dirty="0"/>
          </a:p>
          <a:p>
            <a:pPr lvl="1"/>
            <a:r>
              <a:rPr lang="en-US" altLang="zh-CN" dirty="0" err="1"/>
              <a:t>boolean</a:t>
            </a:r>
            <a:r>
              <a:rPr lang="en-US" altLang="zh-CN" dirty="0"/>
              <a:t> after(Date when)</a:t>
            </a:r>
            <a:r>
              <a:rPr lang="zh-CN" altLang="zh-CN" dirty="0"/>
              <a:t>，判断调用该方法的日期是否在参数日期之后。</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t>7.4.1  Date</a:t>
            </a:r>
            <a:r>
              <a:rPr lang="zh-CN" altLang="zh-CN" dirty="0"/>
              <a:t>类</a:t>
            </a:r>
            <a:endParaRPr lang="zh-CN" altLang="en-US" dirty="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0" y="1481455"/>
            <a:ext cx="8229600" cy="4525645"/>
          </a:xfrm>
        </p:spPr>
        <p:txBody>
          <a:bodyPr/>
          <a:lstStyle/>
          <a:p>
            <a:pPr lvl="1"/>
            <a:r>
              <a:rPr lang="zh-CN" altLang="zh-CN" sz="2400" dirty="0"/>
              <a:t>对象的释放</a:t>
            </a:r>
            <a:r>
              <a:rPr lang="zh-CN" altLang="en-US" sz="2400" dirty="0"/>
              <a:t>：</a:t>
            </a:r>
            <a:r>
              <a:rPr lang="zh-CN" altLang="zh-CN" sz="2400" dirty="0"/>
              <a:t>垃圾收集器</a:t>
            </a:r>
            <a:r>
              <a:rPr lang="zh-CN" altLang="en-US" sz="2400" dirty="0"/>
              <a:t>开销。</a:t>
            </a:r>
            <a:r>
              <a:rPr lang="zh-CN" altLang="zh-CN" sz="2400" dirty="0"/>
              <a:t>首先是</a:t>
            </a:r>
            <a:r>
              <a:rPr lang="zh-CN" altLang="zh-CN" sz="2400" dirty="0">
                <a:solidFill>
                  <a:srgbClr val="0070C0"/>
                </a:solidFill>
              </a:rPr>
              <a:t>对象管理开销</a:t>
            </a:r>
            <a:r>
              <a:rPr lang="zh-CN" altLang="zh-CN" sz="2400" dirty="0"/>
              <a:t>，垃圾收集器为了能够正确释放对象，它必须监控每一个对象的运行状态，包括对象的申请、引用、被引用、赋值等；其次，在垃圾收集器开始回收垃圾对象时，系统会暂停应用程序的执行，</a:t>
            </a:r>
            <a:r>
              <a:rPr lang="zh-CN" altLang="zh-CN" sz="2400" dirty="0">
                <a:solidFill>
                  <a:srgbClr val="0070C0"/>
                </a:solidFill>
              </a:rPr>
              <a:t>独自占用</a:t>
            </a:r>
            <a:r>
              <a:rPr lang="en-US" altLang="zh-CN" sz="2400" dirty="0">
                <a:solidFill>
                  <a:srgbClr val="0070C0"/>
                </a:solidFill>
              </a:rPr>
              <a:t>CPU</a:t>
            </a:r>
            <a:r>
              <a:rPr lang="zh-CN" altLang="zh-CN" sz="2400" dirty="0"/>
              <a:t>。</a:t>
            </a:r>
            <a:endParaRPr lang="en-US" altLang="zh-CN" sz="2400" dirty="0"/>
          </a:p>
          <a:p>
            <a:pPr lvl="1"/>
            <a:endParaRPr lang="en-US" altLang="zh-CN" sz="2400" dirty="0"/>
          </a:p>
          <a:p>
            <a:pPr lvl="1"/>
            <a:r>
              <a:rPr lang="zh-CN" altLang="en-US" sz="2400" dirty="0"/>
              <a:t>结论：</a:t>
            </a:r>
            <a:r>
              <a:rPr lang="zh-CN" altLang="zh-CN" sz="2400" dirty="0"/>
              <a:t>要改善应用程序的性能，应尽量减少</a:t>
            </a:r>
            <a:r>
              <a:rPr lang="zh-CN" altLang="en-US" sz="2400" dirty="0"/>
              <a:t>对象的创建</a:t>
            </a:r>
            <a:r>
              <a:rPr lang="zh-CN" altLang="zh-CN" sz="2400" dirty="0"/>
              <a:t>和</a:t>
            </a:r>
            <a:r>
              <a:rPr lang="zh-CN" altLang="en-US" sz="2400" dirty="0"/>
              <a:t>对象的销毁</a:t>
            </a:r>
            <a:r>
              <a:rPr lang="zh-CN" altLang="zh-CN" sz="2400" dirty="0"/>
              <a:t>时间，这些可以通过</a:t>
            </a:r>
            <a:r>
              <a:rPr lang="zh-CN" altLang="zh-CN" sz="2400" dirty="0">
                <a:solidFill>
                  <a:srgbClr val="FF0000"/>
                </a:solidFill>
              </a:rPr>
              <a:t>对象池技术</a:t>
            </a:r>
            <a:r>
              <a:rPr lang="zh-CN" altLang="zh-CN" sz="2400" dirty="0"/>
              <a:t>来实现。</a:t>
            </a:r>
            <a:endParaRPr lang="en-US" altLang="zh-CN" sz="2400" dirty="0"/>
          </a:p>
          <a:p>
            <a:pPr lvl="1"/>
            <a:endParaRPr lang="en-US" altLang="zh-CN" sz="2400"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05765" y="1489710"/>
            <a:ext cx="8229600" cy="4525645"/>
          </a:xfrm>
        </p:spPr>
        <p:txBody>
          <a:bodyPr>
            <a:normAutofit/>
          </a:bodyPr>
          <a:lstStyle/>
          <a:p>
            <a:r>
              <a:rPr lang="en-US" altLang="zh-CN" dirty="0"/>
              <a:t>Calendar</a:t>
            </a:r>
            <a:r>
              <a:rPr lang="zh-CN" altLang="zh-CN" dirty="0"/>
              <a:t>类在</a:t>
            </a:r>
            <a:r>
              <a:rPr lang="en-US" altLang="zh-CN" dirty="0" err="1"/>
              <a:t>java.util</a:t>
            </a:r>
            <a:r>
              <a:rPr lang="zh-CN" altLang="zh-CN" dirty="0"/>
              <a:t>包中，用于表示日历，取代</a:t>
            </a:r>
            <a:r>
              <a:rPr lang="en-US" altLang="zh-CN" dirty="0" err="1"/>
              <a:t>java.util.Date</a:t>
            </a:r>
            <a:r>
              <a:rPr lang="zh-CN" altLang="zh-CN" dirty="0"/>
              <a:t>更好地处理日期和时间。</a:t>
            </a:r>
            <a:endParaRPr lang="zh-CN" altLang="zh-CN" dirty="0"/>
          </a:p>
          <a:p>
            <a:r>
              <a:rPr lang="en-US" altLang="zh-CN" dirty="0"/>
              <a:t>Calendar</a:t>
            </a:r>
            <a:r>
              <a:rPr lang="zh-CN" altLang="zh-CN" dirty="0"/>
              <a:t>是一个抽象类，不能用构造方法创建</a:t>
            </a:r>
            <a:r>
              <a:rPr lang="en-US" altLang="zh-CN" dirty="0"/>
              <a:t>Calendar</a:t>
            </a:r>
            <a:r>
              <a:rPr lang="zh-CN" altLang="zh-CN" dirty="0"/>
              <a:t>对象，但它提供了静态方法</a:t>
            </a:r>
            <a:r>
              <a:rPr lang="en-US" altLang="zh-CN" dirty="0" err="1"/>
              <a:t>getInstance</a:t>
            </a:r>
            <a:r>
              <a:rPr lang="en-US" altLang="zh-CN" dirty="0"/>
              <a:t>()</a:t>
            </a:r>
            <a:r>
              <a:rPr lang="zh-CN" altLang="zh-CN" dirty="0"/>
              <a:t>来获取</a:t>
            </a:r>
            <a:r>
              <a:rPr lang="en-US" altLang="zh-CN" dirty="0"/>
              <a:t>Calendar</a:t>
            </a:r>
            <a:r>
              <a:rPr lang="zh-CN" altLang="zh-CN" dirty="0"/>
              <a:t>实例。</a:t>
            </a:r>
            <a:endParaRPr lang="zh-CN" altLang="zh-CN" dirty="0"/>
          </a:p>
          <a:p>
            <a:pPr lvl="1"/>
            <a:r>
              <a:rPr lang="en-US" altLang="zh-CN" dirty="0"/>
              <a:t>static </a:t>
            </a:r>
            <a:r>
              <a:rPr lang="en-US" altLang="zh-CN" dirty="0">
                <a:hlinkClick r:id="rId1" tooltip="java.util 中的类"/>
              </a:rPr>
              <a:t>Calendar</a:t>
            </a:r>
            <a:r>
              <a:rPr lang="en-US" altLang="zh-CN" dirty="0"/>
              <a:t> </a:t>
            </a:r>
            <a:r>
              <a:rPr lang="en-US" altLang="zh-CN" dirty="0" err="1"/>
              <a:t>getInstance</a:t>
            </a:r>
            <a:r>
              <a:rPr lang="en-US" altLang="zh-CN" dirty="0"/>
              <a:t>()</a:t>
            </a:r>
            <a:r>
              <a:rPr lang="zh-CN" altLang="zh-CN" dirty="0"/>
              <a:t>，使用默认时区和语言环境，根据当前时间返回一个日历。</a:t>
            </a:r>
            <a:r>
              <a:rPr lang="en-US" altLang="zh-CN" dirty="0"/>
              <a:t>Calendar</a:t>
            </a:r>
            <a:r>
              <a:rPr lang="zh-CN" altLang="zh-CN" dirty="0"/>
              <a:t>支持国际化，所以可以对日历基于的时区和语言环境进行设置。默认的时区和语言环境来自于操作系统。</a:t>
            </a:r>
            <a:endParaRPr lang="zh-CN" altLang="zh-CN" dirty="0"/>
          </a:p>
        </p:txBody>
      </p:sp>
      <p:sp>
        <p:nvSpPr>
          <p:cNvPr id="3" name="标题 2"/>
          <p:cNvSpPr>
            <a:spLocks noGrp="1"/>
          </p:cNvSpPr>
          <p:nvPr>
            <p:ph type="title"/>
          </p:nvPr>
        </p:nvSpPr>
        <p:spPr/>
        <p:txBody>
          <a:bodyPr>
            <a:normAutofit/>
          </a:bodyPr>
          <a:lstStyle/>
          <a:p>
            <a:r>
              <a:rPr lang="en-US" altLang="zh-CN" dirty="0">
                <a:effectLst/>
              </a:rPr>
              <a:t>7.4.2  Calendar</a:t>
            </a:r>
            <a:r>
              <a:rPr lang="zh-CN" altLang="zh-CN" dirty="0">
                <a:effectLst/>
              </a:rPr>
              <a:t>类</a:t>
            </a:r>
            <a:endParaRPr lang="zh-CN" altLang="en-US" dirty="0"/>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68325" y="1473200"/>
            <a:ext cx="8229600" cy="4525645"/>
          </a:xfrm>
        </p:spPr>
        <p:txBody>
          <a:bodyPr>
            <a:normAutofit/>
          </a:bodyPr>
          <a:lstStyle/>
          <a:p>
            <a:r>
              <a:rPr lang="en-US" altLang="zh-CN" dirty="0"/>
              <a:t>Calendar</a:t>
            </a:r>
            <a:r>
              <a:rPr lang="zh-CN" altLang="zh-CN" dirty="0"/>
              <a:t>类提供了大量访问、修改日期的方法</a:t>
            </a:r>
            <a:r>
              <a:rPr lang="zh-CN" altLang="en-US" dirty="0"/>
              <a:t>。</a:t>
            </a:r>
            <a:endParaRPr lang="en-US" altLang="zh-CN" dirty="0"/>
          </a:p>
          <a:p>
            <a:pPr marL="109855" indent="0">
              <a:buNone/>
            </a:pPr>
            <a:r>
              <a:rPr lang="zh-CN" altLang="zh-CN" dirty="0"/>
              <a:t>（</a:t>
            </a:r>
            <a:r>
              <a:rPr lang="en-US" altLang="zh-CN" dirty="0"/>
              <a:t>1</a:t>
            </a:r>
            <a:r>
              <a:rPr lang="zh-CN" altLang="zh-CN" dirty="0"/>
              <a:t>）</a:t>
            </a:r>
            <a:r>
              <a:rPr lang="en-US" altLang="zh-CN" dirty="0"/>
              <a:t>get()</a:t>
            </a:r>
            <a:endParaRPr lang="zh-CN" altLang="zh-CN" dirty="0"/>
          </a:p>
          <a:p>
            <a:pPr lvl="1"/>
            <a:r>
              <a:rPr lang="en-US" altLang="zh-CN" dirty="0" err="1"/>
              <a:t>int</a:t>
            </a:r>
            <a:r>
              <a:rPr lang="en-US" altLang="zh-CN" dirty="0"/>
              <a:t> get(</a:t>
            </a:r>
            <a:r>
              <a:rPr lang="en-US" altLang="zh-CN" dirty="0" err="1"/>
              <a:t>int</a:t>
            </a:r>
            <a:r>
              <a:rPr lang="en-US" altLang="zh-CN" dirty="0"/>
              <a:t> field)</a:t>
            </a:r>
            <a:r>
              <a:rPr lang="zh-CN" altLang="zh-CN" dirty="0"/>
              <a:t>，返回调用该方法的</a:t>
            </a:r>
            <a:r>
              <a:rPr lang="en-US" altLang="zh-CN" dirty="0"/>
              <a:t>Calendar</a:t>
            </a:r>
            <a:r>
              <a:rPr lang="zh-CN" altLang="zh-CN" dirty="0"/>
              <a:t>对象的指定日历字段的取值。</a:t>
            </a:r>
            <a:r>
              <a:rPr lang="en-US" altLang="zh-CN" dirty="0"/>
              <a:t>Field</a:t>
            </a:r>
            <a:r>
              <a:rPr lang="zh-CN" altLang="zh-CN" dirty="0"/>
              <a:t>为</a:t>
            </a:r>
            <a:r>
              <a:rPr lang="en-US" altLang="zh-CN" dirty="0"/>
              <a:t>Calendar</a:t>
            </a:r>
            <a:r>
              <a:rPr lang="zh-CN" altLang="zh-CN" dirty="0"/>
              <a:t>类中的常量，例如：</a:t>
            </a:r>
            <a:endParaRPr lang="zh-CN" altLang="zh-CN" dirty="0"/>
          </a:p>
          <a:p>
            <a:pPr lvl="1"/>
            <a:r>
              <a:rPr lang="en-US" altLang="zh-CN" dirty="0"/>
              <a:t>get(</a:t>
            </a:r>
            <a:r>
              <a:rPr lang="en-US" altLang="zh-CN" dirty="0" err="1"/>
              <a:t>Calendar.DAY_OF_MONTH</a:t>
            </a:r>
            <a:r>
              <a:rPr lang="en-US" altLang="zh-CN" dirty="0"/>
              <a:t>)</a:t>
            </a:r>
            <a:r>
              <a:rPr lang="zh-CN" altLang="zh-CN" dirty="0"/>
              <a:t>返回一个代表本月第几天的整数。</a:t>
            </a:r>
            <a:endParaRPr lang="zh-CN" altLang="zh-CN" dirty="0"/>
          </a:p>
          <a:p>
            <a:pPr lvl="1"/>
            <a:r>
              <a:rPr lang="en-US" altLang="zh-CN" dirty="0"/>
              <a:t>get(</a:t>
            </a:r>
            <a:r>
              <a:rPr lang="en-US" altLang="zh-CN" dirty="0" err="1"/>
              <a:t>Calendar.MONTH</a:t>
            </a:r>
            <a:r>
              <a:rPr lang="en-US" altLang="zh-CN" dirty="0"/>
              <a:t>)</a:t>
            </a:r>
            <a:r>
              <a:rPr lang="zh-CN" altLang="zh-CN" dirty="0"/>
              <a:t>返回一个代表月的整数，范围为</a:t>
            </a:r>
            <a:r>
              <a:rPr lang="en-US" altLang="zh-CN" dirty="0"/>
              <a:t>0~11</a:t>
            </a:r>
            <a:r>
              <a:rPr lang="zh-CN" altLang="zh-CN" dirty="0"/>
              <a:t>。</a:t>
            </a:r>
            <a:endParaRPr lang="zh-CN" altLang="zh-CN" dirty="0"/>
          </a:p>
          <a:p>
            <a:pPr lvl="1"/>
            <a:r>
              <a:rPr lang="en-US" altLang="zh-CN" dirty="0"/>
              <a:t>get(</a:t>
            </a:r>
            <a:r>
              <a:rPr lang="en-US" altLang="zh-CN" dirty="0" err="1"/>
              <a:t>Calendar.Year</a:t>
            </a:r>
            <a:r>
              <a:rPr lang="en-US" altLang="zh-CN" dirty="0"/>
              <a:t>) </a:t>
            </a:r>
            <a:r>
              <a:rPr lang="zh-CN" altLang="zh-CN" dirty="0"/>
              <a:t>返回一个代表年的整数。</a:t>
            </a:r>
            <a:endParaRPr lang="zh-CN" altLang="zh-CN" dirty="0"/>
          </a:p>
          <a:p>
            <a:pPr lvl="1"/>
            <a:r>
              <a:rPr lang="en-US" altLang="zh-CN" dirty="0"/>
              <a:t>get(</a:t>
            </a:r>
            <a:r>
              <a:rPr lang="en-US" altLang="zh-CN" dirty="0" err="1"/>
              <a:t>Calendar.DAY_OF_Year</a:t>
            </a:r>
            <a:r>
              <a:rPr lang="en-US" altLang="zh-CN" dirty="0"/>
              <a:t>) </a:t>
            </a:r>
            <a:r>
              <a:rPr lang="zh-CN" altLang="zh-CN" dirty="0"/>
              <a:t>返回一个代表本年内第几天的整数。</a:t>
            </a:r>
            <a:endParaRPr lang="zh-CN" altLang="zh-CN" dirty="0"/>
          </a:p>
          <a:p>
            <a:pPr lvl="1"/>
            <a:r>
              <a:rPr lang="en-US" altLang="zh-CN" dirty="0"/>
              <a:t>get(</a:t>
            </a:r>
            <a:r>
              <a:rPr lang="en-US" altLang="zh-CN" dirty="0" err="1"/>
              <a:t>Calendar.DAY_OF_WEEK</a:t>
            </a:r>
            <a:r>
              <a:rPr lang="en-US" altLang="zh-CN" dirty="0"/>
              <a:t>) </a:t>
            </a:r>
            <a:r>
              <a:rPr lang="zh-CN" altLang="zh-CN" dirty="0"/>
              <a:t>返回一个代表星期几的整数，范围为</a:t>
            </a:r>
            <a:r>
              <a:rPr lang="en-US" altLang="zh-CN" dirty="0"/>
              <a:t>1~7</a:t>
            </a:r>
            <a:r>
              <a:rPr lang="zh-CN" altLang="zh-CN" dirty="0"/>
              <a:t>，</a:t>
            </a:r>
            <a:r>
              <a:rPr lang="en-US" altLang="zh-CN" dirty="0"/>
              <a:t>1</a:t>
            </a:r>
            <a:r>
              <a:rPr lang="zh-CN" altLang="zh-CN" dirty="0"/>
              <a:t>表示星期日，</a:t>
            </a:r>
            <a:r>
              <a:rPr lang="en-US" altLang="zh-CN" dirty="0"/>
              <a:t>2</a:t>
            </a:r>
            <a:r>
              <a:rPr lang="zh-CN" altLang="zh-CN" dirty="0"/>
              <a:t>表示星期一，其他类推。</a:t>
            </a:r>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
        <p:nvSpPr>
          <p:cNvPr id="4" name="矩形 3"/>
          <p:cNvSpPr/>
          <p:nvPr/>
        </p:nvSpPr>
        <p:spPr>
          <a:xfrm>
            <a:off x="3549030" y="5349205"/>
            <a:ext cx="4456430" cy="368300"/>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lvl="1"/>
            <a:r>
              <a:rPr lang="zh-CN" altLang="zh-CN" dirty="0"/>
              <a:t>关于</a:t>
            </a:r>
            <a:r>
              <a:rPr lang="en-US" altLang="zh-CN" dirty="0"/>
              <a:t>field</a:t>
            </a:r>
            <a:r>
              <a:rPr lang="zh-CN" altLang="zh-CN" dirty="0"/>
              <a:t>取值具体可以查看</a:t>
            </a:r>
            <a:r>
              <a:rPr lang="en-US" altLang="zh-CN" dirty="0"/>
              <a:t>API</a:t>
            </a:r>
            <a:r>
              <a:rPr lang="zh-CN" altLang="zh-CN" dirty="0"/>
              <a:t>文档。</a:t>
            </a:r>
            <a:endParaRPr lang="zh-CN" altLang="en-US" dirty="0"/>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89255" y="1473200"/>
            <a:ext cx="8229600" cy="4525645"/>
          </a:xfrm>
        </p:spPr>
        <p:txBody>
          <a:bodyPr/>
          <a:lstStyle/>
          <a:p>
            <a:pPr marL="109855" indent="0">
              <a:buNone/>
            </a:pPr>
            <a:r>
              <a:rPr lang="zh-CN" altLang="zh-CN" dirty="0"/>
              <a:t>（</a:t>
            </a:r>
            <a:r>
              <a:rPr lang="en-US" altLang="zh-CN" dirty="0"/>
              <a:t>2</a:t>
            </a:r>
            <a:r>
              <a:rPr lang="zh-CN" altLang="zh-CN" dirty="0"/>
              <a:t>）</a:t>
            </a:r>
            <a:r>
              <a:rPr lang="en-US" altLang="zh-CN" dirty="0"/>
              <a:t>set()</a:t>
            </a:r>
            <a:endParaRPr lang="zh-CN" altLang="zh-CN" dirty="0"/>
          </a:p>
          <a:p>
            <a:pPr lvl="1"/>
            <a:r>
              <a:rPr lang="en-US" altLang="zh-CN" dirty="0"/>
              <a:t>void set(</a:t>
            </a:r>
            <a:r>
              <a:rPr lang="en-US" altLang="zh-CN" dirty="0" err="1"/>
              <a:t>int</a:t>
            </a:r>
            <a:r>
              <a:rPr lang="en-US" altLang="zh-CN" dirty="0"/>
              <a:t> field, </a:t>
            </a:r>
            <a:r>
              <a:rPr lang="en-US" altLang="zh-CN" dirty="0" err="1"/>
              <a:t>int</a:t>
            </a:r>
            <a:r>
              <a:rPr lang="en-US" altLang="zh-CN" dirty="0"/>
              <a:t> value)</a:t>
            </a:r>
            <a:r>
              <a:rPr lang="zh-CN" altLang="zh-CN" dirty="0"/>
              <a:t>，根据给定的日历字段设置给定值，字段同上。</a:t>
            </a:r>
            <a:endParaRPr lang="zh-CN" altLang="zh-CN" dirty="0"/>
          </a:p>
          <a:p>
            <a:pPr lvl="1"/>
            <a:r>
              <a:rPr lang="en-US" altLang="zh-CN" dirty="0"/>
              <a:t>void set(</a:t>
            </a:r>
            <a:r>
              <a:rPr lang="en-US" altLang="zh-CN" dirty="0" err="1"/>
              <a:t>int</a:t>
            </a:r>
            <a:r>
              <a:rPr lang="en-US" altLang="zh-CN" dirty="0"/>
              <a:t> year, </a:t>
            </a:r>
            <a:r>
              <a:rPr lang="en-US" altLang="zh-CN" dirty="0" err="1"/>
              <a:t>int</a:t>
            </a:r>
            <a:r>
              <a:rPr lang="en-US" altLang="zh-CN" dirty="0"/>
              <a:t> month, </a:t>
            </a:r>
            <a:r>
              <a:rPr lang="en-US" altLang="zh-CN" dirty="0" err="1"/>
              <a:t>int</a:t>
            </a:r>
            <a:r>
              <a:rPr lang="en-US" altLang="zh-CN" dirty="0"/>
              <a:t> date) </a:t>
            </a:r>
            <a:endParaRPr lang="zh-CN" altLang="zh-CN" dirty="0"/>
          </a:p>
          <a:p>
            <a:pPr lvl="1"/>
            <a:r>
              <a:rPr lang="en-US" altLang="zh-CN" dirty="0"/>
              <a:t>void set(</a:t>
            </a:r>
            <a:r>
              <a:rPr lang="en-US" altLang="zh-CN" dirty="0" err="1"/>
              <a:t>int</a:t>
            </a:r>
            <a:r>
              <a:rPr lang="en-US" altLang="zh-CN" dirty="0"/>
              <a:t> year, </a:t>
            </a:r>
            <a:r>
              <a:rPr lang="en-US" altLang="zh-CN" dirty="0" err="1"/>
              <a:t>int</a:t>
            </a:r>
            <a:r>
              <a:rPr lang="en-US" altLang="zh-CN" dirty="0"/>
              <a:t> month, </a:t>
            </a:r>
            <a:r>
              <a:rPr lang="en-US" altLang="zh-CN" dirty="0" err="1"/>
              <a:t>int</a:t>
            </a:r>
            <a:r>
              <a:rPr lang="en-US" altLang="zh-CN" dirty="0"/>
              <a:t> date, </a:t>
            </a:r>
            <a:r>
              <a:rPr lang="en-US" altLang="zh-CN" dirty="0" err="1"/>
              <a:t>int</a:t>
            </a:r>
            <a:r>
              <a:rPr lang="en-US" altLang="zh-CN" dirty="0"/>
              <a:t> hour, </a:t>
            </a:r>
            <a:r>
              <a:rPr lang="en-US" altLang="zh-CN" dirty="0" err="1"/>
              <a:t>int</a:t>
            </a:r>
            <a:r>
              <a:rPr lang="en-US" altLang="zh-CN" dirty="0"/>
              <a:t> minute)</a:t>
            </a:r>
            <a:endParaRPr lang="zh-CN" altLang="zh-CN" dirty="0"/>
          </a:p>
          <a:p>
            <a:pPr lvl="1"/>
            <a:r>
              <a:rPr lang="en-US" altLang="zh-CN" dirty="0"/>
              <a:t>void set(</a:t>
            </a:r>
            <a:r>
              <a:rPr lang="en-US" altLang="zh-CN" dirty="0" err="1"/>
              <a:t>int</a:t>
            </a:r>
            <a:r>
              <a:rPr lang="en-US" altLang="zh-CN" dirty="0"/>
              <a:t> year, </a:t>
            </a:r>
            <a:r>
              <a:rPr lang="en-US" altLang="zh-CN" dirty="0" err="1"/>
              <a:t>int</a:t>
            </a:r>
            <a:r>
              <a:rPr lang="en-US" altLang="zh-CN" dirty="0"/>
              <a:t> month, </a:t>
            </a:r>
            <a:r>
              <a:rPr lang="en-US" altLang="zh-CN" dirty="0" err="1"/>
              <a:t>int</a:t>
            </a:r>
            <a:r>
              <a:rPr lang="en-US" altLang="zh-CN" dirty="0"/>
              <a:t> date, </a:t>
            </a:r>
            <a:r>
              <a:rPr lang="en-US" altLang="zh-CN" dirty="0" err="1"/>
              <a:t>int</a:t>
            </a:r>
            <a:r>
              <a:rPr lang="en-US" altLang="zh-CN" dirty="0"/>
              <a:t> hour, </a:t>
            </a:r>
            <a:r>
              <a:rPr lang="en-US" altLang="zh-CN" dirty="0" err="1"/>
              <a:t>int</a:t>
            </a:r>
            <a:r>
              <a:rPr lang="en-US" altLang="zh-CN" dirty="0"/>
              <a:t> minute, </a:t>
            </a:r>
            <a:r>
              <a:rPr lang="en-US" altLang="zh-CN" dirty="0" err="1"/>
              <a:t>int</a:t>
            </a:r>
            <a:r>
              <a:rPr lang="en-US" altLang="zh-CN" dirty="0"/>
              <a:t> second)</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894965" y="1481455"/>
            <a:ext cx="5575935" cy="4525645"/>
          </a:xfrm>
        </p:spPr>
        <p:txBody>
          <a:bodyPr/>
          <a:lstStyle/>
          <a:p>
            <a:r>
              <a:rPr lang="zh-CN" altLang="zh-CN" dirty="0"/>
              <a:t>在</a:t>
            </a:r>
            <a:r>
              <a:rPr lang="en-US" altLang="zh-CN" dirty="0"/>
              <a:t>Calendar</a:t>
            </a:r>
            <a:r>
              <a:rPr lang="zh-CN" altLang="zh-CN" dirty="0"/>
              <a:t>中，月份的取值是从</a:t>
            </a:r>
            <a:r>
              <a:rPr lang="en-US" altLang="zh-CN" dirty="0"/>
              <a:t>0</a:t>
            </a:r>
            <a:r>
              <a:rPr lang="zh-CN" altLang="zh-CN" dirty="0"/>
              <a:t>开始的，比如</a:t>
            </a:r>
            <a:r>
              <a:rPr lang="en-US" altLang="zh-CN" dirty="0"/>
              <a:t>Calendar</a:t>
            </a:r>
            <a:r>
              <a:rPr lang="zh-CN" altLang="zh-CN" dirty="0"/>
              <a:t>对象表示的日历是</a:t>
            </a:r>
            <a:r>
              <a:rPr lang="en-US" altLang="zh-CN" dirty="0"/>
              <a:t>6</a:t>
            </a:r>
            <a:r>
              <a:rPr lang="zh-CN" altLang="zh-CN" dirty="0"/>
              <a:t>月份，从</a:t>
            </a:r>
            <a:r>
              <a:rPr lang="en-US" altLang="zh-CN" dirty="0"/>
              <a:t>Calendar</a:t>
            </a:r>
            <a:r>
              <a:rPr lang="zh-CN" altLang="zh-CN" dirty="0"/>
              <a:t>对象中取出的是</a:t>
            </a:r>
            <a:r>
              <a:rPr lang="en-US" altLang="zh-CN" dirty="0"/>
              <a:t>5</a:t>
            </a:r>
            <a:r>
              <a:rPr lang="zh-CN" altLang="zh-CN" dirty="0"/>
              <a:t>；要设置日历表示</a:t>
            </a:r>
            <a:r>
              <a:rPr lang="en-US" altLang="zh-CN" dirty="0"/>
              <a:t>12</a:t>
            </a:r>
            <a:r>
              <a:rPr lang="zh-CN" altLang="zh-CN" dirty="0"/>
              <a:t>月份，送给</a:t>
            </a:r>
            <a:r>
              <a:rPr lang="en-US" altLang="zh-CN" dirty="0"/>
              <a:t>Calendar</a:t>
            </a:r>
            <a:r>
              <a:rPr lang="zh-CN" altLang="zh-CN" dirty="0"/>
              <a:t>对象的值应该是</a:t>
            </a:r>
            <a:r>
              <a:rPr lang="en-US" altLang="zh-CN" dirty="0"/>
              <a:t>11</a:t>
            </a:r>
            <a:r>
              <a:rPr lang="zh-CN" altLang="zh-CN" dirty="0"/>
              <a:t>。</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pic>
        <p:nvPicPr>
          <p:cNvPr id="4"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532" y="1668198"/>
            <a:ext cx="1800200" cy="1440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059180"/>
            <a:ext cx="8229600" cy="2019300"/>
          </a:xfrm>
        </p:spPr>
        <p:txBody>
          <a:bodyPr>
            <a:normAutofit/>
          </a:bodyPr>
          <a:lstStyle/>
          <a:p>
            <a:pPr marL="109855" indent="0">
              <a:buNone/>
            </a:pPr>
            <a:r>
              <a:rPr lang="zh-CN" altLang="zh-CN" dirty="0"/>
              <a:t>（</a:t>
            </a:r>
            <a:r>
              <a:rPr lang="en-US" altLang="zh-CN" dirty="0"/>
              <a:t>3</a:t>
            </a:r>
            <a:r>
              <a:rPr lang="zh-CN" altLang="zh-CN" dirty="0"/>
              <a:t>）</a:t>
            </a:r>
            <a:r>
              <a:rPr lang="en-US" altLang="zh-CN" dirty="0"/>
              <a:t>add()</a:t>
            </a:r>
            <a:endParaRPr lang="zh-CN" altLang="zh-CN" dirty="0"/>
          </a:p>
          <a:p>
            <a:pPr lvl="1"/>
            <a:r>
              <a:rPr lang="en-US" altLang="zh-CN" dirty="0"/>
              <a:t>void add(</a:t>
            </a:r>
            <a:r>
              <a:rPr lang="en-US" altLang="zh-CN" dirty="0" err="1"/>
              <a:t>int</a:t>
            </a:r>
            <a:r>
              <a:rPr lang="en-US" altLang="zh-CN" dirty="0"/>
              <a:t> field, </a:t>
            </a:r>
            <a:r>
              <a:rPr lang="en-US" altLang="zh-CN" dirty="0" err="1"/>
              <a:t>int</a:t>
            </a:r>
            <a:r>
              <a:rPr lang="en-US" altLang="zh-CN" dirty="0"/>
              <a:t> amount)</a:t>
            </a:r>
            <a:r>
              <a:rPr lang="zh-CN" altLang="zh-CN" dirty="0"/>
              <a:t>，该方法根据日历的规则，为给定的日历字段加上指定的时间量。</a:t>
            </a:r>
            <a:endParaRPr lang="zh-CN" altLang="zh-CN" dirty="0"/>
          </a:p>
          <a:p>
            <a:pPr lvl="1"/>
            <a:r>
              <a:rPr lang="en-US" altLang="zh-CN" dirty="0"/>
              <a:t>add()</a:t>
            </a:r>
            <a:r>
              <a:rPr lang="zh-CN" altLang="zh-CN" dirty="0"/>
              <a:t>方法的功能非常强大，当日历字段的取值超出日历规则允许的范围时，会自动进行进位或退位处理。</a:t>
            </a:r>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
        <p:nvSpPr>
          <p:cNvPr id="4" name="矩形 3"/>
          <p:cNvSpPr/>
          <p:nvPr/>
        </p:nvSpPr>
        <p:spPr>
          <a:xfrm>
            <a:off x="707698" y="2778378"/>
            <a:ext cx="7920880" cy="281495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1">
              <a:lnSpc>
                <a:spcPct val="150000"/>
              </a:lnSpc>
            </a:pPr>
            <a:r>
              <a:rPr lang="en-US" altLang="zh-CN" dirty="0"/>
              <a:t>Calendar c1 = </a:t>
            </a:r>
            <a:r>
              <a:rPr lang="en-US" altLang="zh-CN" dirty="0" err="1"/>
              <a:t>Calendar.</a:t>
            </a:r>
            <a:r>
              <a:rPr lang="en-US" altLang="zh-CN" i="1" dirty="0" err="1"/>
              <a:t>getInstance</a:t>
            </a:r>
            <a:r>
              <a:rPr lang="en-US" altLang="zh-CN" dirty="0"/>
              <a:t>();</a:t>
            </a:r>
            <a:endParaRPr lang="zh-CN" altLang="zh-CN" dirty="0"/>
          </a:p>
          <a:p>
            <a:pPr indent="270510" algn="l" fontAlgn="auto">
              <a:spcBef>
                <a:spcPts val="600"/>
              </a:spcBef>
            </a:pPr>
            <a:r>
              <a:rPr lang="en-US" altLang="zh-CN" dirty="0"/>
              <a:t>   c1.set(2022,1,4);	//2022-2-4</a:t>
            </a:r>
            <a:endParaRPr lang="zh-CN" altLang="zh-CN" dirty="0"/>
          </a:p>
          <a:p>
            <a:pPr indent="270510" algn="l" fontAlgn="auto">
              <a:spcBef>
                <a:spcPts val="600"/>
              </a:spcBef>
            </a:pPr>
            <a:r>
              <a:rPr lang="en-US" altLang="zh-CN" dirty="0"/>
              <a:t>   c1.add(</a:t>
            </a:r>
            <a:r>
              <a:rPr lang="en-US" altLang="zh-CN" dirty="0" err="1"/>
              <a:t>Calendar.DAY_OF_MONTH</a:t>
            </a:r>
            <a:r>
              <a:rPr lang="en-US" altLang="zh-CN" dirty="0"/>
              <a:t>, 30);	//2022-3-6</a:t>
            </a:r>
            <a:endParaRPr lang="zh-CN" altLang="zh-CN" dirty="0"/>
          </a:p>
          <a:p>
            <a:pPr indent="270510" algn="l" fontAlgn="auto">
              <a:spcBef>
                <a:spcPts val="600"/>
              </a:spcBef>
            </a:pPr>
            <a:r>
              <a:rPr lang="en-US" altLang="zh-CN" dirty="0"/>
              <a:t>   c1.add(</a:t>
            </a:r>
            <a:r>
              <a:rPr lang="en-US" altLang="zh-CN" dirty="0" err="1"/>
              <a:t>Calendar.DAY_OF_MONTH</a:t>
            </a:r>
            <a:r>
              <a:rPr lang="en-US" altLang="zh-CN" dirty="0"/>
              <a:t>, -7);	//2022-2-27</a:t>
            </a:r>
            <a:endParaRPr lang="zh-CN" altLang="zh-CN" dirty="0"/>
          </a:p>
          <a:p>
            <a:pPr lvl="1">
              <a:lnSpc>
                <a:spcPct val="150000"/>
              </a:lnSpc>
            </a:pPr>
            <a:r>
              <a:rPr lang="zh-CN" altLang="zh-CN" dirty="0"/>
              <a:t>在</a:t>
            </a:r>
            <a:r>
              <a:rPr lang="en-US" altLang="zh-CN" dirty="0"/>
              <a:t>2</a:t>
            </a:r>
            <a:r>
              <a:rPr lang="zh-CN" altLang="zh-CN" dirty="0"/>
              <a:t>月</a:t>
            </a:r>
            <a:r>
              <a:rPr lang="en-US" altLang="zh-CN" dirty="0"/>
              <a:t>4</a:t>
            </a:r>
            <a:r>
              <a:rPr lang="zh-CN" altLang="zh-CN" dirty="0"/>
              <a:t>日的基础上加上</a:t>
            </a:r>
            <a:r>
              <a:rPr lang="en-US" altLang="zh-CN" dirty="0"/>
              <a:t>30</a:t>
            </a:r>
            <a:r>
              <a:rPr lang="zh-CN" altLang="zh-CN" dirty="0"/>
              <a:t>天，会对上一级字段</a:t>
            </a:r>
            <a:r>
              <a:rPr lang="en-US" altLang="zh-CN" dirty="0" err="1"/>
              <a:t>Calendar.MONTH</a:t>
            </a:r>
            <a:r>
              <a:rPr lang="zh-CN" altLang="zh-CN" dirty="0"/>
              <a:t>进行进位，变成</a:t>
            </a:r>
            <a:r>
              <a:rPr lang="en-US" altLang="zh-CN" dirty="0"/>
              <a:t>3</a:t>
            </a:r>
            <a:r>
              <a:rPr lang="zh-CN" altLang="zh-CN" dirty="0"/>
              <a:t>月；在</a:t>
            </a:r>
            <a:r>
              <a:rPr lang="en-US" altLang="zh-CN" dirty="0"/>
              <a:t>3</a:t>
            </a:r>
            <a:r>
              <a:rPr lang="zh-CN" altLang="zh-CN" dirty="0"/>
              <a:t>月</a:t>
            </a:r>
            <a:r>
              <a:rPr lang="en-US" altLang="zh-CN" dirty="0"/>
              <a:t>6</a:t>
            </a:r>
            <a:r>
              <a:rPr lang="zh-CN" altLang="zh-CN" dirty="0"/>
              <a:t>日的基础上减去</a:t>
            </a:r>
            <a:r>
              <a:rPr lang="en-US" altLang="zh-CN" dirty="0"/>
              <a:t>7</a:t>
            </a:r>
            <a:r>
              <a:rPr lang="zh-CN" altLang="zh-CN" dirty="0"/>
              <a:t>天会对</a:t>
            </a:r>
            <a:r>
              <a:rPr lang="en-US" altLang="zh-CN" dirty="0" err="1"/>
              <a:t>Calendar.MONTH</a:t>
            </a:r>
            <a:r>
              <a:rPr lang="zh-CN" altLang="zh-CN" dirty="0"/>
              <a:t>字段退位。</a:t>
            </a:r>
            <a:r>
              <a:rPr lang="en-US" altLang="zh-CN" dirty="0"/>
              <a:t>add()</a:t>
            </a:r>
            <a:r>
              <a:rPr lang="zh-CN" altLang="zh-CN" dirty="0"/>
              <a:t>方法自动依据日历规则进行计算。</a:t>
            </a:r>
            <a:endParaRPr lang="zh-CN" altLang="en-US" dirty="0"/>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89710"/>
            <a:ext cx="8229600" cy="4525645"/>
          </a:xfrm>
        </p:spPr>
        <p:txBody>
          <a:bodyPr>
            <a:normAutofit/>
          </a:bodyPr>
          <a:lstStyle/>
          <a:p>
            <a:pPr marL="109855" indent="0">
              <a:buNone/>
            </a:pPr>
            <a:r>
              <a:rPr lang="zh-CN" altLang="zh-CN" dirty="0"/>
              <a:t>（</a:t>
            </a:r>
            <a:r>
              <a:rPr lang="en-US" altLang="zh-CN" dirty="0"/>
              <a:t>4</a:t>
            </a:r>
            <a:r>
              <a:rPr lang="zh-CN" altLang="zh-CN" dirty="0"/>
              <a:t>）</a:t>
            </a:r>
            <a:r>
              <a:rPr lang="en-US" altLang="zh-CN" dirty="0" err="1"/>
              <a:t>getTime</a:t>
            </a:r>
            <a:r>
              <a:rPr lang="en-US" altLang="zh-CN" dirty="0"/>
              <a:t>()</a:t>
            </a:r>
            <a:endParaRPr lang="zh-CN" altLang="zh-CN" dirty="0"/>
          </a:p>
          <a:p>
            <a:pPr lvl="1"/>
            <a:r>
              <a:rPr lang="en-US" altLang="zh-CN" dirty="0"/>
              <a:t>Date </a:t>
            </a:r>
            <a:r>
              <a:rPr lang="en-US" altLang="zh-CN" dirty="0" err="1"/>
              <a:t>getTime</a:t>
            </a:r>
            <a:r>
              <a:rPr lang="en-US" altLang="zh-CN" dirty="0"/>
              <a:t>()</a:t>
            </a:r>
            <a:r>
              <a:rPr lang="zh-CN" altLang="zh-CN" dirty="0"/>
              <a:t>，返回一个表示调用此方法的</a:t>
            </a:r>
            <a:r>
              <a:rPr lang="en-US" altLang="zh-CN" dirty="0"/>
              <a:t>Calendar</a:t>
            </a:r>
            <a:r>
              <a:rPr lang="zh-CN" altLang="zh-CN" dirty="0"/>
              <a:t>对象的</a:t>
            </a:r>
            <a:r>
              <a:rPr lang="en-US" altLang="zh-CN" dirty="0"/>
              <a:t>Date</a:t>
            </a:r>
            <a:r>
              <a:rPr lang="zh-CN" altLang="zh-CN" dirty="0"/>
              <a:t>对象。</a:t>
            </a:r>
            <a:endParaRPr lang="zh-CN" altLang="zh-CN" dirty="0"/>
          </a:p>
          <a:p>
            <a:pPr marL="109855" indent="0">
              <a:buNone/>
            </a:pPr>
            <a:r>
              <a:rPr lang="zh-CN" altLang="zh-CN" dirty="0"/>
              <a:t>（</a:t>
            </a:r>
            <a:r>
              <a:rPr lang="en-US" altLang="zh-CN" dirty="0"/>
              <a:t>5</a:t>
            </a:r>
            <a:r>
              <a:rPr lang="zh-CN" altLang="zh-CN" dirty="0"/>
              <a:t>）</a:t>
            </a:r>
            <a:r>
              <a:rPr lang="en-US" altLang="zh-CN" dirty="0"/>
              <a:t>getTimeInMillis()</a:t>
            </a:r>
            <a:endParaRPr lang="zh-CN" altLang="zh-CN" dirty="0"/>
          </a:p>
          <a:p>
            <a:pPr lvl="1"/>
            <a:r>
              <a:rPr lang="en-US" altLang="zh-CN" dirty="0"/>
              <a:t>long getTimeInMillis()</a:t>
            </a:r>
            <a:r>
              <a:rPr lang="zh-CN" altLang="zh-CN" dirty="0"/>
              <a:t>，返回表示调用此方法的</a:t>
            </a:r>
            <a:r>
              <a:rPr lang="en-US" altLang="zh-CN" dirty="0"/>
              <a:t>Calendar</a:t>
            </a:r>
            <a:r>
              <a:rPr lang="zh-CN" altLang="zh-CN" dirty="0"/>
              <a:t>对象的毫秒数。</a:t>
            </a:r>
            <a:endParaRPr lang="zh-CN" altLang="zh-CN" dirty="0"/>
          </a:p>
          <a:p>
            <a:pPr marL="109855" indent="0">
              <a:buNone/>
            </a:pPr>
            <a:r>
              <a:rPr lang="zh-CN" altLang="zh-CN" dirty="0"/>
              <a:t>（</a:t>
            </a:r>
            <a:r>
              <a:rPr lang="en-US" altLang="zh-CN" dirty="0"/>
              <a:t>6</a:t>
            </a:r>
            <a:r>
              <a:rPr lang="zh-CN" altLang="zh-CN" dirty="0"/>
              <a:t>）</a:t>
            </a:r>
            <a:r>
              <a:rPr lang="en-US" altLang="zh-CN" dirty="0" err="1"/>
              <a:t>getActualMaximum</a:t>
            </a:r>
            <a:r>
              <a:rPr lang="en-US" altLang="zh-CN" dirty="0"/>
              <a:t>()</a:t>
            </a:r>
            <a:endParaRPr lang="zh-CN" altLang="zh-CN" dirty="0"/>
          </a:p>
          <a:p>
            <a:pPr lvl="1"/>
            <a:r>
              <a:rPr lang="en-US" altLang="zh-CN" dirty="0" err="1"/>
              <a:t>int</a:t>
            </a:r>
            <a:r>
              <a:rPr lang="en-US" altLang="zh-CN" dirty="0"/>
              <a:t> </a:t>
            </a:r>
            <a:r>
              <a:rPr lang="en-US" altLang="zh-CN" dirty="0" err="1"/>
              <a:t>getActualMaximum</a:t>
            </a:r>
            <a:r>
              <a:rPr lang="en-US" altLang="zh-CN" dirty="0"/>
              <a:t>(</a:t>
            </a:r>
            <a:r>
              <a:rPr lang="en-US" altLang="zh-CN" dirty="0" err="1"/>
              <a:t>int</a:t>
            </a:r>
            <a:r>
              <a:rPr lang="en-US" altLang="zh-CN" dirty="0"/>
              <a:t> field)</a:t>
            </a:r>
            <a:r>
              <a:rPr lang="zh-CN" altLang="zh-CN" dirty="0"/>
              <a:t>，返回指定日历字段可能的最大值。如日历字段为</a:t>
            </a:r>
            <a:r>
              <a:rPr lang="en-US" altLang="zh-CN" dirty="0"/>
              <a:t>MONTH</a:t>
            </a:r>
            <a:r>
              <a:rPr lang="zh-CN" altLang="zh-CN" dirty="0"/>
              <a:t>时，返回</a:t>
            </a:r>
            <a:r>
              <a:rPr lang="en-US" altLang="zh-CN" dirty="0"/>
              <a:t>11</a:t>
            </a:r>
            <a:r>
              <a:rPr lang="zh-CN" altLang="zh-CN" dirty="0"/>
              <a:t>；日历字段为</a:t>
            </a:r>
            <a:r>
              <a:rPr lang="en-US" altLang="zh-CN" dirty="0"/>
              <a:t>DAY_OF_MONTH</a:t>
            </a:r>
            <a:r>
              <a:rPr lang="zh-CN" altLang="zh-CN" dirty="0"/>
              <a:t>时，返回调用该方法的日历对象的月份的最大天数。</a:t>
            </a:r>
            <a:endParaRPr lang="zh-CN" altLang="zh-CN"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33195"/>
            <a:ext cx="8229600" cy="4525645"/>
          </a:xfrm>
        </p:spPr>
        <p:txBody>
          <a:bodyPr/>
          <a:lstStyle/>
          <a:p>
            <a:pPr marL="109855" indent="0">
              <a:buNone/>
            </a:pPr>
            <a:r>
              <a:rPr lang="zh-CN" altLang="zh-CN" dirty="0"/>
              <a:t>【例</a:t>
            </a:r>
            <a:r>
              <a:rPr lang="en-US" altLang="zh-CN" dirty="0"/>
              <a:t>7-7</a:t>
            </a:r>
            <a:r>
              <a:rPr lang="zh-CN" altLang="zh-CN" dirty="0"/>
              <a:t>】打印</a:t>
            </a:r>
            <a:r>
              <a:rPr lang="en-US" altLang="zh-CN" dirty="0"/>
              <a:t>2022</a:t>
            </a:r>
            <a:r>
              <a:rPr lang="zh-CN" altLang="zh-CN" dirty="0"/>
              <a:t>年</a:t>
            </a:r>
            <a:r>
              <a:rPr lang="en-US" altLang="zh-CN" dirty="0"/>
              <a:t>2</a:t>
            </a:r>
            <a:r>
              <a:rPr lang="zh-CN" altLang="zh-CN" dirty="0"/>
              <a:t>月的日历。</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
        <p:nvSpPr>
          <p:cNvPr id="5" name="矩形 4"/>
          <p:cNvSpPr/>
          <p:nvPr/>
        </p:nvSpPr>
        <p:spPr>
          <a:xfrm>
            <a:off x="683568" y="4176343"/>
            <a:ext cx="7776864" cy="1198880"/>
          </a:xfrm>
          <a:prstGeom prst="rect">
            <a:avLst/>
          </a:prstGeom>
        </p:spPr>
        <p:txBody>
          <a:bodyPr wrap="square">
            <a:spAutoFit/>
          </a:bodyPr>
          <a:lstStyle/>
          <a:p>
            <a:r>
              <a:rPr lang="zh-CN" altLang="zh-CN" sz="2400" dirty="0"/>
              <a:t>分析：此处利用</a:t>
            </a:r>
            <a:r>
              <a:rPr lang="en-US" altLang="zh-CN" sz="2400" dirty="0"/>
              <a:t>Calendar</a:t>
            </a:r>
            <a:r>
              <a:rPr lang="zh-CN" altLang="zh-CN" sz="2400" dirty="0"/>
              <a:t>类可以打印任何日期的日历，并且，关于该月第一天是星期几、该月有多少天等运算都可以调用</a:t>
            </a:r>
            <a:r>
              <a:rPr lang="en-US" altLang="zh-CN" sz="2400" dirty="0"/>
              <a:t>Calendar</a:t>
            </a:r>
            <a:r>
              <a:rPr lang="zh-CN" altLang="zh-CN" sz="2400" dirty="0"/>
              <a:t>的方法获取。</a:t>
            </a:r>
            <a:endParaRPr lang="zh-CN" altLang="zh-CN" sz="2400" dirty="0"/>
          </a:p>
        </p:txBody>
      </p:sp>
      <p:pic>
        <p:nvPicPr>
          <p:cNvPr id="6" name="图片 5"/>
          <p:cNvPicPr>
            <a:picLocks noChangeAspect="1"/>
          </p:cNvPicPr>
          <p:nvPr/>
        </p:nvPicPr>
        <p:blipFill>
          <a:blip r:embed="rId1"/>
          <a:stretch>
            <a:fillRect/>
          </a:stretch>
        </p:blipFill>
        <p:spPr>
          <a:xfrm>
            <a:off x="835153" y="2132856"/>
            <a:ext cx="6917069" cy="1790390"/>
          </a:xfrm>
          <a:prstGeom prst="rect">
            <a:avLst/>
          </a:prstGeom>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481455"/>
            <a:ext cx="8229600" cy="4525645"/>
          </a:xfrm>
        </p:spPr>
        <p:txBody>
          <a:bodyPr/>
          <a:lstStyle/>
          <a:p>
            <a:pPr marL="109855" indent="0">
              <a:buNone/>
            </a:pPr>
            <a:r>
              <a:rPr lang="zh-CN" altLang="zh-CN" dirty="0"/>
              <a:t>【例</a:t>
            </a:r>
            <a:r>
              <a:rPr lang="en-US" altLang="zh-CN" dirty="0"/>
              <a:t>7-7</a:t>
            </a:r>
            <a:r>
              <a:rPr lang="zh-CN" altLang="zh-CN" dirty="0"/>
              <a:t>】打印</a:t>
            </a:r>
            <a:r>
              <a:rPr lang="en-US" altLang="zh-CN" dirty="0"/>
              <a:t>2022</a:t>
            </a:r>
            <a:r>
              <a:rPr lang="zh-CN" altLang="zh-CN" dirty="0"/>
              <a:t>年</a:t>
            </a:r>
            <a:r>
              <a:rPr lang="en-US" altLang="zh-CN" dirty="0"/>
              <a:t>2</a:t>
            </a:r>
            <a:r>
              <a:rPr lang="zh-CN" altLang="zh-CN" dirty="0"/>
              <a:t>月的日历。</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
        <p:nvSpPr>
          <p:cNvPr id="5" name="矩形 4"/>
          <p:cNvSpPr/>
          <p:nvPr/>
        </p:nvSpPr>
        <p:spPr>
          <a:xfrm>
            <a:off x="683568" y="4176343"/>
            <a:ext cx="7776864" cy="1198880"/>
          </a:xfrm>
          <a:prstGeom prst="rect">
            <a:avLst/>
          </a:prstGeom>
        </p:spPr>
        <p:txBody>
          <a:bodyPr wrap="square">
            <a:spAutoFit/>
          </a:bodyPr>
          <a:lstStyle/>
          <a:p>
            <a:r>
              <a:rPr lang="zh-CN" altLang="zh-CN" sz="2400" dirty="0"/>
              <a:t>分析：此处利用</a:t>
            </a:r>
            <a:r>
              <a:rPr lang="en-US" altLang="zh-CN" sz="2400" dirty="0"/>
              <a:t>Calendar</a:t>
            </a:r>
            <a:r>
              <a:rPr lang="zh-CN" altLang="zh-CN" sz="2400" dirty="0"/>
              <a:t>类可以打印任何日期的日历，并且，关于该月第一天是星期几、该月有多少天等运算都可以调用</a:t>
            </a:r>
            <a:r>
              <a:rPr lang="en-US" altLang="zh-CN" sz="2400" dirty="0"/>
              <a:t>Calendar</a:t>
            </a:r>
            <a:r>
              <a:rPr lang="zh-CN" altLang="zh-CN" sz="2400" dirty="0"/>
              <a:t>的方法获取。</a:t>
            </a:r>
            <a:endParaRPr lang="zh-CN" altLang="zh-CN" sz="2400" dirty="0"/>
          </a:p>
        </p:txBody>
      </p:sp>
      <p:pic>
        <p:nvPicPr>
          <p:cNvPr id="6" name="图片 5"/>
          <p:cNvPicPr>
            <a:picLocks noChangeAspect="1"/>
          </p:cNvPicPr>
          <p:nvPr/>
        </p:nvPicPr>
        <p:blipFill>
          <a:blip r:embed="rId1"/>
          <a:stretch>
            <a:fillRect/>
          </a:stretch>
        </p:blipFill>
        <p:spPr>
          <a:xfrm>
            <a:off x="835153" y="2132856"/>
            <a:ext cx="6917069" cy="1790390"/>
          </a:xfrm>
          <a:prstGeom prst="rect">
            <a:avLst/>
          </a:prstGeom>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pic>
        <p:nvPicPr>
          <p:cNvPr id="9" name="图片 8"/>
          <p:cNvPicPr>
            <a:picLocks noChangeAspect="1"/>
          </p:cNvPicPr>
          <p:nvPr/>
        </p:nvPicPr>
        <p:blipFill>
          <a:blip r:embed="rId1"/>
          <a:stretch>
            <a:fillRect/>
          </a:stretch>
        </p:blipFill>
        <p:spPr>
          <a:xfrm>
            <a:off x="353731" y="912906"/>
            <a:ext cx="6768310" cy="1795338"/>
          </a:xfrm>
          <a:prstGeom prst="rect">
            <a:avLst/>
          </a:prstGeom>
        </p:spPr>
      </p:pic>
      <p:pic>
        <p:nvPicPr>
          <p:cNvPr id="11" name="图片 10"/>
          <p:cNvPicPr>
            <a:picLocks noChangeAspect="1"/>
          </p:cNvPicPr>
          <p:nvPr/>
        </p:nvPicPr>
        <p:blipFill>
          <a:blip r:embed="rId2"/>
          <a:stretch>
            <a:fillRect/>
          </a:stretch>
        </p:blipFill>
        <p:spPr>
          <a:xfrm>
            <a:off x="321457" y="3069724"/>
            <a:ext cx="6768310" cy="2079976"/>
          </a:xfrm>
          <a:prstGeom prst="rect">
            <a:avLst/>
          </a:prstGeom>
        </p:spPr>
      </p:pic>
      <p:sp>
        <p:nvSpPr>
          <p:cNvPr id="13" name="矩形 12"/>
          <p:cNvSpPr/>
          <p:nvPr/>
        </p:nvSpPr>
        <p:spPr>
          <a:xfrm>
            <a:off x="321457" y="3554928"/>
            <a:ext cx="6386035" cy="288032"/>
          </a:xfrm>
          <a:prstGeom prst="rect">
            <a:avLst/>
          </a:prstGeom>
          <a:solidFill>
            <a:srgbClr val="FFFF0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4" name="矩形 13"/>
          <p:cNvSpPr/>
          <p:nvPr/>
        </p:nvSpPr>
        <p:spPr>
          <a:xfrm>
            <a:off x="349506" y="1387984"/>
            <a:ext cx="1012338" cy="288032"/>
          </a:xfrm>
          <a:prstGeom prst="rect">
            <a:avLst/>
          </a:prstGeom>
          <a:solidFill>
            <a:srgbClr val="FFFF0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5" name="文本框 14"/>
          <p:cNvSpPr txBox="1"/>
          <p:nvPr/>
        </p:nvSpPr>
        <p:spPr>
          <a:xfrm>
            <a:off x="317232" y="2709684"/>
            <a:ext cx="323850" cy="368300"/>
          </a:xfrm>
          <a:prstGeom prst="rect">
            <a:avLst/>
          </a:prstGeom>
          <a:noFill/>
        </p:spPr>
        <p:txBody>
          <a:bodyPr wrap="none" rtlCol="0">
            <a:spAutoFit/>
          </a:bodyPr>
          <a:lstStyle/>
          <a:p>
            <a:r>
              <a:rPr lang="en-US" altLang="zh-CN" b="1" dirty="0">
                <a:solidFill>
                  <a:srgbClr val="FF0000"/>
                </a:solidFill>
                <a:latin typeface="+mj-ea"/>
                <a:ea typeface="+mj-ea"/>
              </a:rPr>
              <a:t>1</a:t>
            </a:r>
            <a:endParaRPr lang="zh-CN" altLang="en-US" b="1" dirty="0">
              <a:solidFill>
                <a:srgbClr val="FF0000"/>
              </a:solidFill>
              <a:latin typeface="+mj-ea"/>
              <a:ea typeface="+mj-ea"/>
            </a:endParaRPr>
          </a:p>
        </p:txBody>
      </p:sp>
      <p:sp>
        <p:nvSpPr>
          <p:cNvPr id="16" name="文本框 15"/>
          <p:cNvSpPr txBox="1"/>
          <p:nvPr/>
        </p:nvSpPr>
        <p:spPr>
          <a:xfrm>
            <a:off x="1329570" y="2700392"/>
            <a:ext cx="323850" cy="368300"/>
          </a:xfrm>
          <a:prstGeom prst="rect">
            <a:avLst/>
          </a:prstGeom>
          <a:noFill/>
        </p:spPr>
        <p:txBody>
          <a:bodyPr wrap="none" rtlCol="0">
            <a:spAutoFit/>
          </a:bodyPr>
          <a:lstStyle/>
          <a:p>
            <a:r>
              <a:rPr lang="en-US" altLang="zh-CN" b="1" dirty="0">
                <a:solidFill>
                  <a:srgbClr val="FF0000"/>
                </a:solidFill>
                <a:latin typeface="+mj-ea"/>
                <a:ea typeface="+mj-ea"/>
              </a:rPr>
              <a:t>2</a:t>
            </a:r>
            <a:endParaRPr lang="zh-CN" altLang="en-US" b="1" dirty="0">
              <a:solidFill>
                <a:srgbClr val="FF0000"/>
              </a:solidFill>
              <a:latin typeface="+mj-ea"/>
              <a:ea typeface="+mj-ea"/>
            </a:endParaRPr>
          </a:p>
        </p:txBody>
      </p:sp>
      <p:sp>
        <p:nvSpPr>
          <p:cNvPr id="17" name="文本框 16"/>
          <p:cNvSpPr txBox="1"/>
          <p:nvPr/>
        </p:nvSpPr>
        <p:spPr>
          <a:xfrm>
            <a:off x="2360621" y="2700392"/>
            <a:ext cx="323850" cy="368300"/>
          </a:xfrm>
          <a:prstGeom prst="rect">
            <a:avLst/>
          </a:prstGeom>
          <a:noFill/>
        </p:spPr>
        <p:txBody>
          <a:bodyPr wrap="none" rtlCol="0">
            <a:spAutoFit/>
          </a:bodyPr>
          <a:lstStyle/>
          <a:p>
            <a:r>
              <a:rPr lang="en-US" altLang="zh-CN" b="1" dirty="0">
                <a:solidFill>
                  <a:srgbClr val="FF0000"/>
                </a:solidFill>
                <a:latin typeface="+mj-ea"/>
                <a:ea typeface="+mj-ea"/>
              </a:rPr>
              <a:t>3</a:t>
            </a:r>
            <a:endParaRPr lang="zh-CN" altLang="en-US" b="1" dirty="0">
              <a:solidFill>
                <a:srgbClr val="FF0000"/>
              </a:solidFill>
              <a:latin typeface="+mj-ea"/>
              <a:ea typeface="+mj-ea"/>
            </a:endParaRPr>
          </a:p>
        </p:txBody>
      </p:sp>
      <p:sp>
        <p:nvSpPr>
          <p:cNvPr id="18" name="文本框 17"/>
          <p:cNvSpPr txBox="1"/>
          <p:nvPr/>
        </p:nvSpPr>
        <p:spPr>
          <a:xfrm>
            <a:off x="3372959" y="2691100"/>
            <a:ext cx="323850" cy="368300"/>
          </a:xfrm>
          <a:prstGeom prst="rect">
            <a:avLst/>
          </a:prstGeom>
          <a:noFill/>
        </p:spPr>
        <p:txBody>
          <a:bodyPr wrap="none" rtlCol="0">
            <a:spAutoFit/>
          </a:bodyPr>
          <a:lstStyle/>
          <a:p>
            <a:r>
              <a:rPr lang="en-US" altLang="zh-CN" b="1" dirty="0">
                <a:solidFill>
                  <a:srgbClr val="FF0000"/>
                </a:solidFill>
                <a:latin typeface="+mj-ea"/>
                <a:ea typeface="+mj-ea"/>
              </a:rPr>
              <a:t>4</a:t>
            </a:r>
            <a:endParaRPr lang="zh-CN" altLang="en-US" b="1" dirty="0">
              <a:solidFill>
                <a:srgbClr val="FF0000"/>
              </a:solidFill>
              <a:latin typeface="+mj-ea"/>
              <a:ea typeface="+mj-ea"/>
            </a:endParaRPr>
          </a:p>
        </p:txBody>
      </p:sp>
      <p:sp>
        <p:nvSpPr>
          <p:cNvPr id="19" name="文本框 18"/>
          <p:cNvSpPr txBox="1"/>
          <p:nvPr/>
        </p:nvSpPr>
        <p:spPr>
          <a:xfrm>
            <a:off x="4543026" y="2684711"/>
            <a:ext cx="323850" cy="368300"/>
          </a:xfrm>
          <a:prstGeom prst="rect">
            <a:avLst/>
          </a:prstGeom>
          <a:noFill/>
        </p:spPr>
        <p:txBody>
          <a:bodyPr wrap="none" rtlCol="0">
            <a:spAutoFit/>
          </a:bodyPr>
          <a:lstStyle/>
          <a:p>
            <a:r>
              <a:rPr lang="en-US" altLang="zh-CN" b="1" dirty="0">
                <a:solidFill>
                  <a:srgbClr val="FF0000"/>
                </a:solidFill>
                <a:latin typeface="+mj-ea"/>
                <a:ea typeface="+mj-ea"/>
              </a:rPr>
              <a:t>5</a:t>
            </a:r>
            <a:endParaRPr lang="zh-CN" altLang="en-US" b="1" dirty="0">
              <a:solidFill>
                <a:srgbClr val="FF0000"/>
              </a:solidFill>
              <a:latin typeface="+mj-ea"/>
              <a:ea typeface="+mj-ea"/>
            </a:endParaRPr>
          </a:p>
        </p:txBody>
      </p:sp>
      <p:sp>
        <p:nvSpPr>
          <p:cNvPr id="20" name="文本框 19"/>
          <p:cNvSpPr txBox="1"/>
          <p:nvPr/>
        </p:nvSpPr>
        <p:spPr>
          <a:xfrm>
            <a:off x="5555364" y="2675419"/>
            <a:ext cx="323850" cy="368300"/>
          </a:xfrm>
          <a:prstGeom prst="rect">
            <a:avLst/>
          </a:prstGeom>
          <a:noFill/>
        </p:spPr>
        <p:txBody>
          <a:bodyPr wrap="none" rtlCol="0">
            <a:spAutoFit/>
          </a:bodyPr>
          <a:lstStyle/>
          <a:p>
            <a:r>
              <a:rPr lang="en-US" altLang="zh-CN" b="1" dirty="0">
                <a:solidFill>
                  <a:srgbClr val="FF0000"/>
                </a:solidFill>
                <a:latin typeface="+mj-ea"/>
                <a:ea typeface="+mj-ea"/>
              </a:rPr>
              <a:t>6</a:t>
            </a:r>
            <a:endParaRPr lang="zh-CN" altLang="en-US" b="1" dirty="0">
              <a:solidFill>
                <a:srgbClr val="FF0000"/>
              </a:solidFill>
              <a:latin typeface="+mj-ea"/>
              <a:ea typeface="+mj-ea"/>
            </a:endParaRPr>
          </a:p>
        </p:txBody>
      </p:sp>
      <p:sp>
        <p:nvSpPr>
          <p:cNvPr id="21" name="文本框 20"/>
          <p:cNvSpPr txBox="1"/>
          <p:nvPr/>
        </p:nvSpPr>
        <p:spPr>
          <a:xfrm>
            <a:off x="6707492" y="2682887"/>
            <a:ext cx="277419" cy="368300"/>
          </a:xfrm>
          <a:prstGeom prst="rect">
            <a:avLst/>
          </a:prstGeom>
          <a:noFill/>
        </p:spPr>
        <p:txBody>
          <a:bodyPr wrap="square" rtlCol="0">
            <a:spAutoFit/>
          </a:bodyPr>
          <a:lstStyle/>
          <a:p>
            <a:r>
              <a:rPr lang="en-US" altLang="zh-CN" b="1" dirty="0">
                <a:solidFill>
                  <a:srgbClr val="FF0000"/>
                </a:solidFill>
                <a:latin typeface="+mj-ea"/>
                <a:ea typeface="+mj-ea"/>
              </a:rPr>
              <a:t>7</a:t>
            </a:r>
            <a:endParaRPr lang="zh-CN" altLang="en-US" b="1" dirty="0">
              <a:solidFill>
                <a:srgbClr val="FF0000"/>
              </a:solidFill>
              <a:latin typeface="+mj-ea"/>
              <a:ea typeface="+mj-ea"/>
            </a:endParaRPr>
          </a:p>
        </p:txBody>
      </p:sp>
      <p:sp>
        <p:nvSpPr>
          <p:cNvPr id="23" name="文本框 22"/>
          <p:cNvSpPr txBox="1"/>
          <p:nvPr/>
        </p:nvSpPr>
        <p:spPr>
          <a:xfrm>
            <a:off x="7256095" y="2709684"/>
            <a:ext cx="1696452" cy="368300"/>
          </a:xfrm>
          <a:prstGeom prst="rect">
            <a:avLst/>
          </a:prstGeom>
          <a:noFill/>
        </p:spPr>
        <p:txBody>
          <a:bodyPr wrap="square">
            <a:spAutoFit/>
          </a:bodyPr>
          <a:lstStyle/>
          <a:p>
            <a:r>
              <a:rPr lang="en-US" altLang="zh-CN" sz="1800" b="1" dirty="0" err="1">
                <a:solidFill>
                  <a:srgbClr val="6A3E3E"/>
                </a:solidFill>
                <a:latin typeface="Consolas" panose="020B0609020204030204" pitchFamily="49" charset="0"/>
              </a:rPr>
              <a:t>day_of_week</a:t>
            </a:r>
            <a:endParaRPr lang="zh-CN" altLang="en-US" dirty="0"/>
          </a:p>
        </p:txBody>
      </p:sp>
      <p:sp>
        <p:nvSpPr>
          <p:cNvPr id="25" name="文本框 24"/>
          <p:cNvSpPr txBox="1"/>
          <p:nvPr/>
        </p:nvSpPr>
        <p:spPr>
          <a:xfrm>
            <a:off x="2523847" y="4945393"/>
            <a:ext cx="6386035" cy="1198880"/>
          </a:xfrm>
          <a:prstGeom prst="rect">
            <a:avLst/>
          </a:prstGeom>
          <a:solidFill>
            <a:schemeClr val="bg1"/>
          </a:solidFill>
        </p:spPr>
        <p:txBody>
          <a:bodyPr wrap="square">
            <a:spAutoFit/>
          </a:bodyPr>
          <a:lstStyle/>
          <a:p>
            <a:pPr algn="l"/>
            <a:r>
              <a:rPr lang="en-US" altLang="zh-CN" sz="2400" b="1" dirty="0">
                <a:solidFill>
                  <a:srgbClr val="7F0055"/>
                </a:solidFill>
                <a:latin typeface="Consolas" panose="020B0609020204030204" pitchFamily="49" charset="0"/>
              </a:rPr>
              <a:t>for</a:t>
            </a:r>
            <a:r>
              <a:rPr lang="en-US" altLang="zh-CN" sz="2400" b="1" dirty="0">
                <a:solidFill>
                  <a:srgbClr val="000000"/>
                </a:solidFill>
                <a:latin typeface="Consolas" panose="020B0609020204030204" pitchFamily="49" charset="0"/>
              </a:rPr>
              <a:t>(</a:t>
            </a:r>
            <a:r>
              <a:rPr lang="en-US" altLang="zh-CN" sz="2400" b="1" dirty="0">
                <a:solidFill>
                  <a:srgbClr val="7F0055"/>
                </a:solidFill>
                <a:latin typeface="Consolas" panose="020B0609020204030204" pitchFamily="49" charset="0"/>
              </a:rPr>
              <a:t>int</a:t>
            </a:r>
            <a:r>
              <a:rPr lang="en-US" altLang="zh-CN" sz="2400" b="1" dirty="0">
                <a:solidFill>
                  <a:srgbClr val="000000"/>
                </a:solidFill>
                <a:latin typeface="Consolas" panose="020B0609020204030204" pitchFamily="49" charset="0"/>
              </a:rPr>
              <a:t> </a:t>
            </a:r>
            <a:r>
              <a:rPr lang="en-US" altLang="zh-CN" sz="2400" b="1" dirty="0">
                <a:solidFill>
                  <a:srgbClr val="6A3E3E"/>
                </a:solidFill>
                <a:latin typeface="Consolas" panose="020B0609020204030204" pitchFamily="49" charset="0"/>
              </a:rPr>
              <a:t>s</a:t>
            </a:r>
            <a:r>
              <a:rPr lang="en-US" altLang="zh-CN" sz="2400" b="1" dirty="0">
                <a:solidFill>
                  <a:srgbClr val="000000"/>
                </a:solidFill>
                <a:latin typeface="Consolas" panose="020B0609020204030204" pitchFamily="49" charset="0"/>
              </a:rPr>
              <a:t>=1; </a:t>
            </a:r>
            <a:r>
              <a:rPr lang="en-US" altLang="zh-CN" sz="2400" b="1" dirty="0">
                <a:solidFill>
                  <a:srgbClr val="6A3E3E"/>
                </a:solidFill>
                <a:latin typeface="Consolas" panose="020B0609020204030204" pitchFamily="49" charset="0"/>
              </a:rPr>
              <a:t>s</a:t>
            </a:r>
            <a:r>
              <a:rPr lang="en-US" altLang="zh-CN" sz="2400" b="1" dirty="0">
                <a:solidFill>
                  <a:srgbClr val="000000"/>
                </a:solidFill>
                <a:latin typeface="Consolas" panose="020B0609020204030204" pitchFamily="49" charset="0"/>
              </a:rPr>
              <a:t>&lt;=</a:t>
            </a:r>
            <a:r>
              <a:rPr lang="en-US" altLang="zh-CN" sz="2400" b="1" dirty="0">
                <a:solidFill>
                  <a:srgbClr val="6A3E3E"/>
                </a:solidFill>
                <a:highlight>
                  <a:srgbClr val="FFFF00"/>
                </a:highlight>
                <a:latin typeface="Consolas" panose="020B0609020204030204" pitchFamily="49" charset="0"/>
              </a:rPr>
              <a:t>day_of_week</a:t>
            </a:r>
            <a:r>
              <a:rPr lang="en-US" altLang="zh-CN" sz="2400" b="1" dirty="0">
                <a:solidFill>
                  <a:srgbClr val="6A3E3E"/>
                </a:solidFill>
                <a:latin typeface="Consolas" panose="020B0609020204030204" pitchFamily="49" charset="0"/>
              </a:rPr>
              <a:t>-1</a:t>
            </a:r>
            <a:r>
              <a:rPr lang="en-US" altLang="zh-CN" sz="2400" b="1" dirty="0">
                <a:solidFill>
                  <a:srgbClr val="000000"/>
                </a:solidFill>
                <a:latin typeface="Consolas" panose="020B0609020204030204" pitchFamily="49" charset="0"/>
              </a:rPr>
              <a:t>; </a:t>
            </a:r>
            <a:r>
              <a:rPr lang="en-US" altLang="zh-CN" sz="2400" b="1" dirty="0">
                <a:solidFill>
                  <a:srgbClr val="6A3E3E"/>
                </a:solidFill>
                <a:latin typeface="Consolas" panose="020B0609020204030204" pitchFamily="49" charset="0"/>
              </a:rPr>
              <a:t>s</a:t>
            </a:r>
            <a:r>
              <a:rPr lang="en-US" altLang="zh-CN" sz="2400" b="1" dirty="0">
                <a:solidFill>
                  <a:srgbClr val="000000"/>
                </a:solidFill>
                <a:latin typeface="Consolas" panose="020B0609020204030204" pitchFamily="49" charset="0"/>
              </a:rPr>
              <a:t>++){</a:t>
            </a:r>
            <a:endParaRPr lang="en-US" altLang="zh-CN" sz="2400" b="1" dirty="0">
              <a:solidFill>
                <a:srgbClr val="000000"/>
              </a:solidFill>
              <a:latin typeface="Consolas" panose="020B0609020204030204" pitchFamily="49" charset="0"/>
            </a:endParaRPr>
          </a:p>
          <a:p>
            <a:pPr algn="l"/>
            <a:r>
              <a:rPr lang="en-US" altLang="zh-CN" sz="2400" dirty="0">
                <a:solidFill>
                  <a:srgbClr val="000000"/>
                </a:solidFill>
                <a:latin typeface="Consolas" panose="020B0609020204030204" pitchFamily="49" charset="0"/>
              </a:rPr>
              <a:t>	</a:t>
            </a:r>
            <a:r>
              <a:rPr lang="en-US" altLang="zh-CN" sz="2400" dirty="0" err="1">
                <a:solidFill>
                  <a:srgbClr val="000000"/>
                </a:solidFill>
                <a:latin typeface="Consolas" panose="020B0609020204030204" pitchFamily="49" charset="0"/>
              </a:rPr>
              <a:t>System.</a:t>
            </a:r>
            <a:r>
              <a:rPr lang="en-US" altLang="zh-CN" sz="2400" b="1" dirty="0" err="1">
                <a:solidFill>
                  <a:srgbClr val="0000C0"/>
                </a:solidFill>
                <a:latin typeface="Consolas" panose="020B0609020204030204" pitchFamily="49" charset="0"/>
              </a:rPr>
              <a:t>out</a:t>
            </a:r>
            <a:r>
              <a:rPr lang="en-US" altLang="zh-CN" sz="2400" b="1" dirty="0" err="1">
                <a:solidFill>
                  <a:srgbClr val="000000"/>
                </a:solidFill>
                <a:latin typeface="Consolas" panose="020B0609020204030204" pitchFamily="49" charset="0"/>
              </a:rPr>
              <a:t>.print</a:t>
            </a:r>
            <a:r>
              <a:rPr lang="en-US" altLang="zh-CN" sz="2400" b="1" dirty="0">
                <a:solidFill>
                  <a:srgbClr val="000000"/>
                </a:solidFill>
                <a:latin typeface="Consolas" panose="020B0609020204030204" pitchFamily="49" charset="0"/>
              </a:rPr>
              <a:t>(</a:t>
            </a:r>
            <a:r>
              <a:rPr lang="en-US" altLang="zh-CN" sz="2400" b="1" dirty="0">
                <a:solidFill>
                  <a:srgbClr val="2A00FF"/>
                </a:solidFill>
                <a:latin typeface="Consolas" panose="020B0609020204030204" pitchFamily="49" charset="0"/>
              </a:rPr>
              <a:t>"\t"</a:t>
            </a:r>
            <a:r>
              <a:rPr lang="en-US" altLang="zh-CN" sz="2400" b="1" dirty="0">
                <a:solidFill>
                  <a:srgbClr val="000000"/>
                </a:solidFill>
                <a:latin typeface="Consolas" panose="020B0609020204030204" pitchFamily="49" charset="0"/>
              </a:rPr>
              <a:t>);</a:t>
            </a:r>
            <a:endParaRPr lang="en-US" altLang="zh-CN" sz="2400" b="1" dirty="0">
              <a:solidFill>
                <a:srgbClr val="000000"/>
              </a:solidFill>
              <a:latin typeface="Consolas" panose="020B0609020204030204" pitchFamily="49" charset="0"/>
            </a:endParaRPr>
          </a:p>
          <a:p>
            <a:pPr algn="l"/>
            <a:r>
              <a:rPr lang="en-US" altLang="zh-CN" sz="2400" dirty="0">
                <a:solidFill>
                  <a:srgbClr val="000000"/>
                </a:solidFill>
                <a:latin typeface="Consolas" panose="020B0609020204030204" pitchFamily="49" charset="0"/>
              </a:rPr>
              <a:t>}</a:t>
            </a:r>
            <a:endParaRPr lang="en-US" altLang="zh-CN" sz="2400" dirty="0">
              <a:solidFill>
                <a:srgbClr val="000000"/>
              </a:solidFill>
              <a:latin typeface="Consolas" panose="020B0609020204030204" pitchFamily="49"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p:bldP spid="16" grpId="0"/>
      <p:bldP spid="17" grpId="0"/>
      <p:bldP spid="18" grpId="0"/>
      <p:bldP spid="19" grpId="0"/>
      <p:bldP spid="20" grpId="0"/>
      <p:bldP spid="21" grpId="0"/>
      <p:bldP spid="23" grpId="0"/>
      <p:bldP spid="25"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graphicFrame>
        <p:nvGraphicFramePr>
          <p:cNvPr id="4" name="表格 4"/>
          <p:cNvGraphicFramePr>
            <a:graphicFrameLocks noGrp="1"/>
          </p:cNvGraphicFramePr>
          <p:nvPr/>
        </p:nvGraphicFramePr>
        <p:xfrm>
          <a:off x="1216955" y="925596"/>
          <a:ext cx="2885103" cy="3211551"/>
        </p:xfrm>
        <a:graphic>
          <a:graphicData uri="http://schemas.openxmlformats.org/drawingml/2006/table">
            <a:tbl>
              <a:tblPr firstRow="1" bandRow="1">
                <a:tableStyleId>{5C22544A-7EE6-4342-B048-85BDC9FD1C3A}</a:tableStyleId>
              </a:tblPr>
              <a:tblGrid>
                <a:gridCol w="933416"/>
                <a:gridCol w="1951687"/>
              </a:tblGrid>
              <a:tr h="458793">
                <a:tc>
                  <a:txBody>
                    <a:bodyPr/>
                    <a:lstStyle/>
                    <a:p>
                      <a:pPr algn="l"/>
                      <a:r>
                        <a:rPr lang="en-US" altLang="zh-CN" sz="2000" dirty="0">
                          <a:latin typeface="Calibri" panose="020F0502020204030204" charset="0"/>
                          <a:cs typeface="Calibri" panose="020F0502020204030204" charset="0"/>
                        </a:rPr>
                        <a:t>1</a:t>
                      </a:r>
                      <a:endParaRPr lang="zh-CN" altLang="en-US" sz="2000" dirty="0">
                        <a:latin typeface="Calibri" panose="020F0502020204030204" charset="0"/>
                        <a:cs typeface="Calibri" panose="020F0502020204030204" charset="0"/>
                      </a:endParaRPr>
                    </a:p>
                  </a:txBody>
                  <a:tcPr/>
                </a:tc>
                <a:tc>
                  <a:txBody>
                    <a:bodyPr/>
                    <a:lstStyle/>
                    <a:p>
                      <a:pPr algn="l"/>
                      <a:r>
                        <a:rPr lang="en-US" altLang="zh-CN" sz="2000" dirty="0">
                          <a:latin typeface="Calibri" panose="020F0502020204030204" charset="0"/>
                          <a:cs typeface="Calibri" panose="020F0502020204030204" charset="0"/>
                        </a:rPr>
                        <a:t>SUNDAY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2</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MONDAY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3</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TUESDAY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4</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WEDNESDAY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5</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THURSDAY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6</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FRIDAY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7</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SATURDAY</a:t>
                      </a:r>
                      <a:endParaRPr lang="zh-CN" altLang="en-US" sz="2000" dirty="0">
                        <a:latin typeface="Calibri" panose="020F0502020204030204" charset="0"/>
                        <a:cs typeface="Calibri" panose="020F0502020204030204" charset="0"/>
                      </a:endParaRPr>
                    </a:p>
                  </a:txBody>
                  <a:tcPr/>
                </a:tc>
              </a:tr>
            </a:tbl>
          </a:graphicData>
        </a:graphic>
      </p:graphicFrame>
      <p:sp>
        <p:nvSpPr>
          <p:cNvPr id="9" name="文本框 8"/>
          <p:cNvSpPr txBox="1"/>
          <p:nvPr/>
        </p:nvSpPr>
        <p:spPr>
          <a:xfrm>
            <a:off x="1216955" y="4142623"/>
            <a:ext cx="2863178" cy="706755"/>
          </a:xfrm>
          <a:prstGeom prst="rect">
            <a:avLst/>
          </a:prstGeom>
          <a:noFill/>
        </p:spPr>
        <p:txBody>
          <a:bodyPr wrap="square">
            <a:spAutoFit/>
          </a:bodyPr>
          <a:lstStyle/>
          <a:p>
            <a:r>
              <a:rPr lang="en-US" altLang="zh-CN" sz="2000" b="1" dirty="0" err="1">
                <a:solidFill>
                  <a:srgbClr val="FF0000"/>
                </a:solidFill>
                <a:latin typeface="+mn-ea"/>
              </a:rPr>
              <a:t>Calendar.DAY_OF_WEEK</a:t>
            </a:r>
            <a:endParaRPr lang="zh-CN" altLang="en-US" sz="2000" b="1" dirty="0">
              <a:solidFill>
                <a:srgbClr val="FF0000"/>
              </a:solidFill>
              <a:latin typeface="+mn-ea"/>
            </a:endParaRPr>
          </a:p>
        </p:txBody>
      </p:sp>
      <p:sp>
        <p:nvSpPr>
          <p:cNvPr id="15" name="文本框 14"/>
          <p:cNvSpPr txBox="1"/>
          <p:nvPr/>
        </p:nvSpPr>
        <p:spPr>
          <a:xfrm>
            <a:off x="1216955" y="5001660"/>
            <a:ext cx="6710089" cy="1198880"/>
          </a:xfrm>
          <a:prstGeom prst="rect">
            <a:avLst/>
          </a:prstGeom>
          <a:solidFill>
            <a:schemeClr val="bg1"/>
          </a:solidFill>
        </p:spPr>
        <p:txBody>
          <a:bodyPr wrap="square">
            <a:spAutoFit/>
          </a:bodyPr>
          <a:lstStyle/>
          <a:p>
            <a:pPr algn="l"/>
            <a:r>
              <a:rPr lang="en-US" altLang="zh-CN" sz="1800" b="1" dirty="0">
                <a:solidFill>
                  <a:srgbClr val="7F0055"/>
                </a:solidFill>
                <a:latin typeface="Consolas" panose="020B0609020204030204" pitchFamily="49" charset="0"/>
              </a:rPr>
              <a:t>int</a:t>
            </a:r>
            <a:r>
              <a:rPr lang="en-US" altLang="zh-CN" sz="1800" b="1" dirty="0">
                <a:solidFill>
                  <a:srgbClr val="000000"/>
                </a:solidFill>
                <a:latin typeface="Consolas" panose="020B0609020204030204" pitchFamily="49" charset="0"/>
              </a:rPr>
              <a:t> </a:t>
            </a:r>
            <a:r>
              <a:rPr lang="en-US" altLang="zh-CN" sz="1800" b="1" dirty="0" err="1">
                <a:solidFill>
                  <a:srgbClr val="6A3E3E"/>
                </a:solidFill>
                <a:latin typeface="Consolas" panose="020B0609020204030204" pitchFamily="49" charset="0"/>
              </a:rPr>
              <a:t>day_of_week</a:t>
            </a:r>
            <a:r>
              <a:rPr lang="en-US" altLang="zh-CN" sz="1800" b="1" dirty="0">
                <a:solidFill>
                  <a:srgbClr val="000000"/>
                </a:solidFill>
                <a:latin typeface="Consolas" panose="020B0609020204030204" pitchFamily="49" charset="0"/>
              </a:rPr>
              <a:t> = </a:t>
            </a:r>
            <a:r>
              <a:rPr lang="en-US" altLang="zh-CN" sz="1800" b="1" dirty="0" err="1">
                <a:solidFill>
                  <a:srgbClr val="6A3E3E"/>
                </a:solidFill>
                <a:latin typeface="Consolas" panose="020B0609020204030204" pitchFamily="49" charset="0"/>
              </a:rPr>
              <a:t>cal</a:t>
            </a:r>
            <a:r>
              <a:rPr lang="en-US" altLang="zh-CN" sz="1800" b="1" dirty="0" err="1">
                <a:solidFill>
                  <a:srgbClr val="000000"/>
                </a:solidFill>
                <a:latin typeface="Consolas" panose="020B0609020204030204" pitchFamily="49" charset="0"/>
              </a:rPr>
              <a:t>.get</a:t>
            </a:r>
            <a:r>
              <a:rPr lang="en-US" altLang="zh-CN" sz="1800" b="1" dirty="0">
                <a:solidFill>
                  <a:srgbClr val="000000"/>
                </a:solidFill>
                <a:latin typeface="Consolas" panose="020B0609020204030204" pitchFamily="49" charset="0"/>
              </a:rPr>
              <a:t>(</a:t>
            </a:r>
            <a:r>
              <a:rPr lang="en-US" altLang="zh-CN" sz="1800" b="1" dirty="0" err="1">
                <a:solidFill>
                  <a:srgbClr val="000000"/>
                </a:solidFill>
                <a:latin typeface="Consolas" panose="020B0609020204030204" pitchFamily="49" charset="0"/>
              </a:rPr>
              <a:t>Calendar.</a:t>
            </a:r>
            <a:r>
              <a:rPr lang="en-US" altLang="zh-CN" sz="1800" b="1" dirty="0" err="1">
                <a:solidFill>
                  <a:srgbClr val="0000C0"/>
                </a:solidFill>
                <a:latin typeface="Consolas" panose="020B0609020204030204" pitchFamily="49" charset="0"/>
              </a:rPr>
              <a:t>DAY_OF_WEEK</a:t>
            </a:r>
            <a:r>
              <a:rPr lang="en-US" altLang="zh-CN" sz="1800" b="1" dirty="0">
                <a:solidFill>
                  <a:srgbClr val="000000"/>
                </a:solidFill>
                <a:latin typeface="Consolas" panose="020B0609020204030204" pitchFamily="49" charset="0"/>
              </a:rPr>
              <a:t>)-1;  </a:t>
            </a:r>
            <a:endParaRPr lang="en-US" altLang="zh-CN" sz="1800" b="1" dirty="0">
              <a:solidFill>
                <a:srgbClr val="3F7F5F"/>
              </a:solidFill>
              <a:latin typeface="Consolas" panose="020B0609020204030204" pitchFamily="49" charset="0"/>
            </a:endParaRPr>
          </a:p>
          <a:p>
            <a:pPr algn="l"/>
            <a:r>
              <a:rPr lang="en-US" altLang="zh-CN" sz="1800" b="1" dirty="0">
                <a:solidFill>
                  <a:srgbClr val="7F0055"/>
                </a:solidFill>
                <a:latin typeface="Consolas" panose="020B0609020204030204" pitchFamily="49" charset="0"/>
              </a:rPr>
              <a:t>if</a:t>
            </a:r>
            <a:r>
              <a:rPr lang="en-US" altLang="zh-CN" sz="1800" b="1" dirty="0">
                <a:solidFill>
                  <a:srgbClr val="000000"/>
                </a:solidFill>
                <a:latin typeface="Consolas" panose="020B0609020204030204" pitchFamily="49" charset="0"/>
              </a:rPr>
              <a:t>(</a:t>
            </a:r>
            <a:r>
              <a:rPr lang="en-US" altLang="zh-CN" sz="1800" b="1" dirty="0" err="1">
                <a:solidFill>
                  <a:srgbClr val="6A3E3E"/>
                </a:solidFill>
                <a:latin typeface="Consolas" panose="020B0609020204030204" pitchFamily="49" charset="0"/>
              </a:rPr>
              <a:t>day_of_week</a:t>
            </a:r>
            <a:r>
              <a:rPr lang="en-US" altLang="zh-CN" sz="1800" b="1" dirty="0">
                <a:solidFill>
                  <a:srgbClr val="000000"/>
                </a:solidFill>
                <a:latin typeface="Consolas" panose="020B0609020204030204" pitchFamily="49" charset="0"/>
              </a:rPr>
              <a:t>==0){  </a:t>
            </a:r>
            <a:r>
              <a:rPr lang="en-US" altLang="zh-CN" sz="1800" b="1" dirty="0">
                <a:solidFill>
                  <a:srgbClr val="3F7F5F"/>
                </a:solidFill>
                <a:latin typeface="Consolas" panose="020B0609020204030204" pitchFamily="49" charset="0"/>
              </a:rPr>
              <a:t>//7</a:t>
            </a:r>
            <a:r>
              <a:rPr lang="zh-CN" altLang="en-US" sz="1800" b="1" dirty="0">
                <a:solidFill>
                  <a:srgbClr val="3F7F5F"/>
                </a:solidFill>
                <a:latin typeface="Consolas" panose="020B0609020204030204" pitchFamily="49" charset="0"/>
              </a:rPr>
              <a:t>表示星期日</a:t>
            </a:r>
            <a:endParaRPr lang="zh-CN" altLang="en-US" sz="1800" b="1" dirty="0">
              <a:solidFill>
                <a:srgbClr val="3F7F5F"/>
              </a:solidFill>
              <a:latin typeface="Consolas" panose="020B0609020204030204" pitchFamily="49" charset="0"/>
            </a:endParaRPr>
          </a:p>
          <a:p>
            <a:pPr algn="l"/>
            <a:r>
              <a:rPr lang="en-US" altLang="zh-CN" sz="1800" dirty="0">
                <a:solidFill>
                  <a:srgbClr val="6A3E3E"/>
                </a:solidFill>
                <a:latin typeface="Consolas" panose="020B0609020204030204" pitchFamily="49" charset="0"/>
              </a:rPr>
              <a:t>	</a:t>
            </a:r>
            <a:r>
              <a:rPr lang="en-US" altLang="zh-CN" sz="1800" dirty="0" err="1">
                <a:solidFill>
                  <a:srgbClr val="6A3E3E"/>
                </a:solidFill>
                <a:latin typeface="Consolas" panose="020B0609020204030204" pitchFamily="49" charset="0"/>
              </a:rPr>
              <a:t>day_of_week</a:t>
            </a:r>
            <a:r>
              <a:rPr lang="en-US" altLang="zh-CN" sz="1800" dirty="0">
                <a:solidFill>
                  <a:srgbClr val="000000"/>
                </a:solidFill>
                <a:latin typeface="Consolas" panose="020B0609020204030204" pitchFamily="49" charset="0"/>
              </a:rPr>
              <a:t>=7;</a:t>
            </a:r>
            <a:endParaRPr lang="en-US" altLang="zh-CN" sz="1800" dirty="0">
              <a:solidFill>
                <a:srgbClr val="000000"/>
              </a:solidFill>
              <a:latin typeface="Consolas" panose="020B0609020204030204" pitchFamily="49" charset="0"/>
            </a:endParaRPr>
          </a:p>
          <a:p>
            <a:pPr algn="l"/>
            <a:r>
              <a:rPr lang="en-US" altLang="zh-CN" sz="1800" dirty="0">
                <a:solidFill>
                  <a:srgbClr val="000000"/>
                </a:solidFill>
                <a:latin typeface="Consolas" panose="020B0609020204030204" pitchFamily="49" charset="0"/>
              </a:rPr>
              <a:t>}</a:t>
            </a:r>
            <a:endParaRPr lang="zh-CN" altLang="en-US" dirty="0">
              <a:latin typeface="Consolas" panose="020B0609020204030204" pitchFamily="49" charset="0"/>
            </a:endParaRPr>
          </a:p>
        </p:txBody>
      </p:sp>
      <p:sp>
        <p:nvSpPr>
          <p:cNvPr id="16" name="箭头: 下 15"/>
          <p:cNvSpPr/>
          <p:nvPr/>
        </p:nvSpPr>
        <p:spPr>
          <a:xfrm flipV="1">
            <a:off x="2390837" y="4572353"/>
            <a:ext cx="293717" cy="454346"/>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81635" y="1449070"/>
            <a:ext cx="8229600" cy="4525645"/>
          </a:xfrm>
        </p:spPr>
        <p:txBody>
          <a:bodyPr/>
          <a:lstStyle/>
          <a:p>
            <a:r>
              <a:rPr lang="zh-CN" altLang="zh-CN" dirty="0"/>
              <a:t>对象池技术的基本原理：</a:t>
            </a:r>
            <a:r>
              <a:rPr lang="zh-CN" altLang="zh-CN" b="1" dirty="0">
                <a:solidFill>
                  <a:srgbClr val="FF0000"/>
                </a:solidFill>
              </a:rPr>
              <a:t>缓存和共享</a:t>
            </a:r>
            <a:r>
              <a:rPr lang="zh-CN" altLang="zh-CN" dirty="0"/>
              <a:t>。对于那些被频繁使用的对象，在使用完后，不立即将它们释放，而是将它们缓存起来，以供后续的应用程序重复使用，从而减少创建对象和释放对象的次数，改善应用程序的性能。</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
        <p:nvSpPr>
          <p:cNvPr id="6" name="文本框 5"/>
          <p:cNvSpPr txBox="1"/>
          <p:nvPr/>
        </p:nvSpPr>
        <p:spPr>
          <a:xfrm>
            <a:off x="899592" y="3430771"/>
            <a:ext cx="7632848" cy="2676525"/>
          </a:xfrm>
          <a:prstGeom prst="rect">
            <a:avLst/>
          </a:prstGeom>
          <a:noFill/>
        </p:spPr>
        <p:txBody>
          <a:bodyPr wrap="square">
            <a:spAutoFit/>
          </a:bodyPr>
          <a:lstStyle/>
          <a:p>
            <a:pPr algn="l"/>
            <a:r>
              <a:rPr lang="en-US" altLang="zh-CN" sz="2400" dirty="0">
                <a:solidFill>
                  <a:srgbClr val="3F7F5F"/>
                </a:solidFill>
                <a:latin typeface="Consolas" panose="020B0609020204030204" pitchFamily="49" charset="0"/>
              </a:rPr>
              <a:t>//</a:t>
            </a:r>
            <a:r>
              <a:rPr lang="zh-CN" altLang="en-US" sz="2400" dirty="0">
                <a:solidFill>
                  <a:srgbClr val="3F7F5F"/>
                </a:solidFill>
                <a:latin typeface="Consolas" panose="020B0609020204030204" pitchFamily="49" charset="0"/>
              </a:rPr>
              <a:t>输出该月所有天</a:t>
            </a:r>
            <a:endParaRPr lang="zh-CN" altLang="en-US" sz="2400" dirty="0">
              <a:solidFill>
                <a:srgbClr val="3F7F5F"/>
              </a:solidFill>
              <a:latin typeface="Consolas" panose="020B0609020204030204" pitchFamily="49" charset="0"/>
            </a:endParaRPr>
          </a:p>
          <a:p>
            <a:pPr algn="l"/>
            <a:r>
              <a:rPr lang="en-US" altLang="zh-CN" sz="2400" b="1" dirty="0">
                <a:solidFill>
                  <a:srgbClr val="7F0055"/>
                </a:solidFill>
                <a:latin typeface="Consolas" panose="020B0609020204030204" pitchFamily="49" charset="0"/>
              </a:rPr>
              <a:t>for</a:t>
            </a:r>
            <a:r>
              <a:rPr lang="en-US" altLang="zh-CN" sz="2400" b="1" dirty="0">
                <a:solidFill>
                  <a:srgbClr val="000000"/>
                </a:solidFill>
                <a:latin typeface="Consolas" panose="020B0609020204030204" pitchFamily="49" charset="0"/>
              </a:rPr>
              <a:t>(</a:t>
            </a:r>
            <a:r>
              <a:rPr lang="en-US" altLang="zh-CN" sz="2400" b="1" dirty="0">
                <a:solidFill>
                  <a:srgbClr val="7F0055"/>
                </a:solidFill>
                <a:latin typeface="Consolas" panose="020B0609020204030204" pitchFamily="49" charset="0"/>
              </a:rPr>
              <a:t>int</a:t>
            </a:r>
            <a:r>
              <a:rPr lang="en-US" altLang="zh-CN" sz="2400" b="1" dirty="0">
                <a:solidFill>
                  <a:srgbClr val="000000"/>
                </a:solidFill>
                <a:latin typeface="Consolas" panose="020B0609020204030204" pitchFamily="49" charset="0"/>
              </a:rPr>
              <a:t> </a:t>
            </a:r>
            <a:r>
              <a:rPr lang="en-US" altLang="zh-CN" sz="2400" b="1" dirty="0">
                <a:solidFill>
                  <a:srgbClr val="6A3E3E"/>
                </a:solidFill>
                <a:latin typeface="Consolas" panose="020B0609020204030204" pitchFamily="49" charset="0"/>
              </a:rPr>
              <a:t>day</a:t>
            </a:r>
            <a:r>
              <a:rPr lang="en-US" altLang="zh-CN" sz="2400" b="1" dirty="0">
                <a:solidFill>
                  <a:srgbClr val="000000"/>
                </a:solidFill>
                <a:latin typeface="Consolas" panose="020B0609020204030204" pitchFamily="49" charset="0"/>
              </a:rPr>
              <a:t>=1; </a:t>
            </a:r>
            <a:r>
              <a:rPr lang="en-US" altLang="zh-CN" sz="2400" b="1" dirty="0">
                <a:solidFill>
                  <a:srgbClr val="6A3E3E"/>
                </a:solidFill>
                <a:latin typeface="Consolas" panose="020B0609020204030204" pitchFamily="49" charset="0"/>
              </a:rPr>
              <a:t>day</a:t>
            </a:r>
            <a:r>
              <a:rPr lang="en-US" altLang="zh-CN" sz="2400" b="1" dirty="0">
                <a:solidFill>
                  <a:srgbClr val="000000"/>
                </a:solidFill>
                <a:latin typeface="Consolas" panose="020B0609020204030204" pitchFamily="49" charset="0"/>
              </a:rPr>
              <a:t>&lt;=</a:t>
            </a:r>
            <a:r>
              <a:rPr lang="en-US" altLang="zh-CN" sz="2400" b="1" dirty="0" err="1">
                <a:solidFill>
                  <a:srgbClr val="6A3E3E"/>
                </a:solidFill>
                <a:highlight>
                  <a:srgbClr val="FFFF00"/>
                </a:highlight>
                <a:latin typeface="Consolas" panose="020B0609020204030204" pitchFamily="49" charset="0"/>
              </a:rPr>
              <a:t>maxDay</a:t>
            </a:r>
            <a:r>
              <a:rPr lang="en-US" altLang="zh-CN" sz="2400" b="1" dirty="0">
                <a:solidFill>
                  <a:srgbClr val="000000"/>
                </a:solidFill>
                <a:latin typeface="Consolas" panose="020B0609020204030204" pitchFamily="49" charset="0"/>
              </a:rPr>
              <a:t>; </a:t>
            </a:r>
            <a:r>
              <a:rPr lang="en-US" altLang="zh-CN" sz="2400" b="1" dirty="0">
                <a:solidFill>
                  <a:srgbClr val="6A3E3E"/>
                </a:solidFill>
                <a:latin typeface="Consolas" panose="020B0609020204030204" pitchFamily="49" charset="0"/>
              </a:rPr>
              <a:t>day</a:t>
            </a:r>
            <a:r>
              <a:rPr lang="en-US" altLang="zh-CN" sz="2400" b="1" dirty="0">
                <a:solidFill>
                  <a:srgbClr val="000000"/>
                </a:solidFill>
                <a:latin typeface="Consolas" panose="020B0609020204030204" pitchFamily="49" charset="0"/>
              </a:rPr>
              <a:t>++){</a:t>
            </a:r>
            <a:endParaRPr lang="en-US" altLang="zh-CN" sz="2400" b="1" dirty="0">
              <a:solidFill>
                <a:srgbClr val="000000"/>
              </a:solidFill>
              <a:latin typeface="Consolas" panose="020B0609020204030204" pitchFamily="49" charset="0"/>
            </a:endParaRPr>
          </a:p>
          <a:p>
            <a:pPr algn="l"/>
            <a:r>
              <a:rPr lang="en-US" altLang="zh-CN" sz="2400" dirty="0">
                <a:solidFill>
                  <a:srgbClr val="000000"/>
                </a:solidFill>
                <a:latin typeface="Consolas" panose="020B0609020204030204" pitchFamily="49" charset="0"/>
              </a:rPr>
              <a:t>	</a:t>
            </a:r>
            <a:r>
              <a:rPr lang="en-US" altLang="zh-CN" sz="2400" dirty="0" err="1">
                <a:solidFill>
                  <a:srgbClr val="000000"/>
                </a:solidFill>
                <a:latin typeface="Consolas" panose="020B0609020204030204" pitchFamily="49" charset="0"/>
              </a:rPr>
              <a:t>System.</a:t>
            </a:r>
            <a:r>
              <a:rPr lang="en-US" altLang="zh-CN" sz="2400" b="1" dirty="0" err="1">
                <a:solidFill>
                  <a:srgbClr val="0000C0"/>
                </a:solidFill>
                <a:latin typeface="Consolas" panose="020B0609020204030204" pitchFamily="49" charset="0"/>
              </a:rPr>
              <a:t>out</a:t>
            </a:r>
            <a:r>
              <a:rPr lang="en-US" altLang="zh-CN" sz="2400" b="1" dirty="0" err="1">
                <a:solidFill>
                  <a:srgbClr val="000000"/>
                </a:solidFill>
                <a:latin typeface="Consolas" panose="020B0609020204030204" pitchFamily="49" charset="0"/>
              </a:rPr>
              <a:t>.print</a:t>
            </a:r>
            <a:r>
              <a:rPr lang="en-US" altLang="zh-CN" sz="2400" b="1" dirty="0">
                <a:solidFill>
                  <a:srgbClr val="000000"/>
                </a:solidFill>
                <a:latin typeface="Consolas" panose="020B0609020204030204" pitchFamily="49" charset="0"/>
              </a:rPr>
              <a:t>(</a:t>
            </a:r>
            <a:r>
              <a:rPr lang="en-US" altLang="zh-CN" sz="2400" b="1" dirty="0">
                <a:solidFill>
                  <a:srgbClr val="6A3E3E"/>
                </a:solidFill>
                <a:latin typeface="Consolas" panose="020B0609020204030204" pitchFamily="49" charset="0"/>
              </a:rPr>
              <a:t>day</a:t>
            </a:r>
            <a:r>
              <a:rPr lang="en-US" altLang="zh-CN" sz="2400" b="1" dirty="0">
                <a:solidFill>
                  <a:srgbClr val="000000"/>
                </a:solidFill>
                <a:latin typeface="Consolas" panose="020B0609020204030204" pitchFamily="49" charset="0"/>
              </a:rPr>
              <a:t>+</a:t>
            </a:r>
            <a:r>
              <a:rPr lang="en-US" altLang="zh-CN" sz="2400" b="1" dirty="0">
                <a:solidFill>
                  <a:srgbClr val="2A00FF"/>
                </a:solidFill>
                <a:latin typeface="Consolas" panose="020B0609020204030204" pitchFamily="49" charset="0"/>
              </a:rPr>
              <a:t>"\t"</a:t>
            </a:r>
            <a:r>
              <a:rPr lang="en-US" altLang="zh-CN" sz="2400" b="1" dirty="0">
                <a:solidFill>
                  <a:srgbClr val="000000"/>
                </a:solidFill>
                <a:latin typeface="Consolas" panose="020B0609020204030204" pitchFamily="49" charset="0"/>
              </a:rPr>
              <a:t>);</a:t>
            </a:r>
            <a:endParaRPr lang="en-US" altLang="zh-CN" sz="2400" b="1" dirty="0">
              <a:solidFill>
                <a:srgbClr val="000000"/>
              </a:solidFill>
              <a:latin typeface="Consolas" panose="020B0609020204030204" pitchFamily="49" charset="0"/>
            </a:endParaRPr>
          </a:p>
          <a:p>
            <a:pPr algn="l"/>
            <a:r>
              <a:rPr lang="en-US" altLang="zh-CN" sz="2400" b="1" dirty="0">
                <a:solidFill>
                  <a:srgbClr val="7F0055"/>
                </a:solidFill>
                <a:latin typeface="Consolas" panose="020B0609020204030204" pitchFamily="49" charset="0"/>
              </a:rPr>
              <a:t>	if</a:t>
            </a:r>
            <a:r>
              <a:rPr lang="en-US" altLang="zh-CN" sz="2400" b="1" dirty="0">
                <a:solidFill>
                  <a:srgbClr val="000000"/>
                </a:solidFill>
                <a:latin typeface="Consolas" panose="020B0609020204030204" pitchFamily="49" charset="0"/>
              </a:rPr>
              <a:t>((</a:t>
            </a:r>
            <a:r>
              <a:rPr lang="en-US" altLang="zh-CN" sz="2400" b="1" dirty="0">
                <a:solidFill>
                  <a:srgbClr val="6A3E3E"/>
                </a:solidFill>
                <a:latin typeface="Consolas" panose="020B0609020204030204" pitchFamily="49" charset="0"/>
              </a:rPr>
              <a:t>day</a:t>
            </a:r>
            <a:r>
              <a:rPr lang="en-US" altLang="zh-CN" sz="2400" b="1" dirty="0">
                <a:solidFill>
                  <a:srgbClr val="000000"/>
                </a:solidFill>
                <a:latin typeface="Consolas" panose="020B0609020204030204" pitchFamily="49" charset="0"/>
              </a:rPr>
              <a:t>+</a:t>
            </a:r>
            <a:r>
              <a:rPr lang="en-US" altLang="zh-CN" sz="2400" b="1" dirty="0">
                <a:solidFill>
                  <a:srgbClr val="6A3E3E"/>
                </a:solidFill>
                <a:latin typeface="Consolas" panose="020B0609020204030204" pitchFamily="49" charset="0"/>
              </a:rPr>
              <a:t>day_of_week</a:t>
            </a:r>
            <a:r>
              <a:rPr lang="en-US" altLang="zh-CN" sz="2400" b="1" dirty="0">
                <a:solidFill>
                  <a:srgbClr val="000000"/>
                </a:solidFill>
                <a:latin typeface="Consolas" panose="020B0609020204030204" pitchFamily="49" charset="0"/>
              </a:rPr>
              <a:t>-1)%7==0){</a:t>
            </a:r>
            <a:endParaRPr lang="en-US" altLang="zh-CN" sz="2400" b="1" dirty="0">
              <a:solidFill>
                <a:srgbClr val="000000"/>
              </a:solidFill>
              <a:latin typeface="Consolas" panose="020B0609020204030204" pitchFamily="49" charset="0"/>
            </a:endParaRPr>
          </a:p>
          <a:p>
            <a:pPr algn="l"/>
            <a:r>
              <a:rPr lang="en-US" altLang="zh-CN" sz="2400" dirty="0">
                <a:solidFill>
                  <a:srgbClr val="000000"/>
                </a:solidFill>
                <a:latin typeface="Consolas" panose="020B0609020204030204" pitchFamily="49" charset="0"/>
              </a:rPr>
              <a:t>		</a:t>
            </a:r>
            <a:r>
              <a:rPr lang="en-US" altLang="zh-CN" sz="2400" dirty="0" err="1">
                <a:solidFill>
                  <a:srgbClr val="000000"/>
                </a:solidFill>
                <a:latin typeface="Consolas" panose="020B0609020204030204" pitchFamily="49" charset="0"/>
              </a:rPr>
              <a:t>System.</a:t>
            </a:r>
            <a:r>
              <a:rPr lang="en-US" altLang="zh-CN" sz="2400" b="1" dirty="0" err="1">
                <a:solidFill>
                  <a:srgbClr val="0000C0"/>
                </a:solidFill>
                <a:latin typeface="Consolas" panose="020B0609020204030204" pitchFamily="49" charset="0"/>
              </a:rPr>
              <a:t>out</a:t>
            </a:r>
            <a:r>
              <a:rPr lang="en-US" altLang="zh-CN" sz="2400" b="1" dirty="0" err="1">
                <a:solidFill>
                  <a:srgbClr val="000000"/>
                </a:solidFill>
                <a:latin typeface="Consolas" panose="020B0609020204030204" pitchFamily="49" charset="0"/>
              </a:rPr>
              <a:t>.println</a:t>
            </a:r>
            <a:r>
              <a:rPr lang="en-US" altLang="zh-CN" sz="2400" b="1" dirty="0">
                <a:solidFill>
                  <a:srgbClr val="000000"/>
                </a:solidFill>
                <a:latin typeface="Consolas" panose="020B0609020204030204" pitchFamily="49" charset="0"/>
              </a:rPr>
              <a:t>();</a:t>
            </a:r>
            <a:endParaRPr lang="en-US" altLang="zh-CN" sz="2400" b="1" dirty="0">
              <a:solidFill>
                <a:srgbClr val="000000"/>
              </a:solidFill>
              <a:latin typeface="Consolas" panose="020B0609020204030204" pitchFamily="49" charset="0"/>
            </a:endParaRPr>
          </a:p>
          <a:p>
            <a:pPr algn="l"/>
            <a:r>
              <a:rPr lang="en-US" altLang="zh-CN" sz="2400" dirty="0">
                <a:solidFill>
                  <a:srgbClr val="000000"/>
                </a:solidFill>
                <a:latin typeface="Consolas" panose="020B0609020204030204" pitchFamily="49" charset="0"/>
              </a:rPr>
              <a:t>	}</a:t>
            </a:r>
            <a:endParaRPr lang="en-US" altLang="zh-CN" sz="2400" dirty="0">
              <a:solidFill>
                <a:srgbClr val="000000"/>
              </a:solidFill>
              <a:latin typeface="Consolas" panose="020B0609020204030204" pitchFamily="49" charset="0"/>
            </a:endParaRPr>
          </a:p>
          <a:p>
            <a:pPr algn="l"/>
            <a:r>
              <a:rPr lang="en-US" altLang="zh-CN" sz="2400" dirty="0">
                <a:solidFill>
                  <a:srgbClr val="000000"/>
                </a:solidFill>
                <a:latin typeface="Consolas" panose="020B0609020204030204" pitchFamily="49" charset="0"/>
              </a:rPr>
              <a:t>}</a:t>
            </a:r>
            <a:endParaRPr lang="zh-CN" altLang="en-US" sz="2400" dirty="0"/>
          </a:p>
        </p:txBody>
      </p:sp>
      <p:pic>
        <p:nvPicPr>
          <p:cNvPr id="9" name="图片 8"/>
          <p:cNvPicPr>
            <a:picLocks noChangeAspect="1"/>
          </p:cNvPicPr>
          <p:nvPr/>
        </p:nvPicPr>
        <p:blipFill>
          <a:blip r:embed="rId1"/>
          <a:stretch>
            <a:fillRect/>
          </a:stretch>
        </p:blipFill>
        <p:spPr>
          <a:xfrm>
            <a:off x="1043608" y="1630065"/>
            <a:ext cx="6768310" cy="1795338"/>
          </a:xfrm>
          <a:prstGeom prst="rect">
            <a:avLst/>
          </a:prstGeom>
        </p:spPr>
      </p:pic>
      <p:sp>
        <p:nvSpPr>
          <p:cNvPr id="5" name="箭头: 下 4"/>
          <p:cNvSpPr/>
          <p:nvPr/>
        </p:nvSpPr>
        <p:spPr>
          <a:xfrm>
            <a:off x="2123728" y="1177633"/>
            <a:ext cx="216024" cy="399319"/>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483768" y="1159798"/>
            <a:ext cx="1696452" cy="368300"/>
          </a:xfrm>
          <a:prstGeom prst="rect">
            <a:avLst/>
          </a:prstGeom>
          <a:noFill/>
        </p:spPr>
        <p:txBody>
          <a:bodyPr wrap="square">
            <a:spAutoFit/>
          </a:bodyPr>
          <a:lstStyle/>
          <a:p>
            <a:r>
              <a:rPr lang="en-US" altLang="zh-CN" sz="1800" b="1" dirty="0" err="1">
                <a:solidFill>
                  <a:srgbClr val="6A3E3E"/>
                </a:solidFill>
                <a:latin typeface="Consolas" panose="020B0609020204030204" pitchFamily="49" charset="0"/>
              </a:rPr>
              <a:t>day_of_week</a:t>
            </a:r>
            <a:endParaRPr lang="zh-CN" altLang="en-US" dirty="0"/>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
        <p:nvSpPr>
          <p:cNvPr id="7" name="文本框 6"/>
          <p:cNvSpPr txBox="1"/>
          <p:nvPr/>
        </p:nvSpPr>
        <p:spPr>
          <a:xfrm>
            <a:off x="611560" y="2580798"/>
            <a:ext cx="8229600" cy="398780"/>
          </a:xfrm>
          <a:prstGeom prst="rect">
            <a:avLst/>
          </a:prstGeom>
          <a:noFill/>
        </p:spPr>
        <p:txBody>
          <a:bodyPr wrap="square">
            <a:spAutoFit/>
          </a:bodyPr>
          <a:lstStyle/>
          <a:p>
            <a:r>
              <a:rPr lang="en-US" altLang="zh-CN" sz="2000" b="1" dirty="0">
                <a:latin typeface="Consolas" panose="020B0609020204030204" pitchFamily="49" charset="0"/>
              </a:rPr>
              <a:t>int </a:t>
            </a:r>
            <a:r>
              <a:rPr lang="en-US" altLang="zh-CN" sz="2000" b="1" dirty="0" err="1">
                <a:latin typeface="Consolas" panose="020B0609020204030204" pitchFamily="49" charset="0"/>
              </a:rPr>
              <a:t>maxDay</a:t>
            </a:r>
            <a:r>
              <a:rPr lang="en-US" altLang="zh-CN" sz="2000" b="1" dirty="0">
                <a:latin typeface="Consolas" panose="020B0609020204030204" pitchFamily="49" charset="0"/>
              </a:rPr>
              <a:t> = </a:t>
            </a:r>
            <a:r>
              <a:rPr lang="en-US" altLang="zh-CN" sz="2000" b="1" dirty="0" err="1">
                <a:latin typeface="Consolas" panose="020B0609020204030204" pitchFamily="49" charset="0"/>
              </a:rPr>
              <a:t>cal.getActualMaximum</a:t>
            </a:r>
            <a:r>
              <a:rPr lang="en-US" altLang="zh-CN" sz="2000" b="1" dirty="0">
                <a:solidFill>
                  <a:srgbClr val="000000"/>
                </a:solidFill>
                <a:latin typeface="Consolas" panose="020B0609020204030204" pitchFamily="49" charset="0"/>
              </a:rPr>
              <a:t>(</a:t>
            </a:r>
            <a:r>
              <a:rPr lang="en-US" altLang="zh-CN" sz="2000" b="1" dirty="0" err="1">
                <a:solidFill>
                  <a:srgbClr val="000000"/>
                </a:solidFill>
                <a:latin typeface="Consolas" panose="020B0609020204030204" pitchFamily="49" charset="0"/>
              </a:rPr>
              <a:t>Calendar.</a:t>
            </a:r>
            <a:r>
              <a:rPr lang="en-US" altLang="zh-CN" sz="2000" b="1" dirty="0" err="1">
                <a:solidFill>
                  <a:srgbClr val="0000C0"/>
                </a:solidFill>
                <a:latin typeface="Consolas" panose="020B0609020204030204" pitchFamily="49" charset="0"/>
              </a:rPr>
              <a:t>DAY_OF_MONTH</a:t>
            </a:r>
            <a:r>
              <a:rPr lang="en-US" altLang="zh-CN" sz="2000" b="1" dirty="0">
                <a:solidFill>
                  <a:srgbClr val="000000"/>
                </a:solidFill>
                <a:latin typeface="Consolas" panose="020B0609020204030204" pitchFamily="49" charset="0"/>
              </a:rPr>
              <a:t>);  </a:t>
            </a:r>
            <a:endParaRPr lang="zh-CN" altLang="en-US" sz="2000" dirty="0">
              <a:latin typeface="Consolas" panose="020B0609020204030204" pitchFamily="49" charset="0"/>
            </a:endParaRPr>
          </a:p>
        </p:txBody>
      </p:sp>
      <p:sp>
        <p:nvSpPr>
          <p:cNvPr id="9" name="文本框 8"/>
          <p:cNvSpPr txBox="1"/>
          <p:nvPr/>
        </p:nvSpPr>
        <p:spPr>
          <a:xfrm>
            <a:off x="611560" y="2057578"/>
            <a:ext cx="4577786" cy="521970"/>
          </a:xfrm>
          <a:prstGeom prst="rect">
            <a:avLst/>
          </a:prstGeom>
          <a:noFill/>
        </p:spPr>
        <p:txBody>
          <a:bodyPr wrap="square">
            <a:spAutoFit/>
          </a:bodyPr>
          <a:lstStyle/>
          <a:p>
            <a:r>
              <a:rPr lang="en-US" altLang="zh-CN" sz="2800" b="1" dirty="0">
                <a:solidFill>
                  <a:srgbClr val="FF0000"/>
                </a:solidFill>
                <a:latin typeface="+mn-ea"/>
              </a:rPr>
              <a:t>Calendar</a:t>
            </a:r>
            <a:endParaRPr lang="zh-CN" altLang="en-US" sz="2800" dirty="0"/>
          </a:p>
        </p:txBody>
      </p:sp>
      <p:sp>
        <p:nvSpPr>
          <p:cNvPr id="11" name="文本框 10"/>
          <p:cNvSpPr txBox="1"/>
          <p:nvPr/>
        </p:nvSpPr>
        <p:spPr>
          <a:xfrm>
            <a:off x="584846" y="1475998"/>
            <a:ext cx="3024336" cy="521970"/>
          </a:xfrm>
          <a:prstGeom prst="rect">
            <a:avLst/>
          </a:prstGeom>
          <a:noFill/>
        </p:spPr>
        <p:txBody>
          <a:bodyPr wrap="square">
            <a:spAutoFit/>
          </a:bodyPr>
          <a:lstStyle/>
          <a:p>
            <a:r>
              <a:rPr lang="zh-CN" altLang="en-US" sz="2800" b="1" dirty="0">
                <a:solidFill>
                  <a:srgbClr val="3F7F5F"/>
                </a:solidFill>
                <a:latin typeface="Consolas" panose="020B0609020204030204" pitchFamily="49" charset="0"/>
              </a:rPr>
              <a:t>该月最大天数</a:t>
            </a:r>
            <a:endParaRPr lang="zh-CN" altLang="en-US" sz="2800" dirty="0"/>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138430" y="1038860"/>
            <a:ext cx="8867140" cy="4899660"/>
          </a:xfrm>
        </p:spPr>
        <p:style>
          <a:lnRef idx="1">
            <a:schemeClr val="accent1"/>
          </a:lnRef>
          <a:fillRef idx="2">
            <a:schemeClr val="accent1"/>
          </a:fillRef>
          <a:effectRef idx="1">
            <a:schemeClr val="accent1"/>
          </a:effectRef>
          <a:fontRef idx="minor">
            <a:schemeClr val="dk1"/>
          </a:fontRef>
        </p:style>
        <p:txBody>
          <a:bodyPr>
            <a:normAutofit fontScale="65000" lnSpcReduction="20000"/>
          </a:bodyPr>
          <a:lstStyle/>
          <a:p>
            <a:pPr marL="109855" indent="0" fontAlgn="auto">
              <a:buNone/>
            </a:pPr>
            <a:r>
              <a:rPr lang="en-US" altLang="zh-CN" b="1" dirty="0"/>
              <a:t>public</a:t>
            </a:r>
            <a:r>
              <a:rPr lang="en-US" altLang="zh-CN" dirty="0"/>
              <a:t> </a:t>
            </a:r>
            <a:r>
              <a:rPr lang="en-US" altLang="zh-CN" b="1" dirty="0"/>
              <a:t>static</a:t>
            </a:r>
            <a:r>
              <a:rPr lang="en-US" altLang="zh-CN" dirty="0"/>
              <a:t> </a:t>
            </a:r>
            <a:r>
              <a:rPr lang="en-US" altLang="zh-CN" b="1" dirty="0"/>
              <a:t>void</a:t>
            </a:r>
            <a:r>
              <a:rPr lang="en-US" altLang="zh-CN" dirty="0"/>
              <a:t> main(String[] </a:t>
            </a:r>
            <a:r>
              <a:rPr lang="en-US" altLang="zh-CN" dirty="0" err="1"/>
              <a:t>args</a:t>
            </a:r>
            <a:r>
              <a:rPr lang="en-US" altLang="zh-CN" dirty="0"/>
              <a:t>) {</a:t>
            </a:r>
            <a:endParaRPr lang="zh-CN" altLang="zh-CN" dirty="0"/>
          </a:p>
          <a:p>
            <a:pPr indent="0" algn="l" fontAlgn="auto">
              <a:lnSpc>
                <a:spcPct val="120000"/>
              </a:lnSpc>
              <a:spcBef>
                <a:spcPts val="600"/>
              </a:spcBef>
              <a:buNone/>
            </a:pPr>
            <a:r>
              <a:rPr lang="en-US" altLang="zh-CN" dirty="0"/>
              <a:t>	Calendar </a:t>
            </a:r>
            <a:r>
              <a:rPr lang="en-US" altLang="zh-CN" dirty="0" err="1"/>
              <a:t>cal</a:t>
            </a:r>
            <a:r>
              <a:rPr lang="en-US" altLang="zh-CN" dirty="0"/>
              <a:t> = </a:t>
            </a:r>
            <a:r>
              <a:rPr lang="en-US" altLang="zh-CN" dirty="0" err="1"/>
              <a:t>Calendar.getInstance</a:t>
            </a:r>
            <a:r>
              <a:rPr lang="en-US" altLang="zh-CN" dirty="0"/>
              <a:t>();</a:t>
            </a:r>
            <a:endParaRPr lang="zh-CN" altLang="zh-CN" dirty="0"/>
          </a:p>
          <a:p>
            <a:pPr indent="0" algn="l" fontAlgn="auto">
              <a:lnSpc>
                <a:spcPct val="120000"/>
              </a:lnSpc>
              <a:spcBef>
                <a:spcPts val="600"/>
              </a:spcBef>
              <a:buNone/>
            </a:pPr>
            <a:r>
              <a:rPr lang="en-US" altLang="zh-CN" dirty="0"/>
              <a:t>	</a:t>
            </a:r>
            <a:r>
              <a:rPr lang="en-US" altLang="zh-CN" dirty="0" err="1"/>
              <a:t>cal.set</a:t>
            </a:r>
            <a:r>
              <a:rPr lang="en-US" altLang="zh-CN" dirty="0"/>
              <a:t>(</a:t>
            </a:r>
            <a:r>
              <a:rPr lang="en-US" altLang="zh-CN" dirty="0" err="1"/>
              <a:t>Calendar.YEAR</a:t>
            </a:r>
            <a:r>
              <a:rPr lang="en-US" altLang="zh-CN" dirty="0"/>
              <a:t>, 2022);</a:t>
            </a:r>
            <a:endParaRPr lang="zh-CN" altLang="zh-CN" dirty="0"/>
          </a:p>
          <a:p>
            <a:pPr indent="0" algn="l" fontAlgn="auto">
              <a:lnSpc>
                <a:spcPct val="120000"/>
              </a:lnSpc>
              <a:spcBef>
                <a:spcPts val="600"/>
              </a:spcBef>
              <a:buNone/>
            </a:pPr>
            <a:r>
              <a:rPr lang="en-US" altLang="zh-CN" dirty="0"/>
              <a:t>	</a:t>
            </a:r>
            <a:r>
              <a:rPr lang="en-US" altLang="zh-CN" dirty="0" err="1"/>
              <a:t>cal.set</a:t>
            </a:r>
            <a:r>
              <a:rPr lang="en-US" altLang="zh-CN" dirty="0"/>
              <a:t>(</a:t>
            </a:r>
            <a:r>
              <a:rPr lang="en-US" altLang="zh-CN" dirty="0" err="1"/>
              <a:t>Calendar.MONTH</a:t>
            </a:r>
            <a:r>
              <a:rPr lang="en-US" altLang="zh-CN" dirty="0"/>
              <a:t>, 1);</a:t>
            </a:r>
            <a:endParaRPr lang="zh-CN" altLang="zh-CN" dirty="0"/>
          </a:p>
          <a:p>
            <a:pPr indent="0" algn="l" fontAlgn="auto">
              <a:lnSpc>
                <a:spcPct val="120000"/>
              </a:lnSpc>
              <a:spcBef>
                <a:spcPts val="600"/>
              </a:spcBef>
              <a:buNone/>
            </a:pPr>
            <a:r>
              <a:rPr lang="en-US" altLang="zh-CN" dirty="0"/>
              <a:t>	</a:t>
            </a:r>
            <a:r>
              <a:rPr lang="en-US" altLang="zh-CN" dirty="0" err="1"/>
              <a:t>cal.set</a:t>
            </a:r>
            <a:r>
              <a:rPr lang="en-US" altLang="zh-CN" dirty="0"/>
              <a:t>(Calendar.DAY_OF_MONTH,1); //1</a:t>
            </a:r>
            <a:r>
              <a:rPr lang="zh-CN" altLang="zh-CN" dirty="0"/>
              <a:t>日，依此计算该月第一天是星期几</a:t>
            </a:r>
            <a:endParaRPr lang="en-US" altLang="zh-CN" dirty="0"/>
          </a:p>
          <a:p>
            <a:pPr indent="0" algn="l" fontAlgn="auto">
              <a:lnSpc>
                <a:spcPct val="120000"/>
              </a:lnSpc>
              <a:spcBef>
                <a:spcPts val="600"/>
              </a:spcBef>
              <a:buNone/>
            </a:pPr>
            <a:endParaRPr lang="en-US" altLang="zh-CN" dirty="0"/>
          </a:p>
          <a:p>
            <a:pPr indent="0" algn="l" fontAlgn="auto">
              <a:lnSpc>
                <a:spcPts val="1560"/>
              </a:lnSpc>
              <a:buNone/>
            </a:pPr>
            <a:r>
              <a:rPr lang="en-US" altLang="zh-CN" dirty="0"/>
              <a:t>	int year = </a:t>
            </a:r>
            <a:r>
              <a:rPr lang="en-US" altLang="zh-CN" dirty="0" err="1"/>
              <a:t>cal.get</a:t>
            </a:r>
            <a:r>
              <a:rPr lang="en-US" altLang="zh-CN" dirty="0"/>
              <a:t>(</a:t>
            </a:r>
            <a:r>
              <a:rPr lang="en-US" altLang="zh-CN" dirty="0" err="1"/>
              <a:t>Calendar.YEAR</a:t>
            </a:r>
            <a:r>
              <a:rPr lang="en-US" altLang="zh-CN" dirty="0"/>
              <a:t>);</a:t>
            </a:r>
            <a:endParaRPr lang="zh-CN" altLang="zh-CN" dirty="0"/>
          </a:p>
          <a:p>
            <a:pPr indent="0" algn="l" fontAlgn="auto">
              <a:lnSpc>
                <a:spcPts val="1560"/>
              </a:lnSpc>
              <a:buNone/>
            </a:pPr>
            <a:r>
              <a:rPr lang="en-US" altLang="zh-CN" dirty="0"/>
              <a:t>	int month = </a:t>
            </a:r>
            <a:r>
              <a:rPr lang="en-US" altLang="zh-CN" dirty="0" err="1"/>
              <a:t>cal.get</a:t>
            </a:r>
            <a:r>
              <a:rPr lang="en-US" altLang="zh-CN" dirty="0"/>
              <a:t>(</a:t>
            </a:r>
            <a:r>
              <a:rPr lang="en-US" altLang="zh-CN" dirty="0" err="1"/>
              <a:t>Calendar.MONTH</a:t>
            </a:r>
            <a:r>
              <a:rPr lang="en-US" altLang="zh-CN" dirty="0"/>
              <a:t>)+1;  </a:t>
            </a:r>
            <a:endParaRPr lang="zh-CN" altLang="zh-CN" dirty="0"/>
          </a:p>
          <a:p>
            <a:pPr marL="109855" indent="0">
              <a:buNone/>
            </a:pPr>
            <a:r>
              <a:rPr lang="en-US" altLang="zh-CN" dirty="0"/>
              <a:t>	int </a:t>
            </a:r>
            <a:r>
              <a:rPr lang="en-US" altLang="zh-CN" dirty="0" err="1"/>
              <a:t>maxDay</a:t>
            </a:r>
            <a:r>
              <a:rPr lang="en-US" altLang="zh-CN" dirty="0"/>
              <a:t> = </a:t>
            </a:r>
            <a:r>
              <a:rPr lang="en-US" altLang="zh-CN" dirty="0" err="1"/>
              <a:t>cal.getActualMaximum</a:t>
            </a:r>
            <a:r>
              <a:rPr lang="en-US" altLang="zh-CN" dirty="0"/>
              <a:t>(</a:t>
            </a:r>
            <a:r>
              <a:rPr lang="en-US" altLang="zh-CN" dirty="0" err="1"/>
              <a:t>Calendar.DAY_OF_MONTH</a:t>
            </a:r>
            <a:r>
              <a:rPr lang="en-US" altLang="zh-CN" dirty="0"/>
              <a:t>);  //</a:t>
            </a:r>
            <a:r>
              <a:rPr lang="zh-CN" altLang="zh-CN" dirty="0"/>
              <a:t>该月最大天数</a:t>
            </a:r>
            <a:endParaRPr lang="zh-CN" altLang="zh-CN" dirty="0"/>
          </a:p>
          <a:p>
            <a:pPr marL="109855" indent="0">
              <a:buNone/>
            </a:pPr>
            <a:r>
              <a:rPr lang="en-US" altLang="zh-CN" dirty="0"/>
              <a:t>	int </a:t>
            </a:r>
            <a:r>
              <a:rPr lang="en-US" altLang="zh-CN" dirty="0" err="1"/>
              <a:t>day_of_week</a:t>
            </a:r>
            <a:r>
              <a:rPr lang="en-US" altLang="zh-CN" dirty="0"/>
              <a:t> = </a:t>
            </a:r>
            <a:r>
              <a:rPr lang="en-US" altLang="zh-CN" dirty="0" err="1"/>
              <a:t>cal.get</a:t>
            </a:r>
            <a:r>
              <a:rPr lang="en-US" altLang="zh-CN" dirty="0"/>
              <a:t>(</a:t>
            </a:r>
            <a:r>
              <a:rPr lang="en-US" altLang="zh-CN" dirty="0" err="1"/>
              <a:t>Calendar.DAY_OF_WEEK</a:t>
            </a:r>
            <a:r>
              <a:rPr lang="en-US" altLang="zh-CN" dirty="0"/>
              <a:t>)-1;  </a:t>
            </a:r>
            <a:endParaRPr lang="zh-CN" altLang="zh-CN" dirty="0"/>
          </a:p>
          <a:p>
            <a:pPr marL="109855" indent="0" fontAlgn="auto">
              <a:buNone/>
            </a:pPr>
            <a:endParaRPr lang="zh-CN" altLang="zh-CN" dirty="0"/>
          </a:p>
          <a:p>
            <a:pPr marL="109855" indent="0" fontAlgn="auto">
              <a:lnSpc>
                <a:spcPct val="120000"/>
              </a:lnSpc>
              <a:spcBef>
                <a:spcPts val="600"/>
              </a:spcBef>
              <a:buNone/>
            </a:pPr>
            <a:r>
              <a:rPr lang="en-US" altLang="zh-CN" dirty="0"/>
              <a:t>	//</a:t>
            </a:r>
            <a:r>
              <a:rPr lang="zh-CN" altLang="zh-CN" dirty="0"/>
              <a:t>输出标题行</a:t>
            </a:r>
            <a:endParaRPr lang="zh-CN" altLang="zh-CN" dirty="0"/>
          </a:p>
          <a:p>
            <a:pPr marL="109855" indent="0">
              <a:lnSpc>
                <a:spcPct val="120000"/>
              </a:lnSpc>
              <a:spcBef>
                <a:spcPts val="600"/>
              </a:spcBef>
              <a:buNone/>
            </a:pPr>
            <a:r>
              <a:rPr lang="en-US" altLang="zh-CN" dirty="0"/>
              <a:t>	</a:t>
            </a:r>
            <a:r>
              <a:rPr lang="en-US" altLang="zh-CN" dirty="0" err="1"/>
              <a:t>System.out.println</a:t>
            </a:r>
            <a:r>
              <a:rPr lang="en-US" altLang="zh-CN" dirty="0"/>
              <a:t>("*******************"+year+"</a:t>
            </a:r>
            <a:r>
              <a:rPr lang="zh-CN" altLang="zh-CN" dirty="0"/>
              <a:t>年</a:t>
            </a:r>
            <a:r>
              <a:rPr lang="en-US" altLang="zh-CN" dirty="0"/>
              <a:t>"+month+"</a:t>
            </a:r>
            <a:r>
              <a:rPr lang="zh-CN" altLang="zh-CN" dirty="0"/>
              <a:t>月日历</a:t>
            </a:r>
            <a:r>
              <a:rPr lang="en-US" altLang="zh-CN" dirty="0"/>
              <a:t>*******************");</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en-US" altLang="zh-CN" dirty="0" err="1"/>
              <a:t>System.out.println</a:t>
            </a:r>
            <a:r>
              <a:rPr lang="en-US" altLang="zh-CN" dirty="0"/>
              <a:t>("</a:t>
            </a:r>
            <a:r>
              <a:rPr lang="zh-CN" altLang="zh-CN" dirty="0"/>
              <a:t>日</a:t>
            </a:r>
            <a:r>
              <a:rPr lang="en-US" altLang="zh-CN" dirty="0"/>
              <a:t>\t</a:t>
            </a:r>
            <a:r>
              <a:rPr lang="zh-CN" altLang="zh-CN" dirty="0"/>
              <a:t>一</a:t>
            </a:r>
            <a:r>
              <a:rPr lang="en-US" altLang="zh-CN" dirty="0"/>
              <a:t>\t</a:t>
            </a:r>
            <a:r>
              <a:rPr lang="zh-CN" altLang="zh-CN" dirty="0"/>
              <a:t>二</a:t>
            </a:r>
            <a:r>
              <a:rPr lang="en-US" altLang="zh-CN" dirty="0"/>
              <a:t>\t</a:t>
            </a:r>
            <a:r>
              <a:rPr lang="zh-CN" altLang="zh-CN" dirty="0"/>
              <a:t>三</a:t>
            </a:r>
            <a:r>
              <a:rPr lang="en-US" altLang="zh-CN" dirty="0"/>
              <a:t>\t</a:t>
            </a:r>
            <a:r>
              <a:rPr lang="zh-CN" altLang="zh-CN" dirty="0"/>
              <a:t>四</a:t>
            </a:r>
            <a:r>
              <a:rPr lang="en-US" altLang="zh-CN" dirty="0"/>
              <a:t>\t</a:t>
            </a:r>
            <a:r>
              <a:rPr lang="zh-CN" altLang="zh-CN" dirty="0"/>
              <a:t>五</a:t>
            </a:r>
            <a:r>
              <a:rPr lang="en-US" altLang="zh-CN" dirty="0"/>
              <a:t>\t</a:t>
            </a:r>
            <a:r>
              <a:rPr lang="zh-CN" altLang="zh-CN" dirty="0"/>
              <a:t>六</a:t>
            </a:r>
            <a:r>
              <a:rPr lang="en-US" altLang="zh-CN" dirty="0"/>
              <a:t>");</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97510" y="1246505"/>
            <a:ext cx="8229600" cy="4525645"/>
          </a:xfrm>
        </p:spPr>
        <p:style>
          <a:lnRef idx="1">
            <a:schemeClr val="accent1"/>
          </a:lnRef>
          <a:fillRef idx="2">
            <a:schemeClr val="accent1"/>
          </a:fillRef>
          <a:effectRef idx="1">
            <a:schemeClr val="accent1"/>
          </a:effectRef>
          <a:fontRef idx="minor">
            <a:schemeClr val="dk1"/>
          </a:fontRef>
        </p:style>
        <p:txBody>
          <a:bodyPr>
            <a:normAutofit fontScale="85000"/>
          </a:bodyPr>
          <a:lstStyle/>
          <a:p>
            <a:pPr marL="109855" indent="0" fontAlgn="auto">
              <a:buNone/>
            </a:pPr>
            <a:r>
              <a:rPr lang="en-US" altLang="zh-CN" dirty="0"/>
              <a:t>	//</a:t>
            </a:r>
            <a:r>
              <a:rPr lang="zh-CN" altLang="zh-CN" dirty="0"/>
              <a:t>计算星期，并输出之前的空白</a:t>
            </a:r>
            <a:endParaRPr lang="zh-CN" altLang="zh-CN" dirty="0"/>
          </a:p>
          <a:p>
            <a:pPr marL="109855" indent="0" fontAlgn="auto">
              <a:buNone/>
            </a:pPr>
            <a:r>
              <a:rPr lang="en-US" altLang="zh-CN" dirty="0"/>
              <a:t>	</a:t>
            </a:r>
            <a:r>
              <a:rPr lang="en-US" altLang="zh-CN" b="1" dirty="0"/>
              <a:t>for</a:t>
            </a:r>
            <a:r>
              <a:rPr lang="en-US" altLang="zh-CN" dirty="0"/>
              <a:t>(</a:t>
            </a:r>
            <a:r>
              <a:rPr lang="en-US" altLang="zh-CN" b="1" dirty="0"/>
              <a:t>int</a:t>
            </a:r>
            <a:r>
              <a:rPr lang="en-US" altLang="zh-CN" dirty="0"/>
              <a:t> s=1; s&lt;</a:t>
            </a:r>
            <a:r>
              <a:rPr lang="en-US" altLang="zh-CN" dirty="0" err="1"/>
              <a:t>day_of_week</a:t>
            </a:r>
            <a:r>
              <a:rPr lang="en-US" altLang="zh-CN" dirty="0"/>
              <a:t>; s++){</a:t>
            </a:r>
            <a:endParaRPr lang="zh-CN" altLang="zh-CN" dirty="0"/>
          </a:p>
          <a:p>
            <a:pPr marL="109855" indent="0" fontAlgn="auto">
              <a:buNone/>
            </a:pPr>
            <a:r>
              <a:rPr lang="en-US" altLang="zh-CN" dirty="0"/>
              <a:t>		</a:t>
            </a:r>
            <a:r>
              <a:rPr lang="en-US" altLang="zh-CN" dirty="0" err="1"/>
              <a:t>System.out.print</a:t>
            </a:r>
            <a:r>
              <a:rPr lang="en-US" altLang="zh-CN" dirty="0"/>
              <a:t>("\t");</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r>
              <a:rPr lang="zh-CN" altLang="zh-CN" dirty="0"/>
              <a:t>输出该月所有天</a:t>
            </a:r>
            <a:endParaRPr lang="zh-CN" altLang="zh-CN" dirty="0"/>
          </a:p>
          <a:p>
            <a:pPr marL="109855" indent="0" fontAlgn="auto">
              <a:buNone/>
            </a:pPr>
            <a:r>
              <a:rPr lang="en-US" altLang="zh-CN" dirty="0"/>
              <a:t>	</a:t>
            </a:r>
            <a:r>
              <a:rPr lang="en-US" altLang="zh-CN" b="1" dirty="0"/>
              <a:t>for</a:t>
            </a:r>
            <a:r>
              <a:rPr lang="en-US" altLang="zh-CN" dirty="0"/>
              <a:t>(</a:t>
            </a:r>
            <a:r>
              <a:rPr lang="en-US" altLang="zh-CN" b="1" dirty="0"/>
              <a:t>int</a:t>
            </a:r>
            <a:r>
              <a:rPr lang="en-US" altLang="zh-CN" dirty="0"/>
              <a:t> day=1; day&lt;=</a:t>
            </a:r>
            <a:r>
              <a:rPr lang="en-US" altLang="zh-CN" dirty="0" err="1"/>
              <a:t>maxDay</a:t>
            </a:r>
            <a:r>
              <a:rPr lang="en-US" altLang="zh-CN" sz="1800" dirty="0">
                <a:solidFill>
                  <a:srgbClr val="FF0000"/>
                </a:solidFill>
                <a:effectLst/>
                <a:latin typeface="Times New Roman" panose="02020603050405020304" pitchFamily="18" charset="0"/>
                <a:ea typeface="宋体" panose="02010600030101010101" pitchFamily="2" charset="-122"/>
              </a:rPr>
              <a:t>;</a:t>
            </a:r>
            <a:r>
              <a:rPr lang="en-US" altLang="zh-CN" dirty="0"/>
              <a:t>; day++){</a:t>
            </a:r>
            <a:endParaRPr lang="zh-CN" altLang="zh-CN" dirty="0"/>
          </a:p>
          <a:p>
            <a:pPr marL="109855" indent="0" fontAlgn="auto">
              <a:buNone/>
            </a:pPr>
            <a:r>
              <a:rPr lang="en-US" altLang="zh-CN" dirty="0"/>
              <a:t>		</a:t>
            </a:r>
            <a:r>
              <a:rPr lang="en-US" altLang="zh-CN" dirty="0" err="1"/>
              <a:t>System.out.print</a:t>
            </a:r>
            <a:r>
              <a:rPr lang="en-US" altLang="zh-CN" dirty="0"/>
              <a:t>(day+"\t");</a:t>
            </a:r>
            <a:endParaRPr lang="zh-CN" altLang="zh-CN" dirty="0"/>
          </a:p>
          <a:p>
            <a:pPr marL="109855" indent="0" fontAlgn="auto">
              <a:buNone/>
            </a:pPr>
            <a:r>
              <a:rPr lang="en-US" altLang="zh-CN" dirty="0"/>
              <a:t>		</a:t>
            </a:r>
            <a:r>
              <a:rPr lang="en-US" altLang="zh-CN" b="1" dirty="0"/>
              <a:t>if</a:t>
            </a:r>
            <a:r>
              <a:rPr lang="en-US" altLang="zh-CN" dirty="0"/>
              <a:t>((day+day_of_week-1)%7==0){</a:t>
            </a:r>
            <a:endParaRPr lang="zh-CN" altLang="zh-CN" dirty="0"/>
          </a:p>
          <a:p>
            <a:pPr marL="109855" indent="0" fontAlgn="auto">
              <a:buNone/>
            </a:pPr>
            <a:r>
              <a:rPr lang="en-US" altLang="zh-CN" dirty="0"/>
              <a:t>			</a:t>
            </a:r>
            <a:r>
              <a:rPr lang="en-US" altLang="zh-CN" dirty="0" err="1"/>
              <a:t>System.out.println</a:t>
            </a:r>
            <a:r>
              <a:rPr lang="en-US" altLang="zh-CN" dirty="0"/>
              <a:t>();</a:t>
            </a:r>
            <a:endParaRPr lang="zh-CN" altLang="zh-CN" dirty="0"/>
          </a:p>
          <a:p>
            <a:pPr marL="109855" indent="0" fontAlgn="auto">
              <a:buNone/>
            </a:pPr>
            <a:r>
              <a:rPr lang="en-US" altLang="zh-CN" dirty="0"/>
              <a:t>		}</a:t>
            </a:r>
            <a:endParaRPr lang="zh-CN" altLang="zh-CN" dirty="0"/>
          </a:p>
          <a:p>
            <a:pPr marL="109855" indent="0" fontAlgn="auto">
              <a:buNone/>
            </a:pPr>
            <a:r>
              <a:rPr lang="en-US" altLang="zh-CN" dirty="0"/>
              <a:t>	}</a:t>
            </a:r>
            <a:endParaRPr lang="zh-CN" altLang="zh-CN" dirty="0"/>
          </a:p>
          <a:p>
            <a:pPr marL="109855" indent="0">
              <a:buNone/>
            </a:pPr>
            <a:r>
              <a:rPr lang="en-US" altLang="zh-CN" dirty="0"/>
              <a:t>}</a:t>
            </a:r>
            <a:endParaRPr lang="zh-CN" altLang="en-US" dirty="0"/>
          </a:p>
          <a:p>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7.4.2  Calendar</a:t>
            </a:r>
            <a:r>
              <a:rPr lang="zh-CN" altLang="zh-CN" dirty="0">
                <a:effectLst/>
              </a:rPr>
              <a:t>类</a:t>
            </a:r>
            <a:endParaRPr lang="zh-CN" altLang="en-US" dirty="0"/>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57325"/>
            <a:ext cx="8229600" cy="4525645"/>
          </a:xfrm>
        </p:spPr>
        <p:txBody>
          <a:bodyPr>
            <a:normAutofit/>
          </a:bodyPr>
          <a:lstStyle/>
          <a:p>
            <a:r>
              <a:rPr lang="en-US" altLang="zh-CN" sz="2400" dirty="0" err="1"/>
              <a:t>SimpleDateFormat</a:t>
            </a:r>
            <a:r>
              <a:rPr lang="zh-CN" altLang="zh-CN" sz="2400" dirty="0"/>
              <a:t>类位于</a:t>
            </a:r>
            <a:r>
              <a:rPr lang="en-US" altLang="zh-CN" sz="2400" dirty="0" err="1"/>
              <a:t>java.text</a:t>
            </a:r>
            <a:r>
              <a:rPr lang="zh-CN" altLang="zh-CN" sz="2400" dirty="0"/>
              <a:t>包下（</a:t>
            </a:r>
            <a:r>
              <a:rPr lang="en-US" altLang="zh-CN" sz="2400" dirty="0" err="1"/>
              <a:t>java.text</a:t>
            </a:r>
            <a:r>
              <a:rPr lang="zh-CN" altLang="zh-CN" sz="2400" dirty="0"/>
              <a:t>包下还有很多关于各种格式控制的类），用于格式化日期和解析日期字符串。</a:t>
            </a:r>
            <a:endParaRPr lang="en-US" altLang="zh-CN" sz="2400" dirty="0"/>
          </a:p>
          <a:p>
            <a:endParaRPr lang="zh-CN" altLang="zh-CN" sz="2400" dirty="0"/>
          </a:p>
          <a:p>
            <a:r>
              <a:rPr lang="zh-CN" altLang="zh-CN" sz="2400" dirty="0"/>
              <a:t>它通过特定的</a:t>
            </a:r>
            <a:r>
              <a:rPr lang="en-US" altLang="zh-CN" sz="2400" dirty="0"/>
              <a:t>pattern</a:t>
            </a:r>
            <a:r>
              <a:rPr lang="zh-CN" altLang="zh-CN" sz="2400" dirty="0"/>
              <a:t>字符串处理日期格式</a:t>
            </a:r>
            <a:r>
              <a:rPr lang="zh-CN" altLang="en-US" sz="2400" dirty="0"/>
              <a:t>。</a:t>
            </a:r>
            <a:endParaRPr lang="zh-CN" altLang="en-US"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7.4.3  </a:t>
            </a:r>
            <a:r>
              <a:rPr lang="en-US" altLang="zh-CN" dirty="0" err="1">
                <a:effectLst/>
              </a:rPr>
              <a:t>SimpleDateFormat</a:t>
            </a:r>
            <a:r>
              <a:rPr lang="zh-CN" altLang="zh-CN" dirty="0">
                <a:effectLst/>
              </a:rPr>
              <a:t>类</a:t>
            </a:r>
            <a:endParaRPr lang="zh-CN" altLang="en-US" dirty="0"/>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nvPr>
        </p:nvGraphicFramePr>
        <p:xfrm>
          <a:off x="445135" y="1039495"/>
          <a:ext cx="8520443" cy="4392485"/>
        </p:xfrm>
        <a:graphic>
          <a:graphicData uri="http://schemas.openxmlformats.org/drawingml/2006/table">
            <a:tbl>
              <a:tblPr firstRow="1" firstCol="1" bandRow="1">
                <a:tableStyleId>{5940675A-B579-460E-94D1-54222C63F5DA}</a:tableStyleId>
              </a:tblPr>
              <a:tblGrid>
                <a:gridCol w="1300474"/>
                <a:gridCol w="2324760"/>
                <a:gridCol w="1300474"/>
                <a:gridCol w="3594735"/>
              </a:tblGrid>
              <a:tr h="464317">
                <a:tc>
                  <a:txBody>
                    <a:bodyPr/>
                    <a:lstStyle/>
                    <a:p>
                      <a:pPr algn="just">
                        <a:lnSpc>
                          <a:spcPts val="1500"/>
                        </a:lnSpc>
                        <a:spcBef>
                          <a:spcPts val="200"/>
                        </a:spcBef>
                        <a:spcAft>
                          <a:spcPts val="0"/>
                        </a:spcAft>
                      </a:pPr>
                      <a:r>
                        <a:rPr lang="zh-CN" sz="2000" dirty="0">
                          <a:effectLst/>
                        </a:rPr>
                        <a:t>模板字符</a:t>
                      </a:r>
                      <a:endParaRPr lang="zh-CN" sz="1800" dirty="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日期或时间元素</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模板字符</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dirty="0">
                          <a:effectLst/>
                        </a:rPr>
                        <a:t>日期或时间元素</a:t>
                      </a:r>
                      <a:endParaRPr lang="zh-CN" sz="1800" dirty="0">
                        <a:effectLst/>
                        <a:latin typeface="Times New Roman" panose="02020603050405020304"/>
                        <a:ea typeface="宋体" panose="02010600030101010101" pitchFamily="2" charset="-122"/>
                      </a:endParaRPr>
                    </a:p>
                  </a:txBody>
                  <a:tcPr marL="68580" marR="68580" marT="0" marB="0" anchor="ctr"/>
                </a:tc>
              </a:tr>
              <a:tr h="491021">
                <a:tc>
                  <a:txBody>
                    <a:bodyPr/>
                    <a:lstStyle/>
                    <a:p>
                      <a:pPr algn="just">
                        <a:lnSpc>
                          <a:spcPts val="1500"/>
                        </a:lnSpc>
                        <a:spcBef>
                          <a:spcPts val="200"/>
                        </a:spcBef>
                        <a:spcAft>
                          <a:spcPts val="0"/>
                        </a:spcAft>
                      </a:pPr>
                      <a:r>
                        <a:rPr lang="en-US" sz="2000">
                          <a:effectLst/>
                        </a:rPr>
                        <a:t>y</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年</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a</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Am/pm </a:t>
                      </a:r>
                      <a:r>
                        <a:rPr lang="zh-CN" sz="2000">
                          <a:effectLst/>
                        </a:rPr>
                        <a:t>标记</a:t>
                      </a:r>
                      <a:endParaRPr lang="zh-CN" sz="1800">
                        <a:effectLst/>
                        <a:latin typeface="Times New Roman" panose="02020603050405020304"/>
                        <a:ea typeface="宋体" panose="02010600030101010101" pitchFamily="2" charset="-122"/>
                      </a:endParaRPr>
                    </a:p>
                  </a:txBody>
                  <a:tcPr marL="68580" marR="68580" marT="0" marB="0" anchor="ctr"/>
                </a:tc>
              </a:tr>
              <a:tr h="491021">
                <a:tc>
                  <a:txBody>
                    <a:bodyPr/>
                    <a:lstStyle/>
                    <a:p>
                      <a:pPr algn="just">
                        <a:lnSpc>
                          <a:spcPts val="1500"/>
                        </a:lnSpc>
                        <a:spcBef>
                          <a:spcPts val="200"/>
                        </a:spcBef>
                        <a:spcAft>
                          <a:spcPts val="0"/>
                        </a:spcAft>
                      </a:pPr>
                      <a:r>
                        <a:rPr lang="en-US" sz="2000">
                          <a:effectLst/>
                        </a:rPr>
                        <a:t>M</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年中的月份</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h</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一天中的小时数（</a:t>
                      </a:r>
                      <a:r>
                        <a:rPr lang="en-US" sz="2000">
                          <a:effectLst/>
                        </a:rPr>
                        <a:t>0-23</a:t>
                      </a:r>
                      <a:r>
                        <a:rPr lang="zh-CN" sz="2000">
                          <a:effectLst/>
                        </a:rPr>
                        <a:t>）</a:t>
                      </a:r>
                      <a:endParaRPr lang="zh-CN" sz="1800">
                        <a:effectLst/>
                        <a:latin typeface="Times New Roman" panose="02020603050405020304"/>
                        <a:ea typeface="宋体" panose="02010600030101010101" pitchFamily="2" charset="-122"/>
                      </a:endParaRPr>
                    </a:p>
                  </a:txBody>
                  <a:tcPr marL="68580" marR="68580" marT="0" marB="0" anchor="ctr"/>
                </a:tc>
              </a:tr>
              <a:tr h="491021">
                <a:tc>
                  <a:txBody>
                    <a:bodyPr/>
                    <a:lstStyle/>
                    <a:p>
                      <a:pPr algn="just">
                        <a:lnSpc>
                          <a:spcPts val="1500"/>
                        </a:lnSpc>
                        <a:spcBef>
                          <a:spcPts val="200"/>
                        </a:spcBef>
                        <a:spcAft>
                          <a:spcPts val="0"/>
                        </a:spcAft>
                      </a:pPr>
                      <a:r>
                        <a:rPr lang="en-US" sz="2000">
                          <a:effectLst/>
                        </a:rPr>
                        <a:t>d</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月份中的天数</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k</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一天中的小时数（</a:t>
                      </a:r>
                      <a:r>
                        <a:rPr lang="en-US" sz="2000">
                          <a:effectLst/>
                        </a:rPr>
                        <a:t>1-24</a:t>
                      </a:r>
                      <a:r>
                        <a:rPr lang="zh-CN" sz="2000">
                          <a:effectLst/>
                        </a:rPr>
                        <a:t>）</a:t>
                      </a:r>
                      <a:endParaRPr lang="zh-CN" sz="1800">
                        <a:effectLst/>
                        <a:latin typeface="Times New Roman" panose="02020603050405020304"/>
                        <a:ea typeface="宋体" panose="02010600030101010101" pitchFamily="2" charset="-122"/>
                      </a:endParaRPr>
                    </a:p>
                  </a:txBody>
                  <a:tcPr marL="68580" marR="68580" marT="0" marB="0" anchor="ctr"/>
                </a:tc>
              </a:tr>
              <a:tr h="491021">
                <a:tc>
                  <a:txBody>
                    <a:bodyPr/>
                    <a:lstStyle/>
                    <a:p>
                      <a:pPr algn="just">
                        <a:lnSpc>
                          <a:spcPts val="1500"/>
                        </a:lnSpc>
                        <a:spcBef>
                          <a:spcPts val="200"/>
                        </a:spcBef>
                        <a:spcAft>
                          <a:spcPts val="0"/>
                        </a:spcAft>
                      </a:pPr>
                      <a:r>
                        <a:rPr lang="en-US" sz="2000">
                          <a:effectLst/>
                        </a:rPr>
                        <a:t>w</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年中的周数</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K</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am/pm </a:t>
                      </a:r>
                      <a:r>
                        <a:rPr lang="zh-CN" sz="2000">
                          <a:effectLst/>
                        </a:rPr>
                        <a:t>中的小时数（</a:t>
                      </a:r>
                      <a:r>
                        <a:rPr lang="en-US" sz="2000">
                          <a:effectLst/>
                        </a:rPr>
                        <a:t>0-11</a:t>
                      </a:r>
                      <a:r>
                        <a:rPr lang="zh-CN" sz="2000">
                          <a:effectLst/>
                        </a:rPr>
                        <a:t>）</a:t>
                      </a:r>
                      <a:endParaRPr lang="zh-CN" sz="1800">
                        <a:effectLst/>
                        <a:latin typeface="Times New Roman" panose="02020603050405020304"/>
                        <a:ea typeface="宋体" panose="02010600030101010101" pitchFamily="2" charset="-122"/>
                      </a:endParaRPr>
                    </a:p>
                  </a:txBody>
                  <a:tcPr marL="68580" marR="68580" marT="0" marB="0" anchor="ctr"/>
                </a:tc>
              </a:tr>
              <a:tr h="491021">
                <a:tc>
                  <a:txBody>
                    <a:bodyPr/>
                    <a:lstStyle/>
                    <a:p>
                      <a:pPr algn="just">
                        <a:lnSpc>
                          <a:spcPts val="1500"/>
                        </a:lnSpc>
                        <a:spcBef>
                          <a:spcPts val="200"/>
                        </a:spcBef>
                        <a:spcAft>
                          <a:spcPts val="0"/>
                        </a:spcAft>
                      </a:pPr>
                      <a:r>
                        <a:rPr lang="en-US" sz="2000">
                          <a:effectLst/>
                        </a:rPr>
                        <a:t>W</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月份中的周数</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H</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am/pm </a:t>
                      </a:r>
                      <a:r>
                        <a:rPr lang="zh-CN" sz="2000">
                          <a:effectLst/>
                        </a:rPr>
                        <a:t>中的小时数（</a:t>
                      </a:r>
                      <a:r>
                        <a:rPr lang="en-US" sz="2000">
                          <a:effectLst/>
                        </a:rPr>
                        <a:t>1-12</a:t>
                      </a:r>
                      <a:r>
                        <a:rPr lang="zh-CN" sz="2000">
                          <a:effectLst/>
                        </a:rPr>
                        <a:t>）</a:t>
                      </a:r>
                      <a:endParaRPr lang="zh-CN" sz="1800">
                        <a:effectLst/>
                        <a:latin typeface="Times New Roman" panose="02020603050405020304"/>
                        <a:ea typeface="宋体" panose="02010600030101010101" pitchFamily="2" charset="-122"/>
                      </a:endParaRPr>
                    </a:p>
                  </a:txBody>
                  <a:tcPr marL="68580" marR="68580" marT="0" marB="0" anchor="ctr"/>
                </a:tc>
              </a:tr>
              <a:tr h="491021">
                <a:tc>
                  <a:txBody>
                    <a:bodyPr/>
                    <a:lstStyle/>
                    <a:p>
                      <a:pPr algn="just">
                        <a:lnSpc>
                          <a:spcPts val="1500"/>
                        </a:lnSpc>
                        <a:spcBef>
                          <a:spcPts val="200"/>
                        </a:spcBef>
                        <a:spcAft>
                          <a:spcPts val="0"/>
                        </a:spcAft>
                      </a:pPr>
                      <a:r>
                        <a:rPr lang="en-US" sz="2000">
                          <a:effectLst/>
                        </a:rPr>
                        <a:t>D</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年中的天数</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m</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小时中的分钟数</a:t>
                      </a:r>
                      <a:endParaRPr lang="zh-CN" sz="1800">
                        <a:effectLst/>
                        <a:latin typeface="Times New Roman" panose="02020603050405020304"/>
                        <a:ea typeface="宋体" panose="02010600030101010101" pitchFamily="2" charset="-122"/>
                      </a:endParaRPr>
                    </a:p>
                  </a:txBody>
                  <a:tcPr marL="68580" marR="68580" marT="0" marB="0" anchor="ctr"/>
                </a:tc>
              </a:tr>
              <a:tr h="491021">
                <a:tc>
                  <a:txBody>
                    <a:bodyPr/>
                    <a:lstStyle/>
                    <a:p>
                      <a:pPr algn="just">
                        <a:lnSpc>
                          <a:spcPts val="1500"/>
                        </a:lnSpc>
                        <a:spcBef>
                          <a:spcPts val="200"/>
                        </a:spcBef>
                        <a:spcAft>
                          <a:spcPts val="0"/>
                        </a:spcAft>
                      </a:pPr>
                      <a:r>
                        <a:rPr lang="en-US" sz="2000">
                          <a:effectLst/>
                        </a:rPr>
                        <a:t>F</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月份中的星期</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s</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分钟中的秒数</a:t>
                      </a:r>
                      <a:endParaRPr lang="zh-CN" sz="1800">
                        <a:effectLst/>
                        <a:latin typeface="Times New Roman" panose="02020603050405020304"/>
                        <a:ea typeface="宋体" panose="02010600030101010101" pitchFamily="2" charset="-122"/>
                      </a:endParaRPr>
                    </a:p>
                  </a:txBody>
                  <a:tcPr marL="68580" marR="68580" marT="0" marB="0" anchor="ctr"/>
                </a:tc>
              </a:tr>
              <a:tr h="491021">
                <a:tc>
                  <a:txBody>
                    <a:bodyPr/>
                    <a:lstStyle/>
                    <a:p>
                      <a:pPr algn="just">
                        <a:lnSpc>
                          <a:spcPts val="1500"/>
                        </a:lnSpc>
                        <a:spcBef>
                          <a:spcPts val="200"/>
                        </a:spcBef>
                        <a:spcAft>
                          <a:spcPts val="0"/>
                        </a:spcAft>
                      </a:pPr>
                      <a:r>
                        <a:rPr lang="en-US" sz="2000">
                          <a:effectLst/>
                        </a:rPr>
                        <a:t>E</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a:effectLst/>
                        </a:rPr>
                        <a:t>星期中的天数</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en-US" sz="2000">
                          <a:effectLst/>
                        </a:rPr>
                        <a:t>S</a:t>
                      </a:r>
                      <a:endParaRPr lang="zh-CN" sz="1800">
                        <a:effectLst/>
                        <a:latin typeface="Times New Roman" panose="02020603050405020304"/>
                        <a:ea typeface="宋体" panose="02010600030101010101" pitchFamily="2" charset="-122"/>
                      </a:endParaRPr>
                    </a:p>
                  </a:txBody>
                  <a:tcPr marL="68580" marR="68580" marT="0" marB="0" anchor="ctr"/>
                </a:tc>
                <a:tc>
                  <a:txBody>
                    <a:bodyPr/>
                    <a:lstStyle/>
                    <a:p>
                      <a:pPr algn="just">
                        <a:lnSpc>
                          <a:spcPts val="1500"/>
                        </a:lnSpc>
                        <a:spcBef>
                          <a:spcPts val="200"/>
                        </a:spcBef>
                        <a:spcAft>
                          <a:spcPts val="0"/>
                        </a:spcAft>
                      </a:pPr>
                      <a:r>
                        <a:rPr lang="zh-CN" sz="2000" dirty="0">
                          <a:effectLst/>
                        </a:rPr>
                        <a:t>分钟中的毫秒数</a:t>
                      </a:r>
                      <a:endParaRPr lang="zh-CN" sz="1800" dirty="0">
                        <a:effectLst/>
                        <a:latin typeface="Times New Roman" panose="02020603050405020304"/>
                        <a:ea typeface="宋体" panose="02010600030101010101" pitchFamily="2" charset="-122"/>
                      </a:endParaRPr>
                    </a:p>
                  </a:txBody>
                  <a:tcPr marL="68580" marR="68580" marT="0" marB="0" anchor="ctr"/>
                </a:tc>
              </a:tr>
            </a:tbl>
          </a:graphicData>
        </a:graphic>
      </p:graphicFrame>
      <p:sp>
        <p:nvSpPr>
          <p:cNvPr id="3" name="标题 2"/>
          <p:cNvSpPr>
            <a:spLocks noGrp="1"/>
          </p:cNvSpPr>
          <p:nvPr>
            <p:ph type="title"/>
          </p:nvPr>
        </p:nvSpPr>
        <p:spPr>
          <a:xfrm>
            <a:off x="1204913" y="393565"/>
            <a:ext cx="6482886" cy="381635"/>
          </a:xfrm>
        </p:spPr>
        <p:txBody>
          <a:bodyPr/>
          <a:lstStyle/>
          <a:p>
            <a:r>
              <a:rPr lang="en-US" altLang="zh-CN" dirty="0">
                <a:effectLst/>
              </a:rPr>
              <a:t>7.4.3  </a:t>
            </a:r>
            <a:r>
              <a:rPr lang="en-US" altLang="zh-CN" dirty="0" err="1">
                <a:effectLst/>
              </a:rPr>
              <a:t>SimpleDateFormat</a:t>
            </a:r>
            <a:r>
              <a:rPr lang="zh-CN" altLang="zh-CN" dirty="0">
                <a:effectLst/>
              </a:rPr>
              <a:t>类</a:t>
            </a:r>
            <a:endParaRPr lang="zh-CN" altLang="en-US" dirty="0"/>
          </a:p>
        </p:txBody>
      </p:sp>
      <p:sp>
        <p:nvSpPr>
          <p:cNvPr id="5" name="矩形 4"/>
          <p:cNvSpPr/>
          <p:nvPr/>
        </p:nvSpPr>
        <p:spPr>
          <a:xfrm>
            <a:off x="2218849" y="5638636"/>
            <a:ext cx="6552728" cy="3683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err="1"/>
              <a:t>yyyy</a:t>
            </a:r>
            <a:r>
              <a:rPr lang="en-US" altLang="zh-CN" dirty="0"/>
              <a:t>-MM-</a:t>
            </a:r>
            <a:r>
              <a:rPr lang="en-US" altLang="zh-CN" dirty="0" err="1"/>
              <a:t>dd</a:t>
            </a:r>
            <a:r>
              <a:rPr lang="zh-CN" altLang="zh-CN" dirty="0"/>
              <a:t>”表示按</a:t>
            </a:r>
            <a:r>
              <a:rPr lang="en-US" altLang="zh-CN" dirty="0"/>
              <a:t>2016-08-05</a:t>
            </a:r>
            <a:r>
              <a:rPr lang="zh-CN" altLang="zh-CN" dirty="0"/>
              <a:t>这样的格式表示一个日期。</a:t>
            </a:r>
            <a:endParaRPr lang="zh-CN" altLang="zh-CN" dirty="0"/>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21005" y="1473835"/>
            <a:ext cx="8229600" cy="795655"/>
          </a:xfrm>
        </p:spPr>
        <p:txBody>
          <a:bodyPr>
            <a:normAutofit/>
          </a:bodyPr>
          <a:lstStyle/>
          <a:p>
            <a:r>
              <a:rPr lang="zh-CN" altLang="zh-CN" dirty="0"/>
              <a:t>模板字符串通常在构建</a:t>
            </a:r>
            <a:r>
              <a:rPr lang="en-US" altLang="zh-CN" dirty="0" err="1"/>
              <a:t>SimpleDateFormat</a:t>
            </a:r>
            <a:r>
              <a:rPr lang="zh-CN" altLang="zh-CN" dirty="0"/>
              <a:t>对象时作为初始化参数传入。</a:t>
            </a:r>
            <a:endParaRPr lang="zh-CN" altLang="zh-CN"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7.4.3  </a:t>
            </a:r>
            <a:r>
              <a:rPr lang="en-US" altLang="zh-CN" dirty="0" err="1">
                <a:effectLst/>
              </a:rPr>
              <a:t>SimpleDateFormat</a:t>
            </a:r>
            <a:r>
              <a:rPr lang="zh-CN" altLang="zh-CN" dirty="0">
                <a:effectLst/>
              </a:rPr>
              <a:t>类</a:t>
            </a:r>
            <a:endParaRPr lang="zh-CN" altLang="en-US" dirty="0"/>
          </a:p>
        </p:txBody>
      </p:sp>
      <p:sp>
        <p:nvSpPr>
          <p:cNvPr id="4" name="矩形 3"/>
          <p:cNvSpPr/>
          <p:nvPr/>
        </p:nvSpPr>
        <p:spPr>
          <a:xfrm>
            <a:off x="827584" y="2492355"/>
            <a:ext cx="7416824" cy="3683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dirty="0" err="1"/>
              <a:t>SimpleDateFormat</a:t>
            </a:r>
            <a:r>
              <a:rPr lang="en-US" altLang="zh-CN" dirty="0"/>
              <a:t> </a:t>
            </a:r>
            <a:r>
              <a:rPr lang="en-US" altLang="zh-CN" dirty="0" err="1"/>
              <a:t>sdf</a:t>
            </a:r>
            <a:r>
              <a:rPr lang="en-US" altLang="zh-CN" dirty="0"/>
              <a:t> = </a:t>
            </a:r>
            <a:r>
              <a:rPr lang="en-US" altLang="zh-CN" b="1" dirty="0"/>
              <a:t>new</a:t>
            </a:r>
            <a:r>
              <a:rPr lang="en-US" altLang="zh-CN" dirty="0"/>
              <a:t> </a:t>
            </a:r>
            <a:r>
              <a:rPr lang="en-US" altLang="zh-CN" dirty="0" err="1"/>
              <a:t>SimpleDateFormat</a:t>
            </a:r>
            <a:r>
              <a:rPr lang="en-US" altLang="zh-CN" dirty="0"/>
              <a:t>("</a:t>
            </a:r>
            <a:r>
              <a:rPr lang="en-US" altLang="zh-CN" dirty="0" err="1"/>
              <a:t>yyyy</a:t>
            </a:r>
            <a:r>
              <a:rPr lang="en-US" altLang="zh-CN" dirty="0"/>
              <a:t>-MM-</a:t>
            </a:r>
            <a:r>
              <a:rPr lang="en-US" altLang="zh-CN" dirty="0" err="1"/>
              <a:t>dd</a:t>
            </a:r>
            <a:r>
              <a:rPr lang="en-US" altLang="zh-CN" dirty="0"/>
              <a:t>");</a:t>
            </a:r>
            <a:endParaRPr lang="zh-CN" altLang="en-US" dirty="0"/>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449070"/>
            <a:ext cx="8229600" cy="1659255"/>
          </a:xfrm>
        </p:spPr>
        <p:txBody>
          <a:bodyPr>
            <a:normAutofit/>
          </a:bodyPr>
          <a:lstStyle/>
          <a:p>
            <a:pPr marL="109855" indent="0">
              <a:buNone/>
            </a:pPr>
            <a:r>
              <a:rPr lang="zh-CN" altLang="zh-CN" dirty="0"/>
              <a:t>（</a:t>
            </a:r>
            <a:r>
              <a:rPr lang="en-US" altLang="zh-CN" dirty="0"/>
              <a:t>1</a:t>
            </a:r>
            <a:r>
              <a:rPr lang="zh-CN" altLang="zh-CN" dirty="0"/>
              <a:t>）</a:t>
            </a:r>
            <a:r>
              <a:rPr lang="en-US" altLang="zh-CN" dirty="0"/>
              <a:t>parse()</a:t>
            </a:r>
            <a:endParaRPr lang="zh-CN" altLang="zh-CN" dirty="0"/>
          </a:p>
          <a:p>
            <a:pPr lvl="1"/>
            <a:r>
              <a:rPr lang="en-US" altLang="zh-CN" sz="2400" dirty="0"/>
              <a:t>Date parse(String text)</a:t>
            </a:r>
            <a:r>
              <a:rPr lang="zh-CN" altLang="zh-CN" sz="2400" dirty="0"/>
              <a:t>，该方法对参数字符串</a:t>
            </a:r>
            <a:r>
              <a:rPr lang="en-US" altLang="zh-CN" sz="2400" dirty="0"/>
              <a:t>text</a:t>
            </a:r>
            <a:r>
              <a:rPr lang="zh-CN" altLang="zh-CN" sz="2400" dirty="0"/>
              <a:t>进行解析，如果按照指定的日期模板解析成功，返回得到的日期对象。</a:t>
            </a:r>
            <a:endParaRPr lang="zh-CN" altLang="zh-CN" sz="2400" dirty="0"/>
          </a:p>
          <a:p>
            <a:pPr lvl="1"/>
            <a:endParaRPr lang="zh-CN" altLang="en-US"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7.4.3  </a:t>
            </a:r>
            <a:r>
              <a:rPr lang="en-US" altLang="zh-CN" dirty="0" err="1">
                <a:effectLst/>
              </a:rPr>
              <a:t>SimpleDateFormat</a:t>
            </a:r>
            <a:r>
              <a:rPr lang="zh-CN" altLang="zh-CN" dirty="0">
                <a:effectLst/>
              </a:rPr>
              <a:t>类</a:t>
            </a:r>
            <a:endParaRPr lang="zh-CN" altLang="en-US" dirty="0"/>
          </a:p>
        </p:txBody>
      </p:sp>
      <p:sp>
        <p:nvSpPr>
          <p:cNvPr id="4" name="矩形 3"/>
          <p:cNvSpPr/>
          <p:nvPr/>
        </p:nvSpPr>
        <p:spPr>
          <a:xfrm>
            <a:off x="539552" y="3356992"/>
            <a:ext cx="8424936" cy="70675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2000" dirty="0" err="1"/>
              <a:t>SimpleDateFormat</a:t>
            </a:r>
            <a:r>
              <a:rPr lang="en-US" altLang="zh-CN" sz="2000" dirty="0"/>
              <a:t> </a:t>
            </a:r>
            <a:r>
              <a:rPr lang="en-US" altLang="zh-CN" sz="2000" dirty="0" err="1"/>
              <a:t>sdf</a:t>
            </a:r>
            <a:r>
              <a:rPr lang="en-US" altLang="zh-CN" sz="2000" dirty="0"/>
              <a:t> = </a:t>
            </a:r>
            <a:r>
              <a:rPr lang="en-US" altLang="zh-CN" sz="2000" b="1" dirty="0"/>
              <a:t>new</a:t>
            </a:r>
            <a:r>
              <a:rPr lang="en-US" altLang="zh-CN" sz="2000" dirty="0"/>
              <a:t> </a:t>
            </a:r>
            <a:r>
              <a:rPr lang="en-US" altLang="zh-CN" sz="2000" dirty="0" err="1"/>
              <a:t>SimpleDateFormat</a:t>
            </a:r>
            <a:r>
              <a:rPr lang="en-US" altLang="zh-CN" sz="2000" dirty="0"/>
              <a:t>("</a:t>
            </a:r>
            <a:r>
              <a:rPr lang="en-US" altLang="zh-CN" sz="2000" dirty="0" err="1"/>
              <a:t>yyyy</a:t>
            </a:r>
            <a:r>
              <a:rPr lang="en-US" altLang="zh-CN" sz="2000" dirty="0"/>
              <a:t>-MM-</a:t>
            </a:r>
            <a:r>
              <a:rPr lang="en-US" altLang="zh-CN" sz="2000" dirty="0" err="1"/>
              <a:t>dd</a:t>
            </a:r>
            <a:r>
              <a:rPr lang="en-US" altLang="zh-CN" sz="2000" dirty="0"/>
              <a:t>");</a:t>
            </a:r>
            <a:endParaRPr lang="zh-CN" altLang="zh-CN" sz="2000" dirty="0"/>
          </a:p>
          <a:p>
            <a:r>
              <a:rPr lang="en-US" altLang="zh-CN" sz="2000" dirty="0"/>
              <a:t>Date </a:t>
            </a:r>
            <a:r>
              <a:rPr lang="en-US" altLang="zh-CN" sz="2000" dirty="0" err="1"/>
              <a:t>date</a:t>
            </a:r>
            <a:r>
              <a:rPr lang="en-US" altLang="zh-CN" sz="2000" dirty="0"/>
              <a:t> = </a:t>
            </a:r>
            <a:r>
              <a:rPr lang="en-US" altLang="zh-CN" sz="2000" dirty="0" err="1"/>
              <a:t>sdf.parse</a:t>
            </a:r>
            <a:r>
              <a:rPr lang="en-US" altLang="zh-CN" sz="2000" dirty="0"/>
              <a:t>("2016-8-5");</a:t>
            </a:r>
            <a:endParaRPr lang="zh-CN" altLang="zh-CN" sz="2000" dirty="0"/>
          </a:p>
        </p:txBody>
      </p:sp>
      <p:sp>
        <p:nvSpPr>
          <p:cNvPr id="5" name="矩形 4"/>
          <p:cNvSpPr/>
          <p:nvPr/>
        </p:nvSpPr>
        <p:spPr>
          <a:xfrm>
            <a:off x="1043608" y="4293096"/>
            <a:ext cx="7488832" cy="829945"/>
          </a:xfrm>
          <a:prstGeom prst="rect">
            <a:avLst/>
          </a:prstGeom>
        </p:spPr>
        <p:txBody>
          <a:bodyPr wrap="square">
            <a:spAutoFit/>
          </a:bodyPr>
          <a:lstStyle/>
          <a:p>
            <a:r>
              <a:rPr lang="zh-CN" altLang="zh-CN" sz="2400" dirty="0"/>
              <a:t>如果字符串与给定的日期模板不匹配，解析将失败，并抛出</a:t>
            </a:r>
            <a:r>
              <a:rPr lang="en-US" altLang="zh-CN" sz="2400" dirty="0" err="1"/>
              <a:t>ParseException</a:t>
            </a:r>
            <a:r>
              <a:rPr lang="zh-CN" altLang="zh-CN" sz="2400" dirty="0"/>
              <a:t>异常。</a:t>
            </a:r>
            <a:endParaRPr lang="zh-CN" altLang="en-US" sz="2400" dirty="0"/>
          </a:p>
        </p:txBody>
      </p:sp>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1470" y="1457325"/>
            <a:ext cx="8229600" cy="4525645"/>
          </a:xfrm>
        </p:spPr>
        <p:txBody>
          <a:bodyPr/>
          <a:lstStyle/>
          <a:p>
            <a:pPr marL="109855" indent="0">
              <a:buNone/>
            </a:pPr>
            <a:r>
              <a:rPr lang="zh-CN" altLang="zh-CN" dirty="0"/>
              <a:t>（</a:t>
            </a:r>
            <a:r>
              <a:rPr lang="en-US" altLang="zh-CN" dirty="0"/>
              <a:t>2</a:t>
            </a:r>
            <a:r>
              <a:rPr lang="zh-CN" altLang="zh-CN" dirty="0"/>
              <a:t>）</a:t>
            </a:r>
            <a:r>
              <a:rPr lang="en-US" altLang="zh-CN" dirty="0"/>
              <a:t>format()</a:t>
            </a:r>
            <a:endParaRPr lang="zh-CN" altLang="zh-CN" dirty="0"/>
          </a:p>
          <a:p>
            <a:pPr lvl="1"/>
            <a:r>
              <a:rPr lang="en-US" altLang="zh-CN" dirty="0"/>
              <a:t>String format(Date date)</a:t>
            </a:r>
            <a:r>
              <a:rPr lang="zh-CN" altLang="zh-CN" dirty="0"/>
              <a:t>，该方法按照调用此方法的</a:t>
            </a:r>
            <a:r>
              <a:rPr lang="en-US" altLang="zh-CN" dirty="0" err="1"/>
              <a:t>SimpleDateFormat</a:t>
            </a:r>
            <a:r>
              <a:rPr lang="zh-CN" altLang="zh-CN" dirty="0"/>
              <a:t>对象所设定的模式格式化日期型参数</a:t>
            </a:r>
            <a:r>
              <a:rPr lang="en-US" altLang="zh-CN" dirty="0"/>
              <a:t>date</a:t>
            </a:r>
            <a:r>
              <a:rPr lang="zh-CN" altLang="zh-CN" dirty="0"/>
              <a:t>，返回一个字符串。实现从</a:t>
            </a:r>
            <a:r>
              <a:rPr lang="en-US" altLang="zh-CN" dirty="0"/>
              <a:t>Date</a:t>
            </a:r>
            <a:r>
              <a:rPr lang="zh-CN" altLang="zh-CN" dirty="0"/>
              <a:t>到</a:t>
            </a:r>
            <a:r>
              <a:rPr lang="en-US" altLang="zh-CN" dirty="0"/>
              <a:t>String</a:t>
            </a:r>
            <a:r>
              <a:rPr lang="zh-CN" altLang="zh-CN" dirty="0"/>
              <a:t>类型的转换。</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7.4.3  </a:t>
            </a:r>
            <a:r>
              <a:rPr lang="en-US" altLang="zh-CN" dirty="0" err="1">
                <a:effectLst/>
              </a:rPr>
              <a:t>SimpleDateFormat</a:t>
            </a:r>
            <a:r>
              <a:rPr lang="zh-CN" altLang="zh-CN" dirty="0">
                <a:effectLst/>
              </a:rPr>
              <a:t>类</a:t>
            </a:r>
            <a:endParaRPr lang="zh-CN" altLang="en-US" dirty="0"/>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32105" y="1481455"/>
            <a:ext cx="8229600" cy="4525645"/>
          </a:xfrm>
        </p:spPr>
        <p:txBody>
          <a:bodyPr vert="horz">
            <a:normAutofit/>
          </a:bodyPr>
          <a:lstStyle/>
          <a:p>
            <a:r>
              <a:rPr lang="en-US" altLang="zh-CN" dirty="0"/>
              <a:t>Java SE 8</a:t>
            </a:r>
            <a:r>
              <a:rPr lang="zh-CN" altLang="en-US" dirty="0"/>
              <a:t>提供了</a:t>
            </a:r>
            <a:r>
              <a:rPr lang="zh-CN" altLang="zh-CN" dirty="0"/>
              <a:t>日期</a:t>
            </a:r>
            <a:r>
              <a:rPr lang="en-US" altLang="zh-CN" dirty="0"/>
              <a:t>/</a:t>
            </a:r>
            <a:r>
              <a:rPr lang="zh-CN" altLang="zh-CN" dirty="0"/>
              <a:t>时间的处理的</a:t>
            </a:r>
            <a:r>
              <a:rPr lang="zh-CN" altLang="en-US" dirty="0"/>
              <a:t>新的</a:t>
            </a:r>
            <a:r>
              <a:rPr lang="en-US" altLang="zh-CN" dirty="0"/>
              <a:t>API</a:t>
            </a:r>
            <a:endParaRPr lang="en-US" altLang="zh-CN" dirty="0"/>
          </a:p>
          <a:p>
            <a:pPr lvl="1"/>
            <a:r>
              <a:rPr lang="zh-CN" altLang="zh-CN" dirty="0"/>
              <a:t>修正了过去的缺陷，</a:t>
            </a:r>
            <a:r>
              <a:rPr lang="en-US" altLang="zh-CN" dirty="0"/>
              <a:t>API</a:t>
            </a:r>
            <a:r>
              <a:rPr lang="zh-CN" altLang="zh-CN" dirty="0"/>
              <a:t>设计更为便捷。</a:t>
            </a:r>
            <a:endParaRPr lang="en-US" altLang="zh-CN" dirty="0"/>
          </a:p>
          <a:p>
            <a:pPr lvl="1"/>
            <a:r>
              <a:rPr lang="zh-CN" altLang="zh-CN" dirty="0"/>
              <a:t>新的</a:t>
            </a:r>
            <a:r>
              <a:rPr lang="en-US" altLang="zh-CN" dirty="0"/>
              <a:t>API</a:t>
            </a:r>
            <a:r>
              <a:rPr lang="zh-CN" altLang="zh-CN" dirty="0"/>
              <a:t>在</a:t>
            </a:r>
            <a:r>
              <a:rPr lang="en-US" altLang="zh-CN" dirty="0" err="1"/>
              <a:t>java.time</a:t>
            </a:r>
            <a:r>
              <a:rPr lang="zh-CN" altLang="zh-CN" dirty="0"/>
              <a:t>包中，</a:t>
            </a:r>
            <a:r>
              <a:rPr lang="en-US" altLang="zh-CN" dirty="0"/>
              <a:t>LocalDate</a:t>
            </a:r>
            <a:r>
              <a:rPr lang="zh-CN" altLang="zh-CN" dirty="0"/>
              <a:t>和</a:t>
            </a:r>
            <a:r>
              <a:rPr lang="en-US" altLang="zh-CN" dirty="0" err="1"/>
              <a:t>LocalTime</a:t>
            </a:r>
            <a:r>
              <a:rPr lang="zh-CN" altLang="zh-CN" dirty="0"/>
              <a:t>两个类分别处理本地日期和时间（“本地”即不包含时区信息），也可以使用</a:t>
            </a:r>
            <a:r>
              <a:rPr lang="en-US" altLang="zh-CN" dirty="0" err="1"/>
              <a:t>LocalDateTime</a:t>
            </a:r>
            <a:r>
              <a:rPr lang="zh-CN" altLang="zh-CN" dirty="0"/>
              <a:t>类同时处理日期时间</a:t>
            </a:r>
            <a:r>
              <a:rPr lang="zh-CN" altLang="en-US" dirty="0"/>
              <a:t>。</a:t>
            </a:r>
            <a:endParaRPr lang="zh-CN" altLang="en-US"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effectLst/>
              </a:rPr>
              <a:t>7.5 </a:t>
            </a:r>
            <a:r>
              <a:rPr lang="zh-CN" altLang="zh-CN" dirty="0">
                <a:effectLst/>
              </a:rPr>
              <a:t>新的日期类</a:t>
            </a:r>
            <a:endParaRPr lang="zh-CN" altLang="en-US" dirty="0">
              <a:effectLst/>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519430" y="1278890"/>
            <a:ext cx="8229600" cy="4525645"/>
          </a:xfrm>
        </p:spPr>
        <p:txBody>
          <a:bodyPr/>
          <a:lstStyle/>
          <a:p>
            <a:pPr marL="109855" indent="0">
              <a:buNone/>
            </a:pPr>
            <a:r>
              <a:rPr lang="en-US" altLang="zh-CN" dirty="0"/>
              <a:t>2</a:t>
            </a:r>
            <a:r>
              <a:rPr lang="zh-CN" altLang="zh-CN" dirty="0"/>
              <a:t>．</a:t>
            </a:r>
            <a:r>
              <a:rPr lang="en-US" altLang="zh-CN" dirty="0"/>
              <a:t>String</a:t>
            </a:r>
            <a:r>
              <a:rPr lang="zh-CN" altLang="zh-CN" dirty="0"/>
              <a:t>对象的常量池</a:t>
            </a:r>
            <a:endParaRPr lang="en-US" altLang="zh-CN" dirty="0"/>
          </a:p>
          <a:p>
            <a:pPr lvl="1"/>
            <a:r>
              <a:rPr lang="zh-CN" altLang="zh-CN" sz="2400" dirty="0"/>
              <a:t>字符串操作是计算机程序设计中最常见的行为，而</a:t>
            </a:r>
            <a:r>
              <a:rPr lang="en-US" altLang="zh-CN" sz="2400" dirty="0"/>
              <a:t>String</a:t>
            </a:r>
            <a:r>
              <a:rPr lang="zh-CN" altLang="zh-CN" sz="2400" dirty="0"/>
              <a:t>常量对象的频繁出现占用了大量内存。</a:t>
            </a:r>
            <a:endParaRPr lang="en-US" altLang="zh-CN" sz="2400" dirty="0"/>
          </a:p>
          <a:p>
            <a:pPr lvl="1"/>
            <a:endParaRPr lang="en-US" altLang="zh-CN" sz="2400" dirty="0"/>
          </a:p>
          <a:p>
            <a:pPr lvl="1"/>
            <a:r>
              <a:rPr lang="en-US" altLang="zh-CN" sz="2400" dirty="0"/>
              <a:t>Java</a:t>
            </a:r>
            <a:r>
              <a:rPr lang="zh-CN" altLang="zh-CN" sz="2400" dirty="0"/>
              <a:t>管理</a:t>
            </a:r>
            <a:r>
              <a:rPr lang="en-US" altLang="zh-CN" sz="2400" dirty="0"/>
              <a:t>String</a:t>
            </a:r>
            <a:r>
              <a:rPr lang="zh-CN" altLang="zh-CN" sz="2400" dirty="0"/>
              <a:t>常量对象时在</a:t>
            </a:r>
            <a:r>
              <a:rPr lang="en-US" altLang="zh-CN" sz="2400" dirty="0"/>
              <a:t>JVM</a:t>
            </a:r>
            <a:r>
              <a:rPr lang="zh-CN" altLang="zh-CN" sz="2400" dirty="0"/>
              <a:t>运行时数据区开辟出一个称为“对象池”的存储空间</a:t>
            </a:r>
            <a:r>
              <a:rPr lang="zh-CN" altLang="en-US" sz="2400" dirty="0"/>
              <a:t>。</a:t>
            </a:r>
            <a:endParaRPr lang="en-US" altLang="zh-CN" sz="2400" dirty="0"/>
          </a:p>
          <a:p>
            <a:pPr lvl="1"/>
            <a:endParaRPr lang="en-US" altLang="zh-CN" sz="2400" dirty="0"/>
          </a:p>
          <a:p>
            <a:pPr lvl="1"/>
            <a:r>
              <a:rPr lang="en-US" altLang="zh-CN" sz="2400" dirty="0"/>
              <a:t>String</a:t>
            </a:r>
            <a:r>
              <a:rPr lang="zh-CN" altLang="en-US" sz="2400" dirty="0"/>
              <a:t>对象池的使用方式：</a:t>
            </a:r>
            <a:r>
              <a:rPr lang="zh-CN" altLang="zh-CN" sz="2400" dirty="0"/>
              <a:t>当编译器遇到</a:t>
            </a:r>
            <a:r>
              <a:rPr lang="en-US" altLang="zh-CN" sz="2400" dirty="0"/>
              <a:t>String</a:t>
            </a:r>
            <a:r>
              <a:rPr lang="zh-CN" altLang="zh-CN" sz="2400" dirty="0"/>
              <a:t>常量时，首先检查该池中是否已存在相同的</a:t>
            </a:r>
            <a:r>
              <a:rPr lang="en-US" altLang="zh-CN" sz="2400" dirty="0"/>
              <a:t>String</a:t>
            </a:r>
            <a:r>
              <a:rPr lang="zh-CN" altLang="zh-CN" sz="2400" dirty="0"/>
              <a:t>常量，如果已存在，则不再创建。</a:t>
            </a:r>
            <a:endParaRPr lang="zh-CN" altLang="en-US"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7.1.1  Java</a:t>
            </a:r>
            <a:r>
              <a:rPr lang="zh-CN" altLang="zh-CN" dirty="0">
                <a:effectLst/>
              </a:rPr>
              <a:t>中</a:t>
            </a:r>
            <a:r>
              <a:rPr lang="en-US" altLang="zh-CN" dirty="0">
                <a:effectLst/>
              </a:rPr>
              <a:t>String</a:t>
            </a:r>
            <a:r>
              <a:rPr lang="zh-CN" altLang="zh-CN" dirty="0">
                <a:effectLst/>
              </a:rPr>
              <a:t>对象的管理</a:t>
            </a:r>
            <a:endParaRPr lang="zh-CN" altLang="en-US" dirty="0"/>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383665"/>
            <a:ext cx="8229600" cy="5101590"/>
          </a:xfrm>
        </p:spPr>
        <p:txBody>
          <a:bodyPr vert="horz">
            <a:normAutofit/>
          </a:bodyPr>
          <a:lstStyle/>
          <a:p>
            <a:r>
              <a:rPr lang="en-US" altLang="zh-CN" sz="3400" dirty="0"/>
              <a:t>LocalDate</a:t>
            </a:r>
            <a:r>
              <a:rPr lang="zh-CN" altLang="zh-CN" sz="3400" dirty="0"/>
              <a:t>是带有年、月、日的日期。</a:t>
            </a:r>
            <a:endParaRPr lang="en-US" altLang="zh-CN" sz="3400" dirty="0"/>
          </a:p>
          <a:p>
            <a:endParaRPr lang="zh-CN" altLang="zh-CN" sz="3400" dirty="0"/>
          </a:p>
          <a:p>
            <a:pPr marL="109855" indent="0">
              <a:buNone/>
            </a:pPr>
            <a:r>
              <a:rPr lang="zh-CN" altLang="zh-CN" dirty="0"/>
              <a:t>（</a:t>
            </a:r>
            <a:r>
              <a:rPr lang="en-US" altLang="zh-CN" dirty="0"/>
              <a:t>1</a:t>
            </a:r>
            <a:r>
              <a:rPr lang="zh-CN" altLang="zh-CN" dirty="0"/>
              <a:t>）创建</a:t>
            </a:r>
            <a:r>
              <a:rPr lang="en-US" altLang="zh-CN" dirty="0"/>
              <a:t>LocalDate</a:t>
            </a:r>
            <a:r>
              <a:rPr lang="zh-CN" altLang="zh-CN" dirty="0"/>
              <a:t>实例</a:t>
            </a:r>
            <a:endParaRPr lang="en-US" altLang="zh-CN" dirty="0"/>
          </a:p>
          <a:p>
            <a:pPr marL="109855" indent="0">
              <a:buNone/>
            </a:pPr>
            <a:r>
              <a:rPr lang="en-US" altLang="zh-CN" dirty="0"/>
              <a:t>1</a:t>
            </a:r>
            <a:r>
              <a:rPr lang="zh-CN" altLang="zh-CN" dirty="0"/>
              <a:t>）</a:t>
            </a:r>
            <a:r>
              <a:rPr lang="en-US" altLang="zh-CN" dirty="0"/>
              <a:t>now()</a:t>
            </a:r>
            <a:endParaRPr lang="zh-CN" altLang="zh-CN" dirty="0"/>
          </a:p>
          <a:p>
            <a:r>
              <a:rPr lang="en-US" altLang="zh-CN" dirty="0"/>
              <a:t>public static LocalDate now()</a:t>
            </a:r>
            <a:endParaRPr lang="zh-CN" altLang="zh-CN" dirty="0"/>
          </a:p>
          <a:p>
            <a:r>
              <a:rPr lang="zh-CN" altLang="zh-CN" dirty="0"/>
              <a:t>该方法从默认时区的系统时钟获取当前日期。例如：</a:t>
            </a:r>
            <a:endParaRPr lang="zh-CN" altLang="zh-CN" dirty="0"/>
          </a:p>
          <a:p>
            <a:r>
              <a:rPr lang="en-US" altLang="zh-CN" dirty="0"/>
              <a:t>LocalDate today = </a:t>
            </a:r>
            <a:r>
              <a:rPr lang="en-US" altLang="zh-CN" dirty="0" err="1"/>
              <a:t>LocalDate.now</a:t>
            </a:r>
            <a:r>
              <a:rPr lang="en-US" altLang="zh-CN" dirty="0"/>
              <a:t>();</a:t>
            </a:r>
            <a:endParaRPr lang="zh-CN" altLang="zh-CN" dirty="0"/>
          </a:p>
          <a:p>
            <a:pPr marL="109855" indent="0">
              <a:buNone/>
            </a:pPr>
            <a:endParaRPr lang="en-US" altLang="zh-CN" dirty="0"/>
          </a:p>
          <a:p>
            <a:endParaRPr lang="zh-CN" altLang="zh-CN" dirty="0"/>
          </a:p>
          <a:p>
            <a:endParaRPr lang="zh-CN" altLang="en-US"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effectLst/>
              </a:rPr>
              <a:t>7.5.1 LocalDate</a:t>
            </a:r>
            <a:r>
              <a:rPr lang="zh-CN" altLang="zh-CN" dirty="0">
                <a:effectLst/>
              </a:rPr>
              <a:t>类</a:t>
            </a:r>
            <a:endParaRPr lang="zh-CN" altLang="en-US" dirty="0">
              <a:effectLst/>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49070"/>
            <a:ext cx="8229600" cy="5101590"/>
          </a:xfrm>
        </p:spPr>
        <p:txBody>
          <a:bodyPr vert="horz">
            <a:normAutofit/>
          </a:bodyPr>
          <a:lstStyle/>
          <a:p>
            <a:pPr marL="109855" indent="0">
              <a:buNone/>
            </a:pPr>
            <a:r>
              <a:rPr lang="en-US" altLang="zh-CN" dirty="0"/>
              <a:t>2</a:t>
            </a:r>
            <a:r>
              <a:rPr lang="zh-CN" altLang="zh-CN" dirty="0"/>
              <a:t>）</a:t>
            </a:r>
            <a:r>
              <a:rPr lang="en-US" altLang="zh-CN" dirty="0"/>
              <a:t>of()</a:t>
            </a:r>
            <a:endParaRPr lang="zh-CN" altLang="zh-CN" dirty="0"/>
          </a:p>
          <a:p>
            <a:r>
              <a:rPr lang="en-US" altLang="zh-CN" dirty="0"/>
              <a:t>public static LocalDate of(int year,  int month, int </a:t>
            </a:r>
            <a:r>
              <a:rPr lang="en-US" altLang="zh-CN" dirty="0" err="1"/>
              <a:t>dayOfMonth</a:t>
            </a:r>
            <a:r>
              <a:rPr lang="en-US" altLang="zh-CN" dirty="0"/>
              <a:t>)</a:t>
            </a:r>
            <a:endParaRPr lang="zh-CN" altLang="zh-CN" dirty="0"/>
          </a:p>
          <a:p>
            <a:pPr lvl="1"/>
            <a:r>
              <a:rPr lang="en-US" altLang="zh-CN" dirty="0"/>
              <a:t>of()</a:t>
            </a:r>
            <a:r>
              <a:rPr lang="zh-CN" altLang="zh-CN" dirty="0"/>
              <a:t>方法按照指定的年、月和日创建</a:t>
            </a:r>
            <a:r>
              <a:rPr lang="en-US" altLang="zh-CN" dirty="0"/>
              <a:t>LocalDate</a:t>
            </a:r>
            <a:r>
              <a:rPr lang="zh-CN" altLang="zh-CN" dirty="0"/>
              <a:t>的实例。</a:t>
            </a:r>
            <a:endParaRPr lang="zh-CN" altLang="zh-CN" dirty="0"/>
          </a:p>
          <a:p>
            <a:pPr lvl="1"/>
            <a:r>
              <a:rPr lang="zh-CN" altLang="zh-CN" dirty="0"/>
              <a:t>参数</a:t>
            </a:r>
            <a:r>
              <a:rPr lang="en-US" altLang="zh-CN" dirty="0"/>
              <a:t>month</a:t>
            </a:r>
            <a:r>
              <a:rPr lang="zh-CN" altLang="zh-CN" dirty="0"/>
              <a:t>月份的取值从</a:t>
            </a:r>
            <a:r>
              <a:rPr lang="en-US" altLang="zh-CN" dirty="0"/>
              <a:t>1</a:t>
            </a:r>
            <a:r>
              <a:rPr lang="zh-CN" altLang="zh-CN" dirty="0"/>
              <a:t>月到</a:t>
            </a:r>
            <a:r>
              <a:rPr lang="en-US" altLang="zh-CN" dirty="0"/>
              <a:t>12</a:t>
            </a:r>
            <a:r>
              <a:rPr lang="zh-CN" altLang="zh-CN" dirty="0"/>
              <a:t>，</a:t>
            </a:r>
            <a:r>
              <a:rPr lang="en-US" altLang="zh-CN" dirty="0" err="1"/>
              <a:t>dayOfMonth</a:t>
            </a:r>
            <a:r>
              <a:rPr lang="zh-CN" altLang="zh-CN" dirty="0"/>
              <a:t>表示月份的第</a:t>
            </a:r>
            <a:r>
              <a:rPr lang="en-US" altLang="zh-CN" dirty="0"/>
              <a:t>1</a:t>
            </a:r>
            <a:r>
              <a:rPr lang="zh-CN" altLang="zh-CN" dirty="0"/>
              <a:t>天到第</a:t>
            </a:r>
            <a:r>
              <a:rPr lang="en-US" altLang="zh-CN" dirty="0"/>
              <a:t>31</a:t>
            </a:r>
            <a:r>
              <a:rPr lang="zh-CN" altLang="zh-CN" dirty="0"/>
              <a:t>天，如果日期参数无效，</a:t>
            </a:r>
            <a:r>
              <a:rPr lang="en-US" altLang="zh-CN" dirty="0"/>
              <a:t>of()</a:t>
            </a:r>
            <a:r>
              <a:rPr lang="zh-CN" altLang="zh-CN" dirty="0"/>
              <a:t>方法会抛出</a:t>
            </a:r>
            <a:r>
              <a:rPr lang="en-US" altLang="zh-CN" dirty="0" err="1"/>
              <a:t>DateTimeException</a:t>
            </a:r>
            <a:r>
              <a:rPr lang="zh-CN" altLang="zh-CN" dirty="0"/>
              <a:t>异常。</a:t>
            </a:r>
            <a:endParaRPr lang="en-US" altLang="zh-CN" dirty="0"/>
          </a:p>
          <a:p>
            <a:pPr lvl="1"/>
            <a:endParaRPr lang="zh-CN" altLang="zh-CN" dirty="0"/>
          </a:p>
          <a:p>
            <a:pPr marL="109855" indent="0">
              <a:buNone/>
            </a:pPr>
            <a:r>
              <a:rPr lang="en-US" altLang="zh-CN" sz="2000" dirty="0"/>
              <a:t>LocalDate day1 = </a:t>
            </a:r>
            <a:r>
              <a:rPr lang="en-US" altLang="zh-CN" sz="2000" dirty="0" err="1"/>
              <a:t>LocalDate.of</a:t>
            </a:r>
            <a:r>
              <a:rPr lang="en-US" altLang="zh-CN" sz="2000" dirty="0"/>
              <a:t>(2022, 2,28);  </a:t>
            </a:r>
            <a:endParaRPr lang="zh-CN" altLang="zh-CN" sz="2000" dirty="0"/>
          </a:p>
          <a:p>
            <a:pPr marL="109855" indent="0">
              <a:buNone/>
            </a:pPr>
            <a:r>
              <a:rPr lang="en-US" altLang="zh-CN" sz="2000" dirty="0"/>
              <a:t>LocalDate day2 = </a:t>
            </a:r>
            <a:r>
              <a:rPr lang="en-US" altLang="zh-CN" sz="2000" dirty="0" err="1"/>
              <a:t>LocalDate.of</a:t>
            </a:r>
            <a:r>
              <a:rPr lang="en-US" altLang="zh-CN" sz="2000" dirty="0"/>
              <a:t>(2022, 2,29);  //</a:t>
            </a:r>
            <a:r>
              <a:rPr lang="zh-CN" altLang="zh-CN" sz="2000" dirty="0"/>
              <a:t>抛出异常，</a:t>
            </a:r>
            <a:r>
              <a:rPr lang="en-US" altLang="zh-CN" sz="2000" dirty="0"/>
              <a:t>Invalid date 'February 29' as '2022' is not a leap year</a:t>
            </a:r>
            <a:endParaRPr lang="zh-CN" altLang="zh-CN" sz="2000" dirty="0"/>
          </a:p>
          <a:p>
            <a:endParaRPr lang="zh-CN" altLang="zh-CN" dirty="0"/>
          </a:p>
          <a:p>
            <a:endParaRPr lang="zh-CN" altLang="en-US"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effectLst/>
              </a:rPr>
              <a:t>7.5.1 LocalDate</a:t>
            </a:r>
            <a:r>
              <a:rPr lang="zh-CN" altLang="zh-CN" dirty="0">
                <a:effectLst/>
              </a:rPr>
              <a:t>类</a:t>
            </a:r>
            <a:endParaRPr lang="zh-CN" altLang="en-US" dirty="0">
              <a:effectLst/>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65580"/>
            <a:ext cx="8229600" cy="4525645"/>
          </a:xfrm>
        </p:spPr>
        <p:txBody>
          <a:bodyPr vert="horz">
            <a:normAutofit/>
          </a:bodyPr>
          <a:lstStyle/>
          <a:p>
            <a:pPr marL="109855" indent="0">
              <a:buNone/>
            </a:pPr>
            <a:r>
              <a:rPr lang="en-US" altLang="zh-CN" dirty="0"/>
              <a:t>3</a:t>
            </a:r>
            <a:r>
              <a:rPr lang="zh-CN" altLang="zh-CN" dirty="0"/>
              <a:t>）</a:t>
            </a:r>
            <a:r>
              <a:rPr lang="en-US" altLang="zh-CN" dirty="0" err="1"/>
              <a:t>ofYearDay</a:t>
            </a:r>
            <a:r>
              <a:rPr lang="en-US" altLang="zh-CN" dirty="0"/>
              <a:t>()</a:t>
            </a:r>
            <a:endParaRPr lang="zh-CN" altLang="zh-CN" dirty="0"/>
          </a:p>
          <a:p>
            <a:r>
              <a:rPr lang="en-US" altLang="zh-CN" dirty="0"/>
              <a:t>public static LocalDate </a:t>
            </a:r>
            <a:r>
              <a:rPr lang="en-US" altLang="zh-CN" dirty="0" err="1"/>
              <a:t>ofYearDay</a:t>
            </a:r>
            <a:r>
              <a:rPr lang="en-US" altLang="zh-CN" dirty="0"/>
              <a:t>(int year, int </a:t>
            </a:r>
            <a:r>
              <a:rPr lang="en-US" altLang="zh-CN" dirty="0" err="1"/>
              <a:t>dayOfYear</a:t>
            </a:r>
            <a:r>
              <a:rPr lang="en-US" altLang="zh-CN" dirty="0"/>
              <a:t>)</a:t>
            </a:r>
            <a:endParaRPr lang="zh-CN" altLang="zh-CN" dirty="0"/>
          </a:p>
          <a:p>
            <a:pPr lvl="1"/>
            <a:r>
              <a:rPr lang="en-US" altLang="zh-CN" dirty="0" err="1"/>
              <a:t>ofYearDay</a:t>
            </a:r>
            <a:r>
              <a:rPr lang="en-US" altLang="zh-CN" dirty="0"/>
              <a:t>()</a:t>
            </a:r>
            <a:r>
              <a:rPr lang="zh-CN" altLang="zh-CN" dirty="0"/>
              <a:t>方法按照一年中的第</a:t>
            </a:r>
            <a:r>
              <a:rPr lang="en-US" altLang="zh-CN" dirty="0" err="1"/>
              <a:t>dayOfYear</a:t>
            </a:r>
            <a:r>
              <a:rPr lang="zh-CN" altLang="zh-CN" dirty="0"/>
              <a:t>天创建</a:t>
            </a:r>
            <a:r>
              <a:rPr lang="en-US" altLang="zh-CN" dirty="0"/>
              <a:t>LocalDate</a:t>
            </a:r>
            <a:r>
              <a:rPr lang="zh-CN" altLang="zh-CN" dirty="0"/>
              <a:t>的实例，</a:t>
            </a:r>
            <a:r>
              <a:rPr lang="en-US" altLang="zh-CN" dirty="0" err="1"/>
              <a:t>dayOfYear</a:t>
            </a:r>
            <a:r>
              <a:rPr lang="zh-CN" altLang="zh-CN" dirty="0"/>
              <a:t>取值从</a:t>
            </a:r>
            <a:r>
              <a:rPr lang="en-US" altLang="zh-CN" dirty="0"/>
              <a:t>1</a:t>
            </a:r>
            <a:r>
              <a:rPr lang="zh-CN" altLang="zh-CN" dirty="0"/>
              <a:t>到</a:t>
            </a:r>
            <a:r>
              <a:rPr lang="en-US" altLang="zh-CN" dirty="0"/>
              <a:t>366</a:t>
            </a:r>
            <a:r>
              <a:rPr lang="zh-CN" altLang="zh-CN" dirty="0"/>
              <a:t>，如果超出范围</a:t>
            </a:r>
            <a:r>
              <a:rPr lang="en-US" altLang="zh-CN" dirty="0" err="1"/>
              <a:t>ofYearDay</a:t>
            </a:r>
            <a:r>
              <a:rPr lang="en-US" altLang="zh-CN" dirty="0"/>
              <a:t>()</a:t>
            </a:r>
            <a:r>
              <a:rPr lang="zh-CN" altLang="zh-CN" dirty="0"/>
              <a:t>方法同样抛出</a:t>
            </a:r>
            <a:r>
              <a:rPr lang="en-US" altLang="zh-CN" dirty="0" err="1"/>
              <a:t>DateTimeException</a:t>
            </a:r>
            <a:r>
              <a:rPr lang="zh-CN" altLang="zh-CN" dirty="0"/>
              <a:t>异常。</a:t>
            </a:r>
            <a:endParaRPr lang="en-US" altLang="zh-CN" dirty="0"/>
          </a:p>
          <a:p>
            <a:pPr lvl="1"/>
            <a:endParaRPr lang="zh-CN" altLang="zh-CN" dirty="0"/>
          </a:p>
          <a:p>
            <a:pPr marL="109855" indent="0">
              <a:buNone/>
            </a:pPr>
            <a:r>
              <a:rPr lang="en-US" altLang="zh-CN" sz="2000" dirty="0"/>
              <a:t>LocalDate day3 = </a:t>
            </a:r>
            <a:r>
              <a:rPr lang="en-US" altLang="zh-CN" sz="2000" dirty="0" err="1"/>
              <a:t>LocalDate.ofYearDay</a:t>
            </a:r>
            <a:r>
              <a:rPr lang="en-US" altLang="zh-CN" sz="2000" dirty="0"/>
              <a:t>(2022, 100);  </a:t>
            </a:r>
            <a:endParaRPr lang="zh-CN" altLang="zh-CN" sz="2000" dirty="0"/>
          </a:p>
          <a:p>
            <a:pPr marL="109855" indent="0">
              <a:buNone/>
            </a:pPr>
            <a:r>
              <a:rPr lang="en-US" altLang="zh-CN" sz="2000" dirty="0"/>
              <a:t>LocalDate day4 = </a:t>
            </a:r>
            <a:r>
              <a:rPr lang="en-US" altLang="zh-CN" sz="2000" dirty="0" err="1"/>
              <a:t>LocalDate.ofYearDay</a:t>
            </a:r>
            <a:r>
              <a:rPr lang="en-US" altLang="zh-CN" sz="2000" dirty="0"/>
              <a:t>(2022, 400);  //Invalid value for </a:t>
            </a:r>
            <a:r>
              <a:rPr lang="en-US" altLang="zh-CN" sz="2000" dirty="0" err="1"/>
              <a:t>DayOfYear</a:t>
            </a:r>
            <a:r>
              <a:rPr lang="en-US" altLang="zh-CN" sz="2000" dirty="0"/>
              <a:t> (valid values 1 - 365/366): 400</a:t>
            </a:r>
            <a:endParaRPr lang="zh-CN" altLang="zh-CN" sz="2000" dirty="0"/>
          </a:p>
          <a:p>
            <a:pPr marL="109855" indent="0">
              <a:buNone/>
            </a:pP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7.5.1 LocalDate</a:t>
            </a:r>
            <a:r>
              <a:rPr lang="zh-CN" altLang="zh-CN" dirty="0">
                <a:effectLst/>
              </a:rPr>
              <a:t>类</a:t>
            </a:r>
            <a:endParaRPr lang="zh-CN" altLang="en-US" dirty="0"/>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16050"/>
            <a:ext cx="8229600" cy="4827905"/>
          </a:xfrm>
        </p:spPr>
        <p:txBody>
          <a:bodyPr vert="horz">
            <a:normAutofit/>
          </a:bodyPr>
          <a:lstStyle/>
          <a:p>
            <a:pPr marL="109855" indent="0">
              <a:buNone/>
            </a:pPr>
            <a:r>
              <a:rPr lang="zh-CN" altLang="zh-CN" sz="2800" dirty="0"/>
              <a:t>（</a:t>
            </a:r>
            <a:r>
              <a:rPr lang="en-US" altLang="zh-CN" sz="2800" dirty="0"/>
              <a:t>2</a:t>
            </a:r>
            <a:r>
              <a:rPr lang="zh-CN" altLang="zh-CN" sz="2800" dirty="0"/>
              <a:t>）获取日期信息的方法</a:t>
            </a:r>
            <a:endParaRPr lang="zh-CN" altLang="zh-CN" sz="2800" dirty="0"/>
          </a:p>
          <a:p>
            <a:r>
              <a:rPr lang="en-US" altLang="zh-CN" sz="2400" dirty="0"/>
              <a:t>LocalDate</a:t>
            </a:r>
            <a:r>
              <a:rPr lang="zh-CN" altLang="zh-CN" sz="2400" dirty="0"/>
              <a:t>提供了大量便捷的获取日期信息的方法，如</a:t>
            </a:r>
            <a:r>
              <a:rPr lang="en-US" altLang="zh-CN" sz="2400" dirty="0"/>
              <a:t>getYear()</a:t>
            </a:r>
            <a:r>
              <a:rPr lang="zh-CN" altLang="zh-CN" sz="2400" dirty="0"/>
              <a:t>，</a:t>
            </a:r>
            <a:r>
              <a:rPr lang="en-US" altLang="zh-CN" sz="2400" dirty="0"/>
              <a:t>getMonthValue()</a:t>
            </a:r>
            <a:r>
              <a:rPr lang="zh-CN" altLang="zh-CN" sz="2400" dirty="0"/>
              <a:t>，</a:t>
            </a:r>
            <a:r>
              <a:rPr lang="en-US" altLang="zh-CN" sz="2400" dirty="0"/>
              <a:t>getDayOfMonth()</a:t>
            </a:r>
            <a:r>
              <a:rPr lang="zh-CN" altLang="zh-CN" sz="2400" dirty="0"/>
              <a:t>，</a:t>
            </a:r>
            <a:r>
              <a:rPr lang="en-US" altLang="zh-CN" sz="2400" dirty="0"/>
              <a:t>getDayOfWeek()</a:t>
            </a:r>
            <a:r>
              <a:rPr lang="zh-CN" altLang="zh-CN" sz="2400" dirty="0"/>
              <a:t>，</a:t>
            </a:r>
            <a:r>
              <a:rPr lang="en-US" altLang="zh-CN" sz="2400" dirty="0"/>
              <a:t>getDayOfYear()</a:t>
            </a:r>
            <a:r>
              <a:rPr lang="zh-CN" altLang="zh-CN" sz="2400" dirty="0"/>
              <a:t>等。</a:t>
            </a:r>
            <a:endParaRPr lang="zh-CN" altLang="zh-CN" sz="2400" dirty="0"/>
          </a:p>
          <a:p>
            <a:r>
              <a:rPr lang="en-US" altLang="zh-CN" dirty="0"/>
              <a:t>public DayOfWeek getDayOfWeek()</a:t>
            </a:r>
            <a:endParaRPr lang="en-US" altLang="zh-CN" dirty="0"/>
          </a:p>
          <a:p>
            <a:r>
              <a:rPr lang="en-US" altLang="zh-CN" dirty="0"/>
              <a:t>getDayOfWeek()</a:t>
            </a:r>
            <a:r>
              <a:rPr lang="zh-CN" altLang="zh-CN" dirty="0"/>
              <a:t>获取当前日期是星期几时，返回数据为枚举类型</a:t>
            </a:r>
            <a:r>
              <a:rPr lang="en-US" altLang="zh-CN" dirty="0"/>
              <a:t>DayOfWeek</a:t>
            </a:r>
            <a:r>
              <a:rPr lang="zh-CN" altLang="zh-CN" dirty="0"/>
              <a:t>。</a:t>
            </a:r>
            <a:endParaRPr lang="zh-CN" altLang="zh-CN" dirty="0"/>
          </a:p>
          <a:p>
            <a:r>
              <a:rPr lang="zh-CN" altLang="zh-CN" dirty="0"/>
              <a:t>枚举是从避免混淆</a:t>
            </a:r>
            <a:r>
              <a:rPr lang="en-US" altLang="zh-CN" dirty="0"/>
              <a:t>int</a:t>
            </a:r>
            <a:r>
              <a:rPr lang="zh-CN" altLang="zh-CN" dirty="0"/>
              <a:t>值的含义、提高程序可读性的角度，采用符号名称代替数字的数据类型，</a:t>
            </a:r>
            <a:r>
              <a:rPr lang="en-US" altLang="zh-CN" dirty="0"/>
              <a:t>DayOfWeek</a:t>
            </a:r>
            <a:r>
              <a:rPr lang="zh-CN" altLang="zh-CN" dirty="0"/>
              <a:t>中用</a:t>
            </a:r>
            <a:r>
              <a:rPr lang="en-US" altLang="zh-CN" dirty="0"/>
              <a:t>MONDAY</a:t>
            </a:r>
            <a:r>
              <a:rPr lang="zh-CN" altLang="zh-CN" dirty="0"/>
              <a:t>表示</a:t>
            </a:r>
            <a:r>
              <a:rPr lang="en-US" altLang="zh-CN" dirty="0"/>
              <a:t>1</a:t>
            </a:r>
            <a:r>
              <a:rPr lang="zh-CN" altLang="zh-CN" dirty="0"/>
              <a:t>，</a:t>
            </a:r>
            <a:r>
              <a:rPr lang="en-US" altLang="zh-CN" dirty="0"/>
              <a:t>TUESDAY</a:t>
            </a:r>
            <a:r>
              <a:rPr lang="zh-CN" altLang="zh-CN" dirty="0"/>
              <a:t>表示</a:t>
            </a:r>
            <a:r>
              <a:rPr lang="en-US" altLang="zh-CN" dirty="0"/>
              <a:t>2</a:t>
            </a:r>
            <a:r>
              <a:rPr lang="zh-CN" altLang="zh-CN" dirty="0"/>
              <a:t>……，</a:t>
            </a:r>
            <a:r>
              <a:rPr lang="en-US" altLang="zh-CN" dirty="0"/>
              <a:t>SUNDAY</a:t>
            </a:r>
            <a:r>
              <a:rPr lang="zh-CN" altLang="zh-CN" dirty="0"/>
              <a:t>表示</a:t>
            </a:r>
            <a:r>
              <a:rPr lang="en-US" altLang="zh-CN" dirty="0"/>
              <a:t>7</a:t>
            </a:r>
            <a:r>
              <a:rPr lang="zh-CN" altLang="zh-CN" dirty="0"/>
              <a:t>。如果需要访问原语</a:t>
            </a:r>
            <a:r>
              <a:rPr lang="en-US" altLang="zh-CN" dirty="0"/>
              <a:t>int</a:t>
            </a:r>
            <a:r>
              <a:rPr lang="zh-CN" altLang="zh-CN" dirty="0"/>
              <a:t>值，使用</a:t>
            </a:r>
            <a:r>
              <a:rPr lang="en-US" altLang="zh-CN" dirty="0"/>
              <a:t>DayOfWeek</a:t>
            </a:r>
            <a:r>
              <a:rPr lang="zh-CN" altLang="zh-CN" dirty="0"/>
              <a:t>中的</a:t>
            </a:r>
            <a:r>
              <a:rPr lang="en-US" altLang="zh-CN" dirty="0" err="1"/>
              <a:t>getValue</a:t>
            </a:r>
            <a:r>
              <a:rPr lang="en-US" altLang="zh-CN" dirty="0"/>
              <a:t>()</a:t>
            </a:r>
            <a:r>
              <a:rPr lang="zh-CN" altLang="zh-CN" dirty="0"/>
              <a:t>方法。</a:t>
            </a:r>
            <a:endParaRPr lang="zh-CN" altLang="zh-CN" dirty="0"/>
          </a:p>
          <a:p>
            <a:pPr marL="109855" indent="0">
              <a:buNone/>
            </a:pPr>
            <a:endParaRPr lang="zh-CN" altLang="en-US"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effectLst/>
              </a:rPr>
              <a:t>7.5.1 LocalDate</a:t>
            </a:r>
            <a:r>
              <a:rPr lang="zh-CN" altLang="zh-CN" dirty="0">
                <a:effectLst/>
              </a:rPr>
              <a:t>类</a:t>
            </a:r>
            <a:endParaRPr lang="zh-CN" altLang="en-US" dirty="0">
              <a:effectLst/>
            </a:endParaRPr>
          </a:p>
        </p:txBody>
      </p:sp>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913" y="393565"/>
            <a:ext cx="6482886" cy="381635"/>
          </a:xfrm>
        </p:spPr>
        <p:txBody>
          <a:bodyPr/>
          <a:lstStyle/>
          <a:p>
            <a:r>
              <a:rPr lang="en-US" altLang="zh-CN" dirty="0">
                <a:effectLst/>
              </a:rPr>
              <a:t>7.5.1 LocalDate</a:t>
            </a:r>
            <a:r>
              <a:rPr lang="zh-CN" altLang="zh-CN" dirty="0">
                <a:effectLst/>
              </a:rPr>
              <a:t>类</a:t>
            </a:r>
            <a:endParaRPr lang="zh-CN" altLang="en-US" dirty="0"/>
          </a:p>
        </p:txBody>
      </p:sp>
      <p:graphicFrame>
        <p:nvGraphicFramePr>
          <p:cNvPr id="4" name="表格 3"/>
          <p:cNvGraphicFramePr>
            <a:graphicFrameLocks noGrp="1"/>
          </p:cNvGraphicFramePr>
          <p:nvPr/>
        </p:nvGraphicFramePr>
        <p:xfrm>
          <a:off x="1832154" y="2133615"/>
          <a:ext cx="2885103" cy="3211551"/>
        </p:xfrm>
        <a:graphic>
          <a:graphicData uri="http://schemas.openxmlformats.org/drawingml/2006/table">
            <a:tbl>
              <a:tblPr firstRow="1" bandRow="1">
                <a:tableStyleId>{5C22544A-7EE6-4342-B048-85BDC9FD1C3A}</a:tableStyleId>
              </a:tblPr>
              <a:tblGrid>
                <a:gridCol w="933416"/>
                <a:gridCol w="1951687"/>
              </a:tblGrid>
              <a:tr h="458793">
                <a:tc>
                  <a:txBody>
                    <a:bodyPr/>
                    <a:lstStyle/>
                    <a:p>
                      <a:pPr algn="l"/>
                      <a:r>
                        <a:rPr lang="en-US" altLang="zh-CN" sz="2000" dirty="0">
                          <a:latin typeface="Calibri" panose="020F0502020204030204" charset="0"/>
                          <a:cs typeface="Calibri" panose="020F0502020204030204" charset="0"/>
                        </a:rPr>
                        <a:t>1</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MONDAY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2</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TUESDAY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3</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WEDNESDAY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4</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THURSDAY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5</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FRIDAY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6</a:t>
                      </a:r>
                      <a:endParaRPr lang="zh-CN" altLang="en-US" sz="2000" dirty="0">
                        <a:latin typeface="Calibri" panose="020F0502020204030204" charset="0"/>
                        <a:cs typeface="Calibri" panose="020F0502020204030204" charset="0"/>
                      </a:endParaRPr>
                    </a:p>
                  </a:txBody>
                  <a:tcPr/>
                </a:tc>
                <a:tc>
                  <a:txBody>
                    <a:bodyPr/>
                    <a:lstStyle/>
                    <a:p>
                      <a:pPr algn="l"/>
                      <a:r>
                        <a:rPr lang="zh-CN" altLang="en-US" sz="2000" dirty="0">
                          <a:latin typeface="Calibri" panose="020F0502020204030204" charset="0"/>
                          <a:cs typeface="Calibri" panose="020F0502020204030204" charset="0"/>
                        </a:rPr>
                        <a:t>SATURDAY</a:t>
                      </a:r>
                      <a:endParaRPr lang="zh-CN" altLang="en-US" sz="2000" dirty="0">
                        <a:latin typeface="Calibri" panose="020F0502020204030204" charset="0"/>
                        <a:cs typeface="Calibri" panose="020F0502020204030204" charset="0"/>
                      </a:endParaRPr>
                    </a:p>
                  </a:txBody>
                  <a:tcPr/>
                </a:tc>
              </a:tr>
              <a:tr h="458793">
                <a:tc>
                  <a:txBody>
                    <a:bodyPr/>
                    <a:lstStyle/>
                    <a:p>
                      <a:pPr algn="l"/>
                      <a:r>
                        <a:rPr lang="en-US" altLang="zh-CN" sz="2000" dirty="0">
                          <a:latin typeface="Calibri" panose="020F0502020204030204" charset="0"/>
                          <a:cs typeface="Calibri" panose="020F0502020204030204" charset="0"/>
                        </a:rPr>
                        <a:t>7</a:t>
                      </a:r>
                      <a:endParaRPr lang="zh-CN" altLang="en-US" sz="2000" dirty="0">
                        <a:latin typeface="Calibri" panose="020F0502020204030204" charset="0"/>
                        <a:cs typeface="Calibri" panose="020F0502020204030204" charset="0"/>
                      </a:endParaRPr>
                    </a:p>
                  </a:txBody>
                  <a:tcPr/>
                </a:tc>
                <a:tc>
                  <a:txBody>
                    <a:bodyPr/>
                    <a:lstStyle/>
                    <a:p>
                      <a:pPr algn="l"/>
                      <a:r>
                        <a:rPr lang="en-US" altLang="zh-CN" sz="2000" dirty="0">
                          <a:latin typeface="Calibri" panose="020F0502020204030204" charset="0"/>
                          <a:cs typeface="Calibri" panose="020F0502020204030204" charset="0"/>
                        </a:rPr>
                        <a:t>SUNDAY</a:t>
                      </a:r>
                      <a:endParaRPr lang="zh-CN" altLang="en-US" sz="2000" dirty="0">
                        <a:latin typeface="Calibri" panose="020F0502020204030204" charset="0"/>
                        <a:cs typeface="Calibri" panose="020F0502020204030204" charset="0"/>
                      </a:endParaRPr>
                    </a:p>
                  </a:txBody>
                  <a:tcPr/>
                </a:tc>
              </a:tr>
            </a:tbl>
          </a:graphicData>
        </a:graphic>
      </p:graphicFrame>
      <p:sp>
        <p:nvSpPr>
          <p:cNvPr id="5" name="文本框 4"/>
          <p:cNvSpPr txBox="1"/>
          <p:nvPr/>
        </p:nvSpPr>
        <p:spPr>
          <a:xfrm>
            <a:off x="2497244" y="1372369"/>
            <a:ext cx="4577786" cy="368300"/>
          </a:xfrm>
          <a:prstGeom prst="rect">
            <a:avLst/>
          </a:prstGeom>
          <a:noFill/>
        </p:spPr>
        <p:txBody>
          <a:bodyPr wrap="square">
            <a:spAutoFit/>
          </a:bodyPr>
          <a:lstStyle/>
          <a:p>
            <a:r>
              <a:rPr lang="en-US" altLang="zh-CN" sz="1800" dirty="0" err="1">
                <a:solidFill>
                  <a:srgbClr val="6A3E3E"/>
                </a:solidFill>
                <a:latin typeface="Consolas" panose="020B0609020204030204" pitchFamily="49" charset="0"/>
              </a:rPr>
              <a:t>date</a:t>
            </a:r>
            <a:r>
              <a:rPr lang="en-US" altLang="zh-CN" sz="1800" dirty="0" err="1">
                <a:solidFill>
                  <a:srgbClr val="000000"/>
                </a:solidFill>
                <a:latin typeface="Consolas" panose="020B0609020204030204" pitchFamily="49" charset="0"/>
              </a:rPr>
              <a:t>.getDayOfWeek</a:t>
            </a:r>
            <a:r>
              <a:rPr lang="en-US" altLang="zh-CN" sz="1800" dirty="0">
                <a:solidFill>
                  <a:srgbClr val="000000"/>
                </a:solidFill>
                <a:latin typeface="Consolas" panose="020B0609020204030204" pitchFamily="49" charset="0"/>
              </a:rPr>
              <a:t>().</a:t>
            </a:r>
            <a:r>
              <a:rPr lang="en-US" altLang="zh-CN" sz="1800" dirty="0" err="1">
                <a:solidFill>
                  <a:srgbClr val="000000"/>
                </a:solidFill>
                <a:latin typeface="Consolas" panose="020B0609020204030204" pitchFamily="49" charset="0"/>
              </a:rPr>
              <a:t>getValue</a:t>
            </a:r>
            <a:r>
              <a:rPr lang="en-US" altLang="zh-CN" sz="1800" dirty="0">
                <a:solidFill>
                  <a:srgbClr val="000000"/>
                </a:solidFill>
                <a:latin typeface="Consolas" panose="020B0609020204030204" pitchFamily="49" charset="0"/>
              </a:rPr>
              <a:t>()</a:t>
            </a:r>
            <a:endParaRPr lang="zh-CN" altLang="en-US" dirty="0"/>
          </a:p>
        </p:txBody>
      </p:sp>
      <p:sp>
        <p:nvSpPr>
          <p:cNvPr id="6" name="文本框 5"/>
          <p:cNvSpPr txBox="1"/>
          <p:nvPr/>
        </p:nvSpPr>
        <p:spPr>
          <a:xfrm>
            <a:off x="1832154" y="5343511"/>
            <a:ext cx="3241696" cy="398780"/>
          </a:xfrm>
          <a:prstGeom prst="rect">
            <a:avLst/>
          </a:prstGeom>
          <a:noFill/>
        </p:spPr>
        <p:txBody>
          <a:bodyPr wrap="square">
            <a:spAutoFit/>
          </a:bodyPr>
          <a:lstStyle>
            <a:defPPr>
              <a:defRPr lang="zh-CN"/>
            </a:defPPr>
            <a:lvl1pPr>
              <a:defRPr sz="2000" b="1">
                <a:solidFill>
                  <a:srgbClr val="FF0000"/>
                </a:solidFill>
                <a:latin typeface="+mn-ea"/>
              </a:defRPr>
            </a:lvl1pPr>
          </a:lstStyle>
          <a:p>
            <a:r>
              <a:rPr lang="en-US" altLang="zh-CN" dirty="0"/>
              <a:t>LocalDate</a:t>
            </a:r>
            <a:r>
              <a:rPr lang="zh-CN" altLang="en-US" dirty="0"/>
              <a:t>：</a:t>
            </a:r>
            <a:r>
              <a:rPr lang="en-US" altLang="zh-CN" dirty="0"/>
              <a:t>DayOfWeek</a:t>
            </a:r>
            <a:endParaRPr lang="zh-CN" altLang="en-US" dirty="0"/>
          </a:p>
        </p:txBody>
      </p:sp>
      <p:sp>
        <p:nvSpPr>
          <p:cNvPr id="7" name="箭头: 下 6"/>
          <p:cNvSpPr/>
          <p:nvPr/>
        </p:nvSpPr>
        <p:spPr>
          <a:xfrm>
            <a:off x="3937404" y="1725784"/>
            <a:ext cx="216024" cy="399319"/>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368425"/>
            <a:ext cx="8229600" cy="4525645"/>
          </a:xfrm>
        </p:spPr>
        <p:txBody>
          <a:bodyPr vert="horz">
            <a:normAutofit/>
          </a:bodyPr>
          <a:lstStyle/>
          <a:p>
            <a:pPr marL="109855" indent="0">
              <a:buNone/>
            </a:pPr>
            <a:r>
              <a:rPr lang="zh-CN" altLang="zh-CN" sz="3300" dirty="0"/>
              <a:t>（</a:t>
            </a:r>
            <a:r>
              <a:rPr lang="en-US" altLang="zh-CN" sz="3300" dirty="0"/>
              <a:t>3</a:t>
            </a:r>
            <a:r>
              <a:rPr lang="zh-CN" altLang="zh-CN" sz="3300" dirty="0"/>
              <a:t>）用绝对值调整日期的方法</a:t>
            </a:r>
            <a:endParaRPr lang="zh-CN" altLang="zh-CN" sz="3300" dirty="0"/>
          </a:p>
          <a:p>
            <a:r>
              <a:rPr lang="en-US" altLang="zh-CN" dirty="0"/>
              <a:t>LocalDate</a:t>
            </a:r>
            <a:r>
              <a:rPr lang="zh-CN" altLang="zh-CN" dirty="0"/>
              <a:t>提供了</a:t>
            </a:r>
            <a:r>
              <a:rPr lang="en-US" altLang="zh-CN" dirty="0"/>
              <a:t>with()</a:t>
            </a:r>
            <a:r>
              <a:rPr lang="zh-CN" altLang="zh-CN" dirty="0"/>
              <a:t>方法用于调整日期，并返回该日期的调整后副本。</a:t>
            </a:r>
            <a:endParaRPr lang="zh-CN" altLang="zh-CN" dirty="0"/>
          </a:p>
          <a:p>
            <a:r>
              <a:rPr lang="en-US" altLang="zh-CN" dirty="0"/>
              <a:t>public LocalDate with(TemporalAdjuster adjuster)</a:t>
            </a:r>
            <a:endParaRPr lang="en-US" altLang="zh-CN" dirty="0"/>
          </a:p>
          <a:p>
            <a:r>
              <a:rPr lang="zh-CN" altLang="zh-CN" dirty="0"/>
              <a:t>调整根据参数</a:t>
            </a:r>
            <a:r>
              <a:rPr lang="en-US" altLang="zh-CN" dirty="0"/>
              <a:t>TemporalAdjuster</a:t>
            </a:r>
            <a:r>
              <a:rPr lang="zh-CN" altLang="zh-CN" dirty="0"/>
              <a:t>对象进行，</a:t>
            </a:r>
            <a:r>
              <a:rPr lang="en-US" altLang="zh-CN" dirty="0" err="1"/>
              <a:t>java.time.temporal</a:t>
            </a:r>
            <a:r>
              <a:rPr lang="zh-CN" altLang="zh-CN" dirty="0"/>
              <a:t>包下的</a:t>
            </a:r>
            <a:r>
              <a:rPr lang="en-US" altLang="zh-CN" dirty="0" err="1"/>
              <a:t>TemporalAdjusters</a:t>
            </a:r>
            <a:r>
              <a:rPr lang="zh-CN" altLang="zh-CN" dirty="0"/>
              <a:t>类提供了返回各种</a:t>
            </a:r>
            <a:r>
              <a:rPr lang="en-US" altLang="zh-CN" dirty="0"/>
              <a:t>TemporalAdjuster</a:t>
            </a:r>
            <a:r>
              <a:rPr lang="zh-CN" altLang="zh-CN" dirty="0"/>
              <a:t>对象的静态方法，如</a:t>
            </a:r>
            <a:r>
              <a:rPr lang="en-US" altLang="zh-CN" dirty="0" err="1"/>
              <a:t>TemporalAdjusters</a:t>
            </a:r>
            <a:r>
              <a:rPr lang="zh-CN" altLang="zh-CN" dirty="0"/>
              <a:t>中的</a:t>
            </a:r>
            <a:r>
              <a:rPr lang="en-US" altLang="zh-CN" dirty="0" err="1"/>
              <a:t>lastDayOfMonth</a:t>
            </a:r>
            <a:r>
              <a:rPr lang="en-US" altLang="zh-CN" dirty="0"/>
              <a:t>()</a:t>
            </a:r>
            <a:r>
              <a:rPr lang="zh-CN" altLang="zh-CN" dirty="0"/>
              <a:t>方法返回月内最后一天的调整器</a:t>
            </a:r>
            <a:r>
              <a:rPr lang="zh-CN" altLang="en-US" dirty="0"/>
              <a:t>。</a:t>
            </a: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7.5.1 LocalDate</a:t>
            </a:r>
            <a:r>
              <a:rPr lang="zh-CN" altLang="zh-CN" dirty="0">
                <a:effectLst/>
              </a:rPr>
              <a:t>类</a:t>
            </a:r>
            <a:endParaRPr lang="zh-CN" altLang="en-US" dirty="0"/>
          </a:p>
        </p:txBody>
      </p: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73200"/>
            <a:ext cx="8229600" cy="4525645"/>
          </a:xfrm>
        </p:spPr>
        <p:txBody>
          <a:bodyPr vert="horz">
            <a:normAutofit/>
          </a:bodyPr>
          <a:lstStyle/>
          <a:p>
            <a:r>
              <a:rPr lang="en-US" altLang="zh-CN" sz="2400" dirty="0"/>
              <a:t>public static TemporalAdjuster </a:t>
            </a:r>
            <a:r>
              <a:rPr lang="en-US" altLang="zh-CN" sz="2400" dirty="0" err="1"/>
              <a:t>lastDayOfMonth</a:t>
            </a:r>
            <a:r>
              <a:rPr lang="en-US" altLang="zh-CN" sz="2400" dirty="0"/>
              <a:t>()</a:t>
            </a:r>
            <a:endParaRPr lang="zh-CN" altLang="zh-CN" sz="2400" dirty="0"/>
          </a:p>
          <a:p>
            <a:pPr lvl="1"/>
            <a:r>
              <a:rPr lang="zh-CN" altLang="zh-CN" sz="2000" dirty="0"/>
              <a:t>使用如下语句即可将一个</a:t>
            </a:r>
            <a:r>
              <a:rPr lang="en-US" altLang="zh-CN" sz="2000" dirty="0"/>
              <a:t>LocalDate</a:t>
            </a:r>
            <a:r>
              <a:rPr lang="zh-CN" altLang="zh-CN" sz="2000" dirty="0"/>
              <a:t>对象（下面用</a:t>
            </a:r>
            <a:r>
              <a:rPr lang="en-US" altLang="zh-CN" sz="2000" dirty="0"/>
              <a:t>**</a:t>
            </a:r>
            <a:r>
              <a:rPr lang="zh-CN" altLang="zh-CN" sz="2000" dirty="0"/>
              <a:t>表示）的时间调整该改月的最后一天，从而获取该月有多少天。</a:t>
            </a:r>
            <a:endParaRPr lang="zh-CN" altLang="zh-CN" sz="2000" dirty="0"/>
          </a:p>
          <a:p>
            <a:pPr marL="109855" indent="0">
              <a:buNone/>
            </a:pPr>
            <a:endParaRPr lang="en-US" altLang="zh-CN" sz="2400" dirty="0"/>
          </a:p>
          <a:p>
            <a:pPr marL="109855" indent="0">
              <a:buNone/>
            </a:pPr>
            <a:r>
              <a:rPr lang="en-US" altLang="zh-CN" sz="2400" dirty="0"/>
              <a:t>**.with(</a:t>
            </a:r>
            <a:r>
              <a:rPr lang="en-US" altLang="zh-CN" sz="2400" dirty="0" err="1"/>
              <a:t>TemporalAdjusters.lastDayOfMonth</a:t>
            </a:r>
            <a:r>
              <a:rPr lang="en-US" altLang="zh-CN" sz="2400" dirty="0"/>
              <a:t>()).getDayOfMonth()</a:t>
            </a:r>
            <a:endParaRPr lang="zh-CN" altLang="zh-CN" sz="2400" dirty="0"/>
          </a:p>
          <a:p>
            <a:pPr marL="109855" indent="0">
              <a:buNone/>
            </a:pPr>
            <a:endParaRPr lang="zh-CN" altLang="en-US" sz="2400"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7.5.1 LocalDate</a:t>
            </a:r>
            <a:r>
              <a:rPr lang="zh-CN" altLang="zh-CN" dirty="0">
                <a:effectLst/>
              </a:rPr>
              <a:t>类</a:t>
            </a:r>
            <a:endParaRPr lang="zh-CN" altLang="en-US" dirty="0"/>
          </a:p>
        </p:txBody>
      </p:sp>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57325"/>
            <a:ext cx="8229600" cy="4525645"/>
          </a:xfrm>
        </p:spPr>
        <p:txBody>
          <a:bodyPr vert="horz">
            <a:normAutofit/>
          </a:bodyPr>
          <a:lstStyle/>
          <a:p>
            <a:pPr marL="109855" indent="0">
              <a:buNone/>
            </a:pPr>
            <a:r>
              <a:rPr lang="zh-CN" altLang="zh-CN" sz="3300" dirty="0"/>
              <a:t>（</a:t>
            </a:r>
            <a:r>
              <a:rPr lang="en-US" altLang="zh-CN" sz="3300" dirty="0"/>
              <a:t>4</a:t>
            </a:r>
            <a:r>
              <a:rPr lang="zh-CN" altLang="zh-CN" sz="3300" dirty="0"/>
              <a:t>）用相对值调整日期的方法</a:t>
            </a:r>
            <a:endParaRPr lang="zh-CN" altLang="zh-CN" sz="3300" dirty="0"/>
          </a:p>
          <a:p>
            <a:r>
              <a:rPr lang="en-US" altLang="zh-CN" dirty="0"/>
              <a:t>LocalDate</a:t>
            </a:r>
            <a:r>
              <a:rPr lang="zh-CN" altLang="zh-CN" dirty="0"/>
              <a:t>提供了相对调整日期的方法，在当前日期的基础上加（减）一个日期量，如</a:t>
            </a:r>
            <a:r>
              <a:rPr lang="en-US" altLang="zh-CN" dirty="0"/>
              <a:t>plusDays()</a:t>
            </a:r>
            <a:r>
              <a:rPr lang="zh-CN" altLang="zh-CN" dirty="0"/>
              <a:t>，</a:t>
            </a:r>
            <a:r>
              <a:rPr lang="en-US" altLang="zh-CN" dirty="0"/>
              <a:t>plusMonths()</a:t>
            </a:r>
            <a:r>
              <a:rPr lang="zh-CN" altLang="zh-CN" dirty="0"/>
              <a:t>，</a:t>
            </a:r>
            <a:r>
              <a:rPr lang="en-US" altLang="zh-CN" dirty="0"/>
              <a:t>plusWeeks()</a:t>
            </a:r>
            <a:r>
              <a:rPr lang="zh-CN" altLang="zh-CN" dirty="0"/>
              <a:t>，</a:t>
            </a:r>
            <a:r>
              <a:rPr lang="en-US" altLang="zh-CN" dirty="0"/>
              <a:t>plusYears()</a:t>
            </a:r>
            <a:r>
              <a:rPr lang="zh-CN" altLang="zh-CN" dirty="0"/>
              <a:t>等。</a:t>
            </a:r>
            <a:endParaRPr lang="zh-CN" altLang="zh-CN" dirty="0"/>
          </a:p>
          <a:p>
            <a:r>
              <a:rPr lang="en-US" altLang="zh-CN" dirty="0"/>
              <a:t>public LocalDate plusWeeks(long </a:t>
            </a:r>
            <a:r>
              <a:rPr lang="en-US" altLang="zh-CN" dirty="0" err="1"/>
              <a:t>weeksToAdd</a:t>
            </a:r>
            <a:r>
              <a:rPr lang="en-US" altLang="zh-CN" dirty="0"/>
              <a:t>)</a:t>
            </a:r>
            <a:endParaRPr lang="en-US" altLang="zh-CN" dirty="0"/>
          </a:p>
          <a:p>
            <a:r>
              <a:rPr lang="zh-CN" altLang="zh-CN" dirty="0"/>
              <a:t>在日期对象上添加指定的周数，返回</a:t>
            </a:r>
            <a:r>
              <a:rPr lang="en-US" altLang="zh-CN" dirty="0"/>
              <a:t>LocalDate</a:t>
            </a:r>
            <a:r>
              <a:rPr lang="zh-CN" altLang="zh-CN" dirty="0"/>
              <a:t>对象的副本。</a:t>
            </a:r>
            <a:endParaRPr lang="zh-CN" altLang="zh-CN" dirty="0"/>
          </a:p>
          <a:p>
            <a:pPr marL="109855" indent="0">
              <a:buNone/>
            </a:pP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7.5.1 LocalDate</a:t>
            </a:r>
            <a:r>
              <a:rPr lang="zh-CN" altLang="zh-CN" dirty="0">
                <a:effectLst/>
              </a:rPr>
              <a:t>类</a:t>
            </a:r>
            <a:endParaRPr lang="zh-CN" altLang="en-US" dirty="0"/>
          </a:p>
        </p:txBody>
      </p:sp>
    </p:spTree>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457200" y="1456690"/>
            <a:ext cx="8229600" cy="4525645"/>
          </a:xfrm>
        </p:spPr>
        <p:txBody>
          <a:bodyPr vert="horz">
            <a:normAutofit/>
          </a:bodyPr>
          <a:lstStyle/>
          <a:p>
            <a:r>
              <a:rPr lang="zh-CN" altLang="zh-CN" dirty="0"/>
              <a:t>假设开学日期为</a:t>
            </a:r>
            <a:r>
              <a:rPr lang="en-US" altLang="zh-CN" dirty="0"/>
              <a:t>2022-2-28</a:t>
            </a:r>
            <a:r>
              <a:rPr lang="zh-CN" altLang="zh-CN" dirty="0"/>
              <a:t>日，教学运行</a:t>
            </a:r>
            <a:r>
              <a:rPr lang="en-US" altLang="zh-CN" dirty="0"/>
              <a:t>16</a:t>
            </a:r>
            <a:r>
              <a:rPr lang="zh-CN" altLang="zh-CN" dirty="0"/>
              <a:t>周，</a:t>
            </a:r>
            <a:r>
              <a:rPr lang="en-US" altLang="zh-CN" dirty="0"/>
              <a:t>16</a:t>
            </a:r>
            <a:r>
              <a:rPr lang="zh-CN" altLang="zh-CN" dirty="0"/>
              <a:t>周后开始期末考试，考试从哪天开始呢</a:t>
            </a:r>
            <a:r>
              <a:rPr lang="zh-CN" altLang="en-US" dirty="0"/>
              <a:t>？</a:t>
            </a:r>
            <a:endParaRPr lang="en-US" altLang="zh-CN" dirty="0"/>
          </a:p>
          <a:p>
            <a:endParaRPr lang="zh-CN" altLang="zh-CN" dirty="0"/>
          </a:p>
          <a:p>
            <a:pPr marL="109855" indent="0">
              <a:buNone/>
            </a:pPr>
            <a:r>
              <a:rPr lang="en-US" altLang="zh-CN" sz="2000" dirty="0"/>
              <a:t>LocalDate </a:t>
            </a:r>
            <a:r>
              <a:rPr lang="en-US" altLang="zh-CN" sz="2000" dirty="0" err="1"/>
              <a:t>termBeginsDate</a:t>
            </a:r>
            <a:r>
              <a:rPr lang="en-US" altLang="zh-CN" sz="2000" dirty="0"/>
              <a:t> = </a:t>
            </a:r>
            <a:r>
              <a:rPr lang="en-US" altLang="zh-CN" sz="2000" dirty="0" err="1"/>
              <a:t>LocalDate.of</a:t>
            </a:r>
            <a:r>
              <a:rPr lang="en-US" altLang="zh-CN" sz="2000" dirty="0"/>
              <a:t>(2022, 2, 28);</a:t>
            </a:r>
            <a:endParaRPr lang="zh-CN" altLang="zh-CN" sz="2000" dirty="0"/>
          </a:p>
          <a:p>
            <a:pPr marL="109855" indent="0">
              <a:buNone/>
            </a:pPr>
            <a:r>
              <a:rPr lang="en-US" altLang="zh-CN" sz="2000" dirty="0"/>
              <a:t>//</a:t>
            </a:r>
            <a:r>
              <a:rPr lang="zh-CN" altLang="zh-CN" sz="2000" dirty="0"/>
              <a:t>加上</a:t>
            </a:r>
            <a:r>
              <a:rPr lang="en-US" altLang="zh-CN" sz="2000" dirty="0"/>
              <a:t>16</a:t>
            </a:r>
            <a:r>
              <a:rPr lang="zh-CN" altLang="zh-CN" sz="2000" dirty="0"/>
              <a:t>周</a:t>
            </a:r>
            <a:endParaRPr lang="zh-CN" altLang="zh-CN" sz="2000" dirty="0"/>
          </a:p>
          <a:p>
            <a:pPr marL="109855" indent="0">
              <a:buNone/>
            </a:pPr>
            <a:r>
              <a:rPr lang="en-US" altLang="zh-CN" sz="2000" dirty="0"/>
              <a:t>LocalDate </a:t>
            </a:r>
            <a:r>
              <a:rPr lang="en-US" altLang="zh-CN" sz="2000" dirty="0" err="1"/>
              <a:t>termEndsDate</a:t>
            </a:r>
            <a:r>
              <a:rPr lang="en-US" altLang="zh-CN" sz="2000" dirty="0"/>
              <a:t> = </a:t>
            </a:r>
            <a:r>
              <a:rPr lang="en-US" altLang="zh-CN" sz="2000" dirty="0" err="1"/>
              <a:t>termBeginsDate.plusWeeks</a:t>
            </a:r>
            <a:r>
              <a:rPr lang="en-US" altLang="zh-CN" sz="2000" dirty="0"/>
              <a:t>(16); </a:t>
            </a:r>
            <a:r>
              <a:rPr lang="en-US" altLang="zh-CN" sz="2000" dirty="0" err="1"/>
              <a:t>System.out.println</a:t>
            </a:r>
            <a:r>
              <a:rPr lang="en-US" altLang="zh-CN" sz="2000" dirty="0"/>
              <a:t>(</a:t>
            </a:r>
            <a:r>
              <a:rPr lang="en-US" altLang="zh-CN" sz="2000" dirty="0" err="1"/>
              <a:t>termEndsDate</a:t>
            </a:r>
            <a:r>
              <a:rPr lang="en-US" altLang="zh-CN" sz="2000" dirty="0"/>
              <a:t>);   //2022-06-20</a:t>
            </a:r>
            <a:endParaRPr lang="zh-CN" altLang="zh-CN" sz="2000" dirty="0"/>
          </a:p>
          <a:p>
            <a:pPr marL="109855" indent="0">
              <a:buNone/>
            </a:pPr>
            <a:endParaRPr lang="zh-CN" altLang="en-US" dirty="0"/>
          </a:p>
        </p:txBody>
      </p:sp>
      <p:sp>
        <p:nvSpPr>
          <p:cNvPr id="3" name="标题 2"/>
          <p:cNvSpPr>
            <a:spLocks noGrp="1"/>
          </p:cNvSpPr>
          <p:nvPr>
            <p:ph type="title"/>
          </p:nvPr>
        </p:nvSpPr>
        <p:spPr>
          <a:xfrm>
            <a:off x="1204913" y="393565"/>
            <a:ext cx="6482886" cy="381635"/>
          </a:xfrm>
        </p:spPr>
        <p:txBody>
          <a:bodyPr/>
          <a:lstStyle/>
          <a:p>
            <a:r>
              <a:rPr lang="en-US" altLang="zh-CN" dirty="0">
                <a:effectLst/>
              </a:rPr>
              <a:t>7.5.1 LocalDate</a:t>
            </a:r>
            <a:r>
              <a:rPr lang="zh-CN" altLang="zh-CN" dirty="0">
                <a:effectLst/>
              </a:rPr>
              <a:t>类</a:t>
            </a:r>
            <a:endParaRPr lang="zh-CN" altLang="en-US" dirty="0"/>
          </a:p>
        </p:txBody>
      </p:sp>
    </p:spTree>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313690" y="1473200"/>
            <a:ext cx="8229600" cy="4525645"/>
          </a:xfrm>
        </p:spPr>
        <p:txBody>
          <a:bodyPr vert="horz">
            <a:normAutofit/>
          </a:bodyPr>
          <a:lstStyle/>
          <a:p>
            <a:r>
              <a:rPr lang="en-US" altLang="zh-CN" dirty="0"/>
              <a:t>DateTimeFormatter </a:t>
            </a:r>
            <a:r>
              <a:rPr lang="zh-CN" altLang="zh-CN" dirty="0"/>
              <a:t>类位于</a:t>
            </a:r>
            <a:r>
              <a:rPr lang="en-US" altLang="zh-CN" dirty="0" err="1"/>
              <a:t>java.time.format</a:t>
            </a:r>
            <a:r>
              <a:rPr lang="zh-CN" altLang="zh-CN" dirty="0"/>
              <a:t>包下，用于格式化和解析日期</a:t>
            </a:r>
            <a:r>
              <a:rPr lang="en-US" altLang="zh-CN" dirty="0"/>
              <a:t>/</a:t>
            </a:r>
            <a:r>
              <a:rPr lang="zh-CN" altLang="zh-CN" dirty="0"/>
              <a:t>时间对象</a:t>
            </a:r>
            <a:endParaRPr lang="zh-CN" altLang="en-US" dirty="0"/>
          </a:p>
        </p:txBody>
      </p:sp>
      <p:sp>
        <p:nvSpPr>
          <p:cNvPr id="3" name="标题 2"/>
          <p:cNvSpPr>
            <a:spLocks noGrp="1"/>
          </p:cNvSpPr>
          <p:nvPr>
            <p:ph type="title"/>
          </p:nvPr>
        </p:nvSpPr>
        <p:spPr/>
        <p:txBody>
          <a:bodyPr vert="horz" rtlCol="0" anchor="ctr">
            <a:normAutofit/>
            <a:scene3d>
              <a:camera prst="orthographicFront"/>
              <a:lightRig rig="soft" dir="t"/>
            </a:scene3d>
            <a:sp3d prstMaterial="softEdge">
              <a:bevelT w="25400" h="25400"/>
            </a:sp3d>
          </a:bodyPr>
          <a:lstStyle/>
          <a:p>
            <a:r>
              <a:rPr lang="en-US" altLang="zh-CN" dirty="0">
                <a:effectLst/>
              </a:rPr>
              <a:t>7.5.2 DateTimeFormatter</a:t>
            </a:r>
            <a:endParaRPr lang="zh-CN" altLang="en-US" dirty="0">
              <a:effectLst/>
            </a:endParaRPr>
          </a:p>
        </p:txBody>
      </p:sp>
      <p:graphicFrame>
        <p:nvGraphicFramePr>
          <p:cNvPr id="4" name="表格 3"/>
          <p:cNvGraphicFramePr>
            <a:graphicFrameLocks noGrp="1"/>
          </p:cNvGraphicFramePr>
          <p:nvPr/>
        </p:nvGraphicFramePr>
        <p:xfrm>
          <a:off x="899592" y="2602753"/>
          <a:ext cx="7056783" cy="2283112"/>
        </p:xfrm>
        <a:graphic>
          <a:graphicData uri="http://schemas.openxmlformats.org/drawingml/2006/table">
            <a:tbl>
              <a:tblPr firstRow="1" firstCol="1" bandRow="1">
                <a:tableStyleId>{5C22544A-7EE6-4342-B048-85BDC9FD1C3A}</a:tableStyleId>
              </a:tblPr>
              <a:tblGrid>
                <a:gridCol w="1221052"/>
                <a:gridCol w="2182784"/>
                <a:gridCol w="1221052"/>
                <a:gridCol w="2431895"/>
              </a:tblGrid>
              <a:tr h="418378">
                <a:tc>
                  <a:txBody>
                    <a:bodyPr/>
                    <a:lstStyle/>
                    <a:p>
                      <a:pPr algn="just">
                        <a:lnSpc>
                          <a:spcPct val="100000"/>
                        </a:lnSpc>
                        <a:spcBef>
                          <a:spcPts val="600"/>
                        </a:spcBef>
                      </a:pPr>
                      <a:r>
                        <a:rPr lang="zh-CN" sz="2000">
                          <a:effectLst/>
                        </a:rPr>
                        <a:t>模板字符</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00000"/>
                        </a:lnSpc>
                        <a:spcBef>
                          <a:spcPts val="600"/>
                        </a:spcBef>
                      </a:pPr>
                      <a:r>
                        <a:rPr lang="zh-CN" sz="2000">
                          <a:effectLst/>
                        </a:rPr>
                        <a:t>日期或时间元素</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00000"/>
                        </a:lnSpc>
                        <a:spcBef>
                          <a:spcPts val="600"/>
                        </a:spcBef>
                      </a:pPr>
                      <a:r>
                        <a:rPr lang="zh-CN" sz="2000">
                          <a:effectLst/>
                        </a:rPr>
                        <a:t>模板字符</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00000"/>
                        </a:lnSpc>
                        <a:spcBef>
                          <a:spcPts val="600"/>
                        </a:spcBef>
                      </a:pPr>
                      <a:r>
                        <a:rPr lang="zh-CN" sz="2000">
                          <a:effectLst/>
                        </a:rPr>
                        <a:t>日期或时间元素</a:t>
                      </a:r>
                      <a:endParaRPr lang="zh-CN" sz="1800">
                        <a:effectLst/>
                        <a:latin typeface="Times New Roman" panose="02020603050405020304" pitchFamily="18" charset="0"/>
                        <a:ea typeface="宋体" panose="02010600030101010101" pitchFamily="2" charset="-122"/>
                      </a:endParaRPr>
                    </a:p>
                  </a:txBody>
                  <a:tcPr marL="68580" marR="68580" marT="0" marB="0" anchor="ctr"/>
                </a:tc>
              </a:tr>
              <a:tr h="418378">
                <a:tc>
                  <a:txBody>
                    <a:bodyPr/>
                    <a:lstStyle/>
                    <a:p>
                      <a:pPr algn="just">
                        <a:lnSpc>
                          <a:spcPct val="100000"/>
                        </a:lnSpc>
                        <a:spcBef>
                          <a:spcPts val="600"/>
                        </a:spcBef>
                      </a:pPr>
                      <a:r>
                        <a:rPr lang="en-US" sz="2000">
                          <a:effectLst/>
                        </a:rPr>
                        <a:t>y</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ct val="100000"/>
                        </a:lnSpc>
                        <a:spcBef>
                          <a:spcPts val="600"/>
                        </a:spcBef>
                      </a:pPr>
                      <a:r>
                        <a:rPr lang="en-US" sz="2000">
                          <a:effectLst/>
                        </a:rPr>
                        <a:t>year-of-era</a:t>
                      </a:r>
                      <a:endParaRPr lang="zh-CN" sz="2000">
                        <a:effectLst/>
                        <a:latin typeface="Times New Roman" panose="02020603050405020304" pitchFamily="18" charset="0"/>
                      </a:endParaRPr>
                    </a:p>
                  </a:txBody>
                  <a:tcPr marL="68580" marR="68580" marT="0" marB="0" anchor="ctr"/>
                </a:tc>
                <a:tc>
                  <a:txBody>
                    <a:bodyPr/>
                    <a:lstStyle/>
                    <a:p>
                      <a:pPr algn="just">
                        <a:lnSpc>
                          <a:spcPct val="100000"/>
                        </a:lnSpc>
                        <a:spcBef>
                          <a:spcPts val="6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effectLst/>
                        </a:rPr>
                        <a:t>H</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00000"/>
                        </a:lnSpc>
                        <a:spcBef>
                          <a:spcPts val="6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effectLst/>
                        </a:rPr>
                        <a:t>hour-of-day (0-23)</a:t>
                      </a:r>
                      <a:endParaRPr lang="zh-CN" sz="1800">
                        <a:effectLst/>
                        <a:latin typeface="Times New Roman" panose="02020603050405020304" pitchFamily="18" charset="0"/>
                        <a:ea typeface="宋体" panose="02010600030101010101" pitchFamily="2" charset="-122"/>
                      </a:endParaRPr>
                    </a:p>
                  </a:txBody>
                  <a:tcPr marL="68580" marR="68580" marT="0" marB="0" anchor="ctr"/>
                </a:tc>
              </a:tr>
              <a:tr h="418378">
                <a:tc>
                  <a:txBody>
                    <a:bodyPr/>
                    <a:lstStyle/>
                    <a:p>
                      <a:pPr algn="just">
                        <a:lnSpc>
                          <a:spcPct val="100000"/>
                        </a:lnSpc>
                        <a:spcBef>
                          <a:spcPts val="6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effectLst/>
                        </a:rPr>
                        <a:t>M</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ct val="100000"/>
                        </a:lnSpc>
                        <a:spcBef>
                          <a:spcPts val="600"/>
                        </a:spcBef>
                      </a:pPr>
                      <a:r>
                        <a:rPr lang="en-US" sz="2000">
                          <a:effectLst/>
                        </a:rPr>
                        <a:t>month-of-year</a:t>
                      </a:r>
                      <a:endParaRPr lang="zh-CN" sz="2000">
                        <a:effectLst/>
                        <a:latin typeface="Times New Roman" panose="02020603050405020304" pitchFamily="18" charset="0"/>
                      </a:endParaRPr>
                    </a:p>
                  </a:txBody>
                  <a:tcPr marL="68580" marR="68580" marT="0" marB="0" anchor="ctr"/>
                </a:tc>
                <a:tc>
                  <a:txBody>
                    <a:bodyPr/>
                    <a:lstStyle/>
                    <a:p>
                      <a:pPr algn="just">
                        <a:lnSpc>
                          <a:spcPct val="100000"/>
                        </a:lnSpc>
                        <a:spcBef>
                          <a:spcPts val="6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effectLst/>
                        </a:rPr>
                        <a:t>m</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ct val="100000"/>
                        </a:lnSpc>
                        <a:spcBef>
                          <a:spcPts val="600"/>
                        </a:spcBef>
                      </a:pPr>
                      <a:r>
                        <a:rPr lang="en-US" sz="2000">
                          <a:effectLst/>
                        </a:rPr>
                        <a:t>minute-of-hour</a:t>
                      </a:r>
                      <a:endParaRPr lang="zh-CN" sz="2000">
                        <a:effectLst/>
                        <a:latin typeface="Times New Roman" panose="02020603050405020304" pitchFamily="18" charset="0"/>
                      </a:endParaRPr>
                    </a:p>
                  </a:txBody>
                  <a:tcPr marL="68580" marR="68580" marT="0" marB="0" anchor="ctr"/>
                </a:tc>
              </a:tr>
              <a:tr h="418378">
                <a:tc>
                  <a:txBody>
                    <a:bodyPr/>
                    <a:lstStyle/>
                    <a:p>
                      <a:pPr algn="just">
                        <a:lnSpc>
                          <a:spcPct val="100000"/>
                        </a:lnSpc>
                        <a:spcBef>
                          <a:spcPts val="6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d</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ct val="100000"/>
                        </a:lnSpc>
                        <a:spcBef>
                          <a:spcPts val="600"/>
                        </a:spcBef>
                      </a:pPr>
                      <a:r>
                        <a:rPr lang="en-US" sz="2000">
                          <a:effectLst/>
                        </a:rPr>
                        <a:t>day-of-month</a:t>
                      </a:r>
                      <a:endParaRPr lang="zh-CN" sz="2000">
                        <a:effectLst/>
                        <a:latin typeface="Times New Roman" panose="02020603050405020304" pitchFamily="18" charset="0"/>
                      </a:endParaRPr>
                    </a:p>
                  </a:txBody>
                  <a:tcPr marL="68580" marR="68580" marT="0" marB="0" anchor="ctr"/>
                </a:tc>
                <a:tc>
                  <a:txBody>
                    <a:bodyPr/>
                    <a:lstStyle/>
                    <a:p>
                      <a:pPr algn="just">
                        <a:lnSpc>
                          <a:spcPct val="100000"/>
                        </a:lnSpc>
                        <a:spcBef>
                          <a:spcPts val="6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effectLst/>
                        </a:rPr>
                        <a:t>s</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ct val="100000"/>
                        </a:lnSpc>
                        <a:spcBef>
                          <a:spcPts val="600"/>
                        </a:spcBef>
                      </a:pPr>
                      <a:r>
                        <a:rPr lang="en-US" sz="2000">
                          <a:effectLst/>
                        </a:rPr>
                        <a:t>second-of-minute</a:t>
                      </a:r>
                      <a:endParaRPr lang="zh-CN" sz="2000">
                        <a:effectLst/>
                        <a:latin typeface="Times New Roman" panose="02020603050405020304" pitchFamily="18" charset="0"/>
                      </a:endParaRPr>
                    </a:p>
                  </a:txBody>
                  <a:tcPr marL="68580" marR="68580" marT="0" marB="0" anchor="ctr"/>
                </a:tc>
              </a:tr>
              <a:tr h="418378">
                <a:tc>
                  <a:txBody>
                    <a:bodyPr/>
                    <a:lstStyle/>
                    <a:p>
                      <a:pPr algn="just">
                        <a:lnSpc>
                          <a:spcPct val="100000"/>
                        </a:lnSpc>
                        <a:spcBef>
                          <a:spcPts val="6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E</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ct val="100000"/>
                        </a:lnSpc>
                        <a:spcBef>
                          <a:spcPts val="600"/>
                        </a:spcBef>
                      </a:pPr>
                      <a:r>
                        <a:rPr lang="en-US" sz="2000">
                          <a:effectLst/>
                        </a:rPr>
                        <a:t>day-of-week </a:t>
                      </a:r>
                      <a:endParaRPr lang="zh-CN" sz="2000">
                        <a:effectLst/>
                        <a:latin typeface="Times New Roman" panose="02020603050405020304" pitchFamily="18" charset="0"/>
                      </a:endParaRPr>
                    </a:p>
                  </a:txBody>
                  <a:tcPr marL="68580" marR="68580" marT="0" marB="0" anchor="ctr"/>
                </a:tc>
                <a:tc>
                  <a:txBody>
                    <a:bodyPr/>
                    <a:lstStyle/>
                    <a:p>
                      <a:pPr algn="just">
                        <a:lnSpc>
                          <a:spcPct val="100000"/>
                        </a:lnSpc>
                        <a:spcBef>
                          <a:spcPts val="6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a:effectLst/>
                        </a:rPr>
                        <a:t>a</a:t>
                      </a:r>
                      <a:endParaRPr lang="zh-CN" sz="18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nSpc>
                          <a:spcPct val="100000"/>
                        </a:lnSpc>
                        <a:spcBef>
                          <a:spcPts val="600"/>
                        </a:spcBef>
                      </a:pPr>
                      <a:r>
                        <a:rPr lang="en-US" sz="2000" dirty="0">
                          <a:effectLst/>
                        </a:rPr>
                        <a:t>am-pm-of-day</a:t>
                      </a:r>
                      <a:endParaRPr lang="zh-CN" sz="2000" dirty="0">
                        <a:effectLst/>
                        <a:latin typeface="Times New Roman" panose="02020603050405020304" pitchFamily="18" charset="0"/>
                      </a:endParaRPr>
                    </a:p>
                  </a:txBody>
                  <a:tcPr marL="68580" marR="68580" marT="0" marB="0" anchor="ctr"/>
                </a:tc>
              </a:tr>
            </a:tbl>
          </a:graphicData>
        </a:graphic>
      </p:graphicFrame>
    </p:spTree>
  </p:cSld>
  <p:clrMapOvr>
    <a:masterClrMapping/>
  </p:clrMapOvr>
  <p:transition spd="med">
    <p:fade/>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PP_MARK_KEY" val="1d086617-4f19-4d11-b49c-564cebb48aa2"/>
  <p:tag name="COMMONDATA" val="eyJoZGlkIjoiN2Y1ZmI0YjdjZWUzYWNhMWZjNDU0MGUxNTE3ZjlkNWU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25279</Words>
  <Application>WPS 演示</Application>
  <PresentationFormat>全屏显示(4:3)</PresentationFormat>
  <Paragraphs>1500</Paragraphs>
  <Slides>112</Slides>
  <Notes>12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112</vt:i4>
      </vt:variant>
    </vt:vector>
  </HeadingPairs>
  <TitlesOfParts>
    <vt:vector size="132" baseType="lpstr">
      <vt:lpstr>Arial</vt:lpstr>
      <vt:lpstr>宋体</vt:lpstr>
      <vt:lpstr>Wingdings</vt:lpstr>
      <vt:lpstr>Century Gothic</vt:lpstr>
      <vt:lpstr>微软雅黑</vt:lpstr>
      <vt:lpstr>微软雅黑 Light</vt:lpstr>
      <vt:lpstr>Wingdings 3</vt:lpstr>
      <vt:lpstr>仿宋_GB2312</vt:lpstr>
      <vt:lpstr>仿宋</vt:lpstr>
      <vt:lpstr>Times New Roman</vt:lpstr>
      <vt:lpstr>Book Antiqua</vt:lpstr>
      <vt:lpstr>Times New Roman</vt:lpstr>
      <vt:lpstr>Arial Unicode MS</vt:lpstr>
      <vt:lpstr>Calibri</vt:lpstr>
      <vt:lpstr>Arial</vt:lpstr>
      <vt:lpstr>Consolas</vt:lpstr>
      <vt:lpstr>等线</vt:lpstr>
      <vt:lpstr>Abadi</vt:lpstr>
      <vt:lpstr>Segoe Print</vt:lpstr>
      <vt:lpstr>Office 主题​​</vt:lpstr>
      <vt:lpstr>第7章  常用工具类</vt:lpstr>
      <vt:lpstr>PowerPoint 演示文稿</vt:lpstr>
      <vt:lpstr>应用程序接口API</vt:lpstr>
      <vt:lpstr>PowerPoint 演示文稿</vt:lpstr>
      <vt:lpstr>7.1.1  Java中String对象的管理</vt:lpstr>
      <vt:lpstr>7.1.1  Java中String对象的管理</vt:lpstr>
      <vt:lpstr>7.1.1  Java中String对象的管理</vt:lpstr>
      <vt:lpstr>7.1.1  Java中String对象的管理</vt:lpstr>
      <vt:lpstr>7.1.1  Java中String对象的管理</vt:lpstr>
      <vt:lpstr>7.1.1  Java中String对象的管理</vt:lpstr>
      <vt:lpstr>7.1.1  Java中String对象的管理</vt:lpstr>
      <vt:lpstr>7.1.1  Java中String对象的管理</vt:lpstr>
      <vt:lpstr>7.1.1  Java中String对象的管理</vt:lpstr>
      <vt:lpstr>7.1.1  Java中String对象的管理</vt:lpstr>
      <vt:lpstr>PowerPoint 演示文稿</vt:lpstr>
      <vt:lpstr>7.1.2  String类的常用方法</vt:lpstr>
      <vt:lpstr>7.1.2  String类的常用方法</vt:lpstr>
      <vt:lpstr>7.1.2  String类的常用方法</vt:lpstr>
      <vt:lpstr>7.1.2  String类的常用方法</vt:lpstr>
      <vt:lpstr>7.1.2  String类的常用方法</vt:lpstr>
      <vt:lpstr>7.1.2  String类的常用方法</vt:lpstr>
      <vt:lpstr>7.1.2  String类的常用方法</vt:lpstr>
      <vt:lpstr>7.1.2  String类的常用方法</vt:lpstr>
      <vt:lpstr>7.1.2  String类的常用方法</vt:lpstr>
      <vt:lpstr>7.1.2  String类的常用方法</vt:lpstr>
      <vt:lpstr>7.1.2  String类的常用方法</vt:lpstr>
      <vt:lpstr>7.1.4  StringBuilder和StringBuffer类</vt:lpstr>
      <vt:lpstr>7.1.4  StringBuilder和StringBuffer类</vt:lpstr>
      <vt:lpstr>7.1.4  StringBuilder和StringBuffer类</vt:lpstr>
      <vt:lpstr>7.1.4  StringBuilder和StringBuffer类</vt:lpstr>
      <vt:lpstr>7.1.4  StringBuilder和StringBuffer类</vt:lpstr>
      <vt:lpstr>7.1.4  StringBuilder和StringBuffer类</vt:lpstr>
      <vt:lpstr>7.1.4  StringBuilder和StringBuffer类</vt:lpstr>
      <vt:lpstr>7.1.4  StringBuilder和StringBuffer类</vt:lpstr>
      <vt:lpstr>7.1.4  StringBuilder和StringBuffer类</vt:lpstr>
      <vt:lpstr>7.1.4  StringBuilder和StringBuffer类</vt:lpstr>
      <vt:lpstr>7.1.4  StringBuilder和StringBuffer类</vt:lpstr>
      <vt:lpstr>7.1.4  StringBuilder和StringBuffer类</vt:lpstr>
      <vt:lpstr>7.1.4  StringBuilder和StringBuffer类</vt:lpstr>
      <vt:lpstr>7.1.4  StringBuilder和StringBuffer类</vt:lpstr>
      <vt:lpstr>7.2  正则表达式</vt:lpstr>
      <vt:lpstr>7.2.1  正则表达式的语法</vt:lpstr>
      <vt:lpstr>7.2.1  正则表达式的语法</vt:lpstr>
      <vt:lpstr>7.2.1  正则表达式的语法</vt:lpstr>
      <vt:lpstr>7.2.1  正则表达式的语法</vt:lpstr>
      <vt:lpstr>7.2.2  String类中操作正则表达式的方法</vt:lpstr>
      <vt:lpstr>7.2.2  String类中操作正则表达式的方法</vt:lpstr>
      <vt:lpstr>7.2.2  String类中操作正则表达式的方法</vt:lpstr>
      <vt:lpstr>7.2.2  String类中操作正则表达式的方法</vt:lpstr>
      <vt:lpstr>7.2.3  Pattern和Matcher类</vt:lpstr>
      <vt:lpstr>7.2.3  Pattern和Matcher类</vt:lpstr>
      <vt:lpstr>7.2.3  Pattern和Matcher类</vt:lpstr>
      <vt:lpstr>7.2.3  Pattern和Matcher类</vt:lpstr>
      <vt:lpstr>7.2.3  Pattern和Matcher类</vt:lpstr>
      <vt:lpstr>7.2.3  Pattern和Matcher类</vt:lpstr>
      <vt:lpstr>7.2.3  Pattern和Matcher类</vt:lpstr>
      <vt:lpstr>7.3  包装类</vt:lpstr>
      <vt:lpstr>7.3  包装类</vt:lpstr>
      <vt:lpstr>7.3.1  Integer类</vt:lpstr>
      <vt:lpstr>7.3.1  Integer类</vt:lpstr>
      <vt:lpstr>7.3.1  Integer类</vt:lpstr>
      <vt:lpstr>7.3.1  Integer类</vt:lpstr>
      <vt:lpstr>7.3.2  自动封箱和解封</vt:lpstr>
      <vt:lpstr>7.3.2  自动封箱和解封</vt:lpstr>
      <vt:lpstr>7.3.2  自动封箱和解封</vt:lpstr>
      <vt:lpstr>7.4  传统日期类</vt:lpstr>
      <vt:lpstr>7.4.1  Date类</vt:lpstr>
      <vt:lpstr>7.4.1  Date类</vt:lpstr>
      <vt:lpstr>7.4.1  Date类</vt:lpstr>
      <vt:lpstr>7.4.2  Calendar类</vt:lpstr>
      <vt:lpstr>7.4.2  Calendar类</vt:lpstr>
      <vt:lpstr>7.4.2  Calendar类</vt:lpstr>
      <vt:lpstr>7.4.2  Calendar类</vt:lpstr>
      <vt:lpstr>7.4.2  Calendar类</vt:lpstr>
      <vt:lpstr>7.4.2  Calendar类</vt:lpstr>
      <vt:lpstr>7.4.2  Calendar类</vt:lpstr>
      <vt:lpstr>7.4.2  Calendar类</vt:lpstr>
      <vt:lpstr>7.4.2  Calendar类</vt:lpstr>
      <vt:lpstr>7.4.2  Calendar类</vt:lpstr>
      <vt:lpstr>7.4.2  Calendar类</vt:lpstr>
      <vt:lpstr>7.4.2  Calendar类</vt:lpstr>
      <vt:lpstr>7.4.2  Calendar类</vt:lpstr>
      <vt:lpstr>7.4.2  Calendar类</vt:lpstr>
      <vt:lpstr>7.4.3  SimpleDateFormat类</vt:lpstr>
      <vt:lpstr>7.4.3  SimpleDateFormat类</vt:lpstr>
      <vt:lpstr>7.4.3  SimpleDateFormat类</vt:lpstr>
      <vt:lpstr>7.4.3  SimpleDateFormat类</vt:lpstr>
      <vt:lpstr>7.4.3  SimpleDateFormat类</vt:lpstr>
      <vt:lpstr>7.5 新的日期类</vt:lpstr>
      <vt:lpstr>7.5.1 LocalDate类</vt:lpstr>
      <vt:lpstr>7.5.1 LocalDate类</vt:lpstr>
      <vt:lpstr>7.5.1 LocalDate类</vt:lpstr>
      <vt:lpstr>7.5.1 LocalDate类</vt:lpstr>
      <vt:lpstr>7.5.1 LocalDate类</vt:lpstr>
      <vt:lpstr>7.5.1 LocalDate类</vt:lpstr>
      <vt:lpstr>7.5.1 LocalDate类</vt:lpstr>
      <vt:lpstr>7.5.1 LocalDate类</vt:lpstr>
      <vt:lpstr>7.5.1 LocalDate类</vt:lpstr>
      <vt:lpstr>7.5.2 DateTimeFormatter</vt:lpstr>
      <vt:lpstr>7.5.2 DateTimeFormatter</vt:lpstr>
      <vt:lpstr>7.5.2 DateTimeFormatter</vt:lpstr>
      <vt:lpstr>7.5.3 与java.sql的类型转换</vt:lpstr>
      <vt:lpstr>7.6 阅读API文档</vt:lpstr>
      <vt:lpstr>7.6 阅读API文档</vt:lpstr>
      <vt:lpstr>7.7  综合实践—天气预报信息提取</vt:lpstr>
      <vt:lpstr>PowerPoint 演示文稿</vt:lpstr>
      <vt:lpstr>PowerPoint 演示文稿</vt:lpstr>
      <vt:lpstr>7.7  综合实践—天气预报信息提取</vt:lpstr>
      <vt:lpstr>PowerPoint 演示文稿</vt:lpstr>
      <vt:lpstr>7.7  综合实践—天气预报信息提取</vt:lpstr>
      <vt:lpstr>7.7  综合实践—天气预报信息提取</vt:lpstr>
      <vt:lpstr>本章思维导图</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 song</dc:creator>
  <cp:lastModifiedBy>耿晶</cp:lastModifiedBy>
  <cp:revision>365</cp:revision>
  <dcterms:created xsi:type="dcterms:W3CDTF">2023-03-23T03:30:00Z</dcterms:created>
  <dcterms:modified xsi:type="dcterms:W3CDTF">2023-03-24T06:50:29Z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DAB5C2A6C6D06BF2E0F71A64534EEA7A</vt:lpwstr>
  </property>
</Properties>
</file>